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activeX/activeX2.xml" ContentType="application/vnd.ms-office.activeX+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activeX/activeX2.bin" ContentType="application/vnd.ms-office.activeX"/>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activeX/activeX1.bin" ContentType="application/vnd.ms-office.activeX"/>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activeX/activeX1.xml" ContentType="application/vnd.ms-office.activeX+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321" r:id="rId3"/>
    <p:sldId id="258" r:id="rId4"/>
    <p:sldId id="259" r:id="rId5"/>
    <p:sldId id="260" r:id="rId6"/>
    <p:sldId id="261" r:id="rId7"/>
    <p:sldId id="262" r:id="rId8"/>
    <p:sldId id="318" r:id="rId9"/>
    <p:sldId id="263" r:id="rId10"/>
    <p:sldId id="264" r:id="rId11"/>
    <p:sldId id="265" r:id="rId12"/>
    <p:sldId id="266" r:id="rId13"/>
    <p:sldId id="268" r:id="rId14"/>
    <p:sldId id="269" r:id="rId15"/>
    <p:sldId id="271" r:id="rId16"/>
    <p:sldId id="272" r:id="rId17"/>
    <p:sldId id="273" r:id="rId18"/>
    <p:sldId id="274" r:id="rId19"/>
    <p:sldId id="275" r:id="rId20"/>
    <p:sldId id="276" r:id="rId21"/>
    <p:sldId id="277" r:id="rId22"/>
    <p:sldId id="270"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40" autoAdjust="0"/>
    <p:restoredTop sz="94674" autoAdjust="0"/>
  </p:normalViewPr>
  <p:slideViewPr>
    <p:cSldViewPr>
      <p:cViewPr varScale="1">
        <p:scale>
          <a:sx n="82" d="100"/>
          <a:sy n="82" d="100"/>
        </p:scale>
        <p:origin x="-1027"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image" Target="../media/image48.wmf"/><Relationship Id="rId3" Type="http://schemas.openxmlformats.org/officeDocument/2006/relationships/image" Target="../media/image38.wmf"/><Relationship Id="rId7" Type="http://schemas.openxmlformats.org/officeDocument/2006/relationships/image" Target="../media/image42.wmf"/><Relationship Id="rId12" Type="http://schemas.openxmlformats.org/officeDocument/2006/relationships/image" Target="../media/image47.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11" Type="http://schemas.openxmlformats.org/officeDocument/2006/relationships/image" Target="../media/image46.wmf"/><Relationship Id="rId5" Type="http://schemas.openxmlformats.org/officeDocument/2006/relationships/image" Target="../media/image40.wmf"/><Relationship Id="rId10" Type="http://schemas.openxmlformats.org/officeDocument/2006/relationships/image" Target="../media/image45.wmf"/><Relationship Id="rId4" Type="http://schemas.openxmlformats.org/officeDocument/2006/relationships/image" Target="../media/image39.wmf"/><Relationship Id="rId9"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55.wmf"/><Relationship Id="rId7" Type="http://schemas.openxmlformats.org/officeDocument/2006/relationships/image" Target="../media/image50.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49.wmf"/><Relationship Id="rId5" Type="http://schemas.openxmlformats.org/officeDocument/2006/relationships/image" Target="../media/image57.wmf"/><Relationship Id="rId4" Type="http://schemas.openxmlformats.org/officeDocument/2006/relationships/image" Target="../media/image56.wmf"/><Relationship Id="rId9"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wmf"/><Relationship Id="rId7" Type="http://schemas.openxmlformats.org/officeDocument/2006/relationships/image" Target="../media/image51.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0.wmf"/><Relationship Id="rId5" Type="http://schemas.openxmlformats.org/officeDocument/2006/relationships/image" Target="../media/image50.wmf"/><Relationship Id="rId4"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63.wmf"/><Relationship Id="rId1" Type="http://schemas.openxmlformats.org/officeDocument/2006/relationships/image" Target="../media/image50.wmf"/><Relationship Id="rId4"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0.wmf"/><Relationship Id="rId1" Type="http://schemas.openxmlformats.org/officeDocument/2006/relationships/image" Target="../media/image73.wmf"/><Relationship Id="rId4"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100.wmf"/><Relationship Id="rId7" Type="http://schemas.openxmlformats.org/officeDocument/2006/relationships/image" Target="../media/image104.wmf"/><Relationship Id="rId2" Type="http://schemas.openxmlformats.org/officeDocument/2006/relationships/image" Target="../media/image99.wmf"/><Relationship Id="rId1" Type="http://schemas.openxmlformats.org/officeDocument/2006/relationships/image" Target="../media/image91.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image" Target="../media/image112.wmf"/><Relationship Id="rId7" Type="http://schemas.openxmlformats.org/officeDocument/2006/relationships/image" Target="../media/image119.wmf"/><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3.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3.wmf"/><Relationship Id="rId7" Type="http://schemas.openxmlformats.org/officeDocument/2006/relationships/image" Target="../media/image127.wmf"/><Relationship Id="rId12" Type="http://schemas.openxmlformats.org/officeDocument/2006/relationships/image" Target="../media/image132.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126.wmf"/><Relationship Id="rId11" Type="http://schemas.openxmlformats.org/officeDocument/2006/relationships/image" Target="../media/image131.wmf"/><Relationship Id="rId5" Type="http://schemas.openxmlformats.org/officeDocument/2006/relationships/image" Target="../media/image125.wmf"/><Relationship Id="rId10" Type="http://schemas.openxmlformats.org/officeDocument/2006/relationships/image" Target="../media/image130.wmf"/><Relationship Id="rId4" Type="http://schemas.openxmlformats.org/officeDocument/2006/relationships/image" Target="../media/image124.wmf"/><Relationship Id="rId9" Type="http://schemas.openxmlformats.org/officeDocument/2006/relationships/image" Target="../media/image129.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35.wmf"/><Relationship Id="rId7" Type="http://schemas.openxmlformats.org/officeDocument/2006/relationships/image" Target="../media/image139.wmf"/><Relationship Id="rId2" Type="http://schemas.openxmlformats.org/officeDocument/2006/relationships/image" Target="../media/image134.wmf"/><Relationship Id="rId1" Type="http://schemas.openxmlformats.org/officeDocument/2006/relationships/image" Target="../media/image133.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3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image" Target="../media/image143.wmf"/><Relationship Id="rId7" Type="http://schemas.openxmlformats.org/officeDocument/2006/relationships/image" Target="../media/image147.wmf"/><Relationship Id="rId2" Type="http://schemas.openxmlformats.org/officeDocument/2006/relationships/image" Target="../media/image142.wmf"/><Relationship Id="rId1" Type="http://schemas.openxmlformats.org/officeDocument/2006/relationships/image" Target="../media/image141.wmf"/><Relationship Id="rId6" Type="http://schemas.openxmlformats.org/officeDocument/2006/relationships/image" Target="../media/image146.wmf"/><Relationship Id="rId11" Type="http://schemas.openxmlformats.org/officeDocument/2006/relationships/image" Target="../media/image151.wmf"/><Relationship Id="rId5" Type="http://schemas.openxmlformats.org/officeDocument/2006/relationships/image" Target="../media/image145.wmf"/><Relationship Id="rId10" Type="http://schemas.openxmlformats.org/officeDocument/2006/relationships/image" Target="../media/image150.wmf"/><Relationship Id="rId4" Type="http://schemas.openxmlformats.org/officeDocument/2006/relationships/image" Target="../media/image144.wmf"/><Relationship Id="rId9" Type="http://schemas.openxmlformats.org/officeDocument/2006/relationships/image" Target="../media/image14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 Id="rId6" Type="http://schemas.openxmlformats.org/officeDocument/2006/relationships/image" Target="../media/image157.wmf"/><Relationship Id="rId5" Type="http://schemas.openxmlformats.org/officeDocument/2006/relationships/image" Target="../media/image156.wmf"/><Relationship Id="rId4" Type="http://schemas.openxmlformats.org/officeDocument/2006/relationships/image" Target="../media/image155.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image" Target="../media/image161.wmf"/><Relationship Id="rId7" Type="http://schemas.openxmlformats.org/officeDocument/2006/relationships/image" Target="../media/image165.wmf"/><Relationship Id="rId2" Type="http://schemas.openxmlformats.org/officeDocument/2006/relationships/image" Target="../media/image160.wmf"/><Relationship Id="rId1" Type="http://schemas.openxmlformats.org/officeDocument/2006/relationships/image" Target="../media/image159.wmf"/><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 Id="rId9" Type="http://schemas.openxmlformats.org/officeDocument/2006/relationships/image" Target="../media/image16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4" Type="http://schemas.openxmlformats.org/officeDocument/2006/relationships/image" Target="../media/image17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4.wmf"/><Relationship Id="rId1" Type="http://schemas.openxmlformats.org/officeDocument/2006/relationships/image" Target="../media/image175.wmf"/><Relationship Id="rId5" Type="http://schemas.openxmlformats.org/officeDocument/2006/relationships/image" Target="../media/image165.wmf"/><Relationship Id="rId4" Type="http://schemas.openxmlformats.org/officeDocument/2006/relationships/image" Target="../media/image16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7.wmf"/><Relationship Id="rId7" Type="http://schemas.openxmlformats.org/officeDocument/2006/relationships/image" Target="../media/image20.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1.wmf"/><Relationship Id="rId9"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png"/></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43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512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776797B-FADB-4589-86B3-BEE8DB54ADC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44F5EF4-3E72-4144-A1C8-26D24AC86E9A}" type="slidenum">
              <a:rPr lang="en-US" altLang="zh-CN"/>
              <a:pPr/>
              <a:t>22</a:t>
            </a:fld>
            <a:endParaRPr lang="en-US" altLang="zh-CN"/>
          </a:p>
        </p:txBody>
      </p:sp>
      <p:sp>
        <p:nvSpPr>
          <p:cNvPr id="52227" name="Rectangle 2"/>
          <p:cNvSpPr>
            <a:spLocks noGrp="1" noRot="1" noChangeAspect="1" noChangeArrowheads="1" noTextEdit="1"/>
          </p:cNvSpPr>
          <p:nvPr>
            <p:ph type="sldImg"/>
          </p:nvPr>
        </p:nvSpPr>
        <p:spPr>
          <a:xfrm>
            <a:off x="1144588" y="685800"/>
            <a:ext cx="4572000" cy="3429000"/>
          </a:xfrm>
          <a:ln/>
        </p:spPr>
      </p:sp>
      <p:sp>
        <p:nvSpPr>
          <p:cNvPr id="52228" name="Rectangle 3"/>
          <p:cNvSpPr>
            <a:spLocks noGrp="1" noChangeArrowheads="1"/>
          </p:cNvSpPr>
          <p:nvPr>
            <p:ph type="body" idx="1"/>
          </p:nvPr>
        </p:nvSpPr>
        <p:spPr>
          <a:xfrm>
            <a:off x="914400" y="4343400"/>
            <a:ext cx="5029200" cy="4114800"/>
          </a:xfrm>
          <a:noFill/>
          <a:ln/>
        </p:spPr>
        <p:txBody>
          <a:bodyPr lIns="88615" tIns="44307" rIns="88615" bIns="44307"/>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D91D193-0EBE-4DCF-B8AD-64C54B3FD243}"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F4A29A1-08A6-4F27-8289-E41B985DEE30}"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7B16CEF-73AB-40C9-9903-DDA97ED4B993}"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BB22F9F-9293-4B5D-9F21-B1F10929170C}"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D4C3217-B1BD-4EC6-82D4-2B84B189C5B9}"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2CD2DFD-D95F-4ABA-A469-3DFE1BAA5DD6}"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3C63690-B548-472F-B024-DBB4AC29A840}"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E4C8F23-B16B-4929-B749-BE8F1109AF7D}"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02C92FF2-C74D-4D7B-AFE5-F4AF3EF8DACD}"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264C7FF-AF3D-4EDE-9F1C-78A48595E006}"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3A0925F-366E-44C1-8CB8-6112FC93056A}"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789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45ACE6F2-92B7-4195-832E-9F38009C54C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32.bin"/><Relationship Id="rId5" Type="http://schemas.openxmlformats.org/officeDocument/2006/relationships/oleObject" Target="../embeddings/oleObject31.bin"/><Relationship Id="rId10" Type="http://schemas.openxmlformats.org/officeDocument/2006/relationships/oleObject" Target="../embeddings/oleObject36.bin"/><Relationship Id="rId4" Type="http://schemas.openxmlformats.org/officeDocument/2006/relationships/oleObject" Target="../embeddings/oleObject30.bin"/><Relationship Id="rId9" Type="http://schemas.openxmlformats.org/officeDocument/2006/relationships/oleObject" Target="../embeddings/oleObject3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oleObject" Target="../embeddings/oleObject47.bin"/><Relationship Id="rId18" Type="http://schemas.openxmlformats.org/officeDocument/2006/relationships/oleObject" Target="../embeddings/oleObject52.bin"/><Relationship Id="rId26" Type="http://schemas.openxmlformats.org/officeDocument/2006/relationships/oleObject" Target="../embeddings/oleObject60.bin"/><Relationship Id="rId3" Type="http://schemas.openxmlformats.org/officeDocument/2006/relationships/oleObject" Target="../embeddings/oleObject37.bin"/><Relationship Id="rId21" Type="http://schemas.openxmlformats.org/officeDocument/2006/relationships/oleObject" Target="../embeddings/oleObject55.bin"/><Relationship Id="rId34" Type="http://schemas.openxmlformats.org/officeDocument/2006/relationships/oleObject" Target="../embeddings/oleObject68.bin"/><Relationship Id="rId7" Type="http://schemas.openxmlformats.org/officeDocument/2006/relationships/oleObject" Target="../embeddings/oleObject41.bin"/><Relationship Id="rId12" Type="http://schemas.openxmlformats.org/officeDocument/2006/relationships/oleObject" Target="../embeddings/oleObject46.bin"/><Relationship Id="rId17" Type="http://schemas.openxmlformats.org/officeDocument/2006/relationships/oleObject" Target="../embeddings/oleObject51.bin"/><Relationship Id="rId25" Type="http://schemas.openxmlformats.org/officeDocument/2006/relationships/oleObject" Target="../embeddings/oleObject59.bin"/><Relationship Id="rId33" Type="http://schemas.openxmlformats.org/officeDocument/2006/relationships/oleObject" Target="../embeddings/oleObject67.bin"/><Relationship Id="rId2" Type="http://schemas.openxmlformats.org/officeDocument/2006/relationships/slideLayout" Target="../slideLayouts/slideLayout7.xml"/><Relationship Id="rId16" Type="http://schemas.openxmlformats.org/officeDocument/2006/relationships/oleObject" Target="../embeddings/oleObject50.bin"/><Relationship Id="rId20" Type="http://schemas.openxmlformats.org/officeDocument/2006/relationships/oleObject" Target="../embeddings/oleObject54.bin"/><Relationship Id="rId29" Type="http://schemas.openxmlformats.org/officeDocument/2006/relationships/oleObject" Target="../embeddings/oleObject63.bin"/><Relationship Id="rId1" Type="http://schemas.openxmlformats.org/officeDocument/2006/relationships/vmlDrawing" Target="../drawings/vmlDrawing10.vml"/><Relationship Id="rId6" Type="http://schemas.openxmlformats.org/officeDocument/2006/relationships/oleObject" Target="../embeddings/oleObject40.bin"/><Relationship Id="rId11" Type="http://schemas.openxmlformats.org/officeDocument/2006/relationships/oleObject" Target="../embeddings/oleObject45.bin"/><Relationship Id="rId24" Type="http://schemas.openxmlformats.org/officeDocument/2006/relationships/oleObject" Target="../embeddings/oleObject58.bin"/><Relationship Id="rId32" Type="http://schemas.openxmlformats.org/officeDocument/2006/relationships/oleObject" Target="../embeddings/oleObject66.bin"/><Relationship Id="rId5" Type="http://schemas.openxmlformats.org/officeDocument/2006/relationships/oleObject" Target="../embeddings/oleObject39.bin"/><Relationship Id="rId15" Type="http://schemas.openxmlformats.org/officeDocument/2006/relationships/oleObject" Target="../embeddings/oleObject49.bin"/><Relationship Id="rId23" Type="http://schemas.openxmlformats.org/officeDocument/2006/relationships/oleObject" Target="../embeddings/oleObject57.bin"/><Relationship Id="rId28" Type="http://schemas.openxmlformats.org/officeDocument/2006/relationships/oleObject" Target="../embeddings/oleObject62.bin"/><Relationship Id="rId10" Type="http://schemas.openxmlformats.org/officeDocument/2006/relationships/oleObject" Target="../embeddings/oleObject44.bin"/><Relationship Id="rId19" Type="http://schemas.openxmlformats.org/officeDocument/2006/relationships/oleObject" Target="../embeddings/oleObject53.bin"/><Relationship Id="rId31" Type="http://schemas.openxmlformats.org/officeDocument/2006/relationships/oleObject" Target="../embeddings/oleObject65.bin"/><Relationship Id="rId4" Type="http://schemas.openxmlformats.org/officeDocument/2006/relationships/oleObject" Target="../embeddings/oleObject38.bin"/><Relationship Id="rId9" Type="http://schemas.openxmlformats.org/officeDocument/2006/relationships/oleObject" Target="../embeddings/oleObject43.bin"/><Relationship Id="rId14" Type="http://schemas.openxmlformats.org/officeDocument/2006/relationships/oleObject" Target="../embeddings/oleObject48.bin"/><Relationship Id="rId22" Type="http://schemas.openxmlformats.org/officeDocument/2006/relationships/oleObject" Target="../embeddings/oleObject56.bin"/><Relationship Id="rId27" Type="http://schemas.openxmlformats.org/officeDocument/2006/relationships/oleObject" Target="../embeddings/oleObject61.bin"/><Relationship Id="rId30" Type="http://schemas.openxmlformats.org/officeDocument/2006/relationships/oleObject" Target="../embeddings/oleObject64.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oleObject" Target="../embeddings/oleObject69.bin"/><Relationship Id="rId7"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71.bin"/><Relationship Id="rId5" Type="http://schemas.openxmlformats.org/officeDocument/2006/relationships/image" Target="../media/image6.png"/><Relationship Id="rId4" Type="http://schemas.openxmlformats.org/officeDocument/2006/relationships/oleObject" Target="../embeddings/oleObject70.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8.bin"/><Relationship Id="rId12"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77.bin"/><Relationship Id="rId11" Type="http://schemas.openxmlformats.org/officeDocument/2006/relationships/oleObject" Target="../embeddings/oleObject82.bin"/><Relationship Id="rId5" Type="http://schemas.openxmlformats.org/officeDocument/2006/relationships/oleObject" Target="../embeddings/oleObject76.bin"/><Relationship Id="rId10" Type="http://schemas.openxmlformats.org/officeDocument/2006/relationships/oleObject" Target="../embeddings/oleObject81.bin"/><Relationship Id="rId4" Type="http://schemas.openxmlformats.org/officeDocument/2006/relationships/oleObject" Target="../embeddings/oleObject75.bin"/><Relationship Id="rId9" Type="http://schemas.openxmlformats.org/officeDocument/2006/relationships/oleObject" Target="../embeddings/oleObject80.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oleObject" Target="../embeddings/oleObject94.bin"/><Relationship Id="rId3" Type="http://schemas.openxmlformats.org/officeDocument/2006/relationships/oleObject" Target="../embeddings/oleObject84.bin"/><Relationship Id="rId7" Type="http://schemas.openxmlformats.org/officeDocument/2006/relationships/oleObject" Target="../embeddings/oleObject88.bin"/><Relationship Id="rId12" Type="http://schemas.openxmlformats.org/officeDocument/2006/relationships/oleObject" Target="../embeddings/oleObject93.bin"/><Relationship Id="rId17" Type="http://schemas.openxmlformats.org/officeDocument/2006/relationships/oleObject" Target="../embeddings/oleObject98.bin"/><Relationship Id="rId2" Type="http://schemas.openxmlformats.org/officeDocument/2006/relationships/slideLayout" Target="../slideLayouts/slideLayout7.xml"/><Relationship Id="rId16" Type="http://schemas.openxmlformats.org/officeDocument/2006/relationships/oleObject" Target="../embeddings/oleObject97.bin"/><Relationship Id="rId1" Type="http://schemas.openxmlformats.org/officeDocument/2006/relationships/vmlDrawing" Target="../drawings/vmlDrawing13.vml"/><Relationship Id="rId6" Type="http://schemas.openxmlformats.org/officeDocument/2006/relationships/oleObject" Target="../embeddings/oleObject87.bin"/><Relationship Id="rId11" Type="http://schemas.openxmlformats.org/officeDocument/2006/relationships/oleObject" Target="../embeddings/oleObject92.bin"/><Relationship Id="rId5" Type="http://schemas.openxmlformats.org/officeDocument/2006/relationships/oleObject" Target="../embeddings/oleObject86.bin"/><Relationship Id="rId15" Type="http://schemas.openxmlformats.org/officeDocument/2006/relationships/oleObject" Target="../embeddings/oleObject96.bin"/><Relationship Id="rId10" Type="http://schemas.openxmlformats.org/officeDocument/2006/relationships/oleObject" Target="../embeddings/oleObject91.bin"/><Relationship Id="rId4" Type="http://schemas.openxmlformats.org/officeDocument/2006/relationships/oleObject" Target="../embeddings/oleObject85.bin"/><Relationship Id="rId9" Type="http://schemas.openxmlformats.org/officeDocument/2006/relationships/oleObject" Target="../embeddings/oleObject90.bin"/><Relationship Id="rId14" Type="http://schemas.openxmlformats.org/officeDocument/2006/relationships/oleObject" Target="../embeddings/oleObject95.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102.bin"/><Relationship Id="rId5" Type="http://schemas.openxmlformats.org/officeDocument/2006/relationships/oleObject" Target="../embeddings/oleObject101.bin"/><Relationship Id="rId4" Type="http://schemas.openxmlformats.org/officeDocument/2006/relationships/oleObject" Target="../embeddings/oleObject100.bin"/><Relationship Id="rId9" Type="http://schemas.openxmlformats.org/officeDocument/2006/relationships/oleObject" Target="../embeddings/oleObject105.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oleObject" Target="../embeddings/oleObject106.bin"/><Relationship Id="rId7"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109.bin"/><Relationship Id="rId5" Type="http://schemas.openxmlformats.org/officeDocument/2006/relationships/oleObject" Target="../embeddings/oleObject108.bin"/><Relationship Id="rId4" Type="http://schemas.openxmlformats.org/officeDocument/2006/relationships/oleObject" Target="../embeddings/oleObject107.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16.vml"/></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2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71.jpe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13.bin"/><Relationship Id="rId7" Type="http://schemas.openxmlformats.org/officeDocument/2006/relationships/image" Target="../media/image75.jpe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116.bin"/><Relationship Id="rId5" Type="http://schemas.openxmlformats.org/officeDocument/2006/relationships/oleObject" Target="../embeddings/oleObject115.bin"/><Relationship Id="rId4" Type="http://schemas.openxmlformats.org/officeDocument/2006/relationships/oleObject" Target="../embeddings/oleObject114.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18.v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oleObject" Target="../embeddings/oleObject117.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oleObject" Target="../embeddings/oleObject118.bin"/><Relationship Id="rId7" Type="http://schemas.openxmlformats.org/officeDocument/2006/relationships/oleObject" Target="../embeddings/oleObject122.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121.bin"/><Relationship Id="rId5" Type="http://schemas.openxmlformats.org/officeDocument/2006/relationships/oleObject" Target="../embeddings/oleObject120.bin"/><Relationship Id="rId4" Type="http://schemas.openxmlformats.org/officeDocument/2006/relationships/oleObject" Target="../embeddings/oleObject119.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127.bin"/><Relationship Id="rId5" Type="http://schemas.openxmlformats.org/officeDocument/2006/relationships/oleObject" Target="../embeddings/oleObject126.bin"/><Relationship Id="rId4" Type="http://schemas.openxmlformats.org/officeDocument/2006/relationships/oleObject" Target="../embeddings/oleObject125.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oleObject" Target="../embeddings/oleObject128.bin"/><Relationship Id="rId7" Type="http://schemas.openxmlformats.org/officeDocument/2006/relationships/oleObject" Target="../embeddings/oleObject132.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131.bin"/><Relationship Id="rId5" Type="http://schemas.openxmlformats.org/officeDocument/2006/relationships/oleObject" Target="../embeddings/oleObject130.bin"/><Relationship Id="rId4" Type="http://schemas.openxmlformats.org/officeDocument/2006/relationships/oleObject" Target="../embeddings/oleObject129.bin"/></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oleObject" Target="../embeddings/oleObject144.bin"/><Relationship Id="rId3" Type="http://schemas.openxmlformats.org/officeDocument/2006/relationships/oleObject" Target="../embeddings/oleObject134.bin"/><Relationship Id="rId7" Type="http://schemas.openxmlformats.org/officeDocument/2006/relationships/oleObject" Target="../embeddings/oleObject138.bin"/><Relationship Id="rId12" Type="http://schemas.openxmlformats.org/officeDocument/2006/relationships/oleObject" Target="../embeddings/oleObject143.bin"/><Relationship Id="rId2" Type="http://schemas.openxmlformats.org/officeDocument/2006/relationships/slideLayout" Target="../slideLayouts/slideLayout7.xml"/><Relationship Id="rId16" Type="http://schemas.openxmlformats.org/officeDocument/2006/relationships/oleObject" Target="../embeddings/oleObject147.bin"/><Relationship Id="rId1" Type="http://schemas.openxmlformats.org/officeDocument/2006/relationships/vmlDrawing" Target="../drawings/vmlDrawing23.vml"/><Relationship Id="rId6" Type="http://schemas.openxmlformats.org/officeDocument/2006/relationships/oleObject" Target="../embeddings/oleObject137.bin"/><Relationship Id="rId11" Type="http://schemas.openxmlformats.org/officeDocument/2006/relationships/oleObject" Target="../embeddings/oleObject142.bin"/><Relationship Id="rId5" Type="http://schemas.openxmlformats.org/officeDocument/2006/relationships/oleObject" Target="../embeddings/oleObject136.bin"/><Relationship Id="rId15" Type="http://schemas.openxmlformats.org/officeDocument/2006/relationships/oleObject" Target="../embeddings/oleObject146.bin"/><Relationship Id="rId10" Type="http://schemas.openxmlformats.org/officeDocument/2006/relationships/oleObject" Target="../embeddings/oleObject141.bin"/><Relationship Id="rId4" Type="http://schemas.openxmlformats.org/officeDocument/2006/relationships/oleObject" Target="../embeddings/oleObject135.bin"/><Relationship Id="rId9" Type="http://schemas.openxmlformats.org/officeDocument/2006/relationships/oleObject" Target="../embeddings/oleObject140.bin"/><Relationship Id="rId14" Type="http://schemas.openxmlformats.org/officeDocument/2006/relationships/oleObject" Target="../embeddings/oleObject145.bin"/></Relationships>
</file>

<file path=ppt/slides/_rels/slide31.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hyperlink" Target="file:///C:\Documents%20and%20Settings\Administrator\Local%20Settings\Temporary%20Internet%20Files\Content.IE5\UJMPSFOZ\nicol_04.gif" TargetMode="External"/><Relationship Id="rId1" Type="http://schemas.openxmlformats.org/officeDocument/2006/relationships/slideLayout" Target="../slideLayouts/slideLayout7.xml"/><Relationship Id="rId4" Type="http://schemas.openxmlformats.org/officeDocument/2006/relationships/image" Target="../media/image98.gi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oleObject" Target="../embeddings/oleObject148.bin"/><Relationship Id="rId7" Type="http://schemas.openxmlformats.org/officeDocument/2006/relationships/oleObject" Target="../embeddings/oleObject152.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151.bin"/><Relationship Id="rId5" Type="http://schemas.openxmlformats.org/officeDocument/2006/relationships/oleObject" Target="../embeddings/oleObject150.bin"/><Relationship Id="rId10" Type="http://schemas.openxmlformats.org/officeDocument/2006/relationships/oleObject" Target="../embeddings/oleObject155.bin"/><Relationship Id="rId4" Type="http://schemas.openxmlformats.org/officeDocument/2006/relationships/oleObject" Target="../embeddings/oleObject149.bin"/><Relationship Id="rId9" Type="http://schemas.openxmlformats.org/officeDocument/2006/relationships/oleObject" Target="../embeddings/oleObject154.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oleObject" Target="../embeddings/oleObject157.bin"/></Relationships>
</file>

<file path=ppt/slides/_rels/slide34.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hyperlink" Target="file:///C:\Documents%20and%20Settings\Administrator\Local%20Settings\Temporary%20Internet%20Files\Content.IE5\UJMPSFOZ\nicol_04.gif" TargetMode="External"/><Relationship Id="rId1" Type="http://schemas.openxmlformats.org/officeDocument/2006/relationships/slideLayout" Target="../slideLayouts/slideLayout7.xml"/><Relationship Id="rId4" Type="http://schemas.openxmlformats.org/officeDocument/2006/relationships/image" Target="../media/image98.gi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oleObject" Target="../embeddings/oleObject158.bin"/><Relationship Id="rId7" Type="http://schemas.openxmlformats.org/officeDocument/2006/relationships/oleObject" Target="../embeddings/oleObject162.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161.bin"/><Relationship Id="rId5" Type="http://schemas.openxmlformats.org/officeDocument/2006/relationships/oleObject" Target="../embeddings/oleObject160.bin"/><Relationship Id="rId4" Type="http://schemas.openxmlformats.org/officeDocument/2006/relationships/oleObject" Target="../embeddings/oleObject159.bin"/><Relationship Id="rId9" Type="http://schemas.openxmlformats.org/officeDocument/2006/relationships/oleObject" Target="../embeddings/oleObject164.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oleObject" Target="../embeddings/oleObject165.bin"/><Relationship Id="rId7" Type="http://schemas.openxmlformats.org/officeDocument/2006/relationships/oleObject" Target="../embeddings/oleObject169.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168.bin"/><Relationship Id="rId5" Type="http://schemas.openxmlformats.org/officeDocument/2006/relationships/oleObject" Target="../embeddings/oleObject167.bin"/><Relationship Id="rId10" Type="http://schemas.openxmlformats.org/officeDocument/2006/relationships/oleObject" Target="../embeddings/oleObject172.bin"/><Relationship Id="rId4" Type="http://schemas.openxmlformats.org/officeDocument/2006/relationships/oleObject" Target="../embeddings/oleObject166.bin"/><Relationship Id="rId9" Type="http://schemas.openxmlformats.org/officeDocument/2006/relationships/oleObject" Target="../embeddings/oleObject171.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78.bin"/><Relationship Id="rId13" Type="http://schemas.openxmlformats.org/officeDocument/2006/relationships/oleObject" Target="../embeddings/oleObject183.bin"/><Relationship Id="rId3" Type="http://schemas.openxmlformats.org/officeDocument/2006/relationships/oleObject" Target="../embeddings/oleObject173.bin"/><Relationship Id="rId7" Type="http://schemas.openxmlformats.org/officeDocument/2006/relationships/oleObject" Target="../embeddings/oleObject177.bin"/><Relationship Id="rId12" Type="http://schemas.openxmlformats.org/officeDocument/2006/relationships/oleObject" Target="../embeddings/oleObject182.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176.bin"/><Relationship Id="rId11" Type="http://schemas.openxmlformats.org/officeDocument/2006/relationships/oleObject" Target="../embeddings/oleObject181.bin"/><Relationship Id="rId5" Type="http://schemas.openxmlformats.org/officeDocument/2006/relationships/oleObject" Target="../embeddings/oleObject175.bin"/><Relationship Id="rId15" Type="http://schemas.openxmlformats.org/officeDocument/2006/relationships/oleObject" Target="../embeddings/oleObject185.bin"/><Relationship Id="rId10" Type="http://schemas.openxmlformats.org/officeDocument/2006/relationships/oleObject" Target="../embeddings/oleObject180.bin"/><Relationship Id="rId4" Type="http://schemas.openxmlformats.org/officeDocument/2006/relationships/oleObject" Target="../embeddings/oleObject174.bin"/><Relationship Id="rId9" Type="http://schemas.openxmlformats.org/officeDocument/2006/relationships/oleObject" Target="../embeddings/oleObject179.bin"/><Relationship Id="rId14" Type="http://schemas.openxmlformats.org/officeDocument/2006/relationships/oleObject" Target="../embeddings/oleObject184.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91.bin"/><Relationship Id="rId3" Type="http://schemas.openxmlformats.org/officeDocument/2006/relationships/oleObject" Target="../embeddings/oleObject186.bin"/><Relationship Id="rId7" Type="http://schemas.openxmlformats.org/officeDocument/2006/relationships/oleObject" Target="../embeddings/oleObject190.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189.bin"/><Relationship Id="rId5" Type="http://schemas.openxmlformats.org/officeDocument/2006/relationships/oleObject" Target="../embeddings/oleObject188.bin"/><Relationship Id="rId10" Type="http://schemas.openxmlformats.org/officeDocument/2006/relationships/oleObject" Target="../embeddings/oleObject193.bin"/><Relationship Id="rId4" Type="http://schemas.openxmlformats.org/officeDocument/2006/relationships/oleObject" Target="../embeddings/oleObject187.bin"/><Relationship Id="rId9" Type="http://schemas.openxmlformats.org/officeDocument/2006/relationships/oleObject" Target="../embeddings/oleObject192.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99.bin"/><Relationship Id="rId13" Type="http://schemas.openxmlformats.org/officeDocument/2006/relationships/oleObject" Target="../embeddings/oleObject204.bin"/><Relationship Id="rId3" Type="http://schemas.openxmlformats.org/officeDocument/2006/relationships/oleObject" Target="../embeddings/oleObject194.bin"/><Relationship Id="rId7" Type="http://schemas.openxmlformats.org/officeDocument/2006/relationships/oleObject" Target="../embeddings/oleObject198.bin"/><Relationship Id="rId12" Type="http://schemas.openxmlformats.org/officeDocument/2006/relationships/oleObject" Target="../embeddings/oleObject203.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197.bin"/><Relationship Id="rId11" Type="http://schemas.openxmlformats.org/officeDocument/2006/relationships/oleObject" Target="../embeddings/oleObject202.bin"/><Relationship Id="rId5" Type="http://schemas.openxmlformats.org/officeDocument/2006/relationships/oleObject" Target="../embeddings/oleObject196.bin"/><Relationship Id="rId10" Type="http://schemas.openxmlformats.org/officeDocument/2006/relationships/oleObject" Target="../embeddings/oleObject201.bin"/><Relationship Id="rId4" Type="http://schemas.openxmlformats.org/officeDocument/2006/relationships/oleObject" Target="../embeddings/oleObject195.bin"/><Relationship Id="rId9" Type="http://schemas.openxmlformats.org/officeDocument/2006/relationships/oleObject" Target="../embeddings/oleObject200.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0.bin"/><Relationship Id="rId3" Type="http://schemas.openxmlformats.org/officeDocument/2006/relationships/oleObject" Target="../embeddings/oleObject205.bin"/><Relationship Id="rId7" Type="http://schemas.openxmlformats.org/officeDocument/2006/relationships/oleObject" Target="../embeddings/oleObject209.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208.bin"/><Relationship Id="rId5" Type="http://schemas.openxmlformats.org/officeDocument/2006/relationships/oleObject" Target="../embeddings/oleObject207.bin"/><Relationship Id="rId4" Type="http://schemas.openxmlformats.org/officeDocument/2006/relationships/oleObject" Target="../embeddings/oleObject206.bin"/><Relationship Id="rId9" Type="http://schemas.openxmlformats.org/officeDocument/2006/relationships/image" Target="../media/image158.jpe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16.bin"/><Relationship Id="rId13" Type="http://schemas.openxmlformats.org/officeDocument/2006/relationships/oleObject" Target="../embeddings/oleObject221.bin"/><Relationship Id="rId3" Type="http://schemas.openxmlformats.org/officeDocument/2006/relationships/oleObject" Target="../embeddings/oleObject211.bin"/><Relationship Id="rId7" Type="http://schemas.openxmlformats.org/officeDocument/2006/relationships/oleObject" Target="../embeddings/oleObject215.bin"/><Relationship Id="rId12" Type="http://schemas.openxmlformats.org/officeDocument/2006/relationships/oleObject" Target="../embeddings/oleObject220.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214.bin"/><Relationship Id="rId11" Type="http://schemas.openxmlformats.org/officeDocument/2006/relationships/oleObject" Target="../embeddings/oleObject219.bin"/><Relationship Id="rId5" Type="http://schemas.openxmlformats.org/officeDocument/2006/relationships/oleObject" Target="../embeddings/oleObject213.bin"/><Relationship Id="rId10" Type="http://schemas.openxmlformats.org/officeDocument/2006/relationships/oleObject" Target="../embeddings/oleObject218.bin"/><Relationship Id="rId4" Type="http://schemas.openxmlformats.org/officeDocument/2006/relationships/oleObject" Target="../embeddings/oleObject212.bin"/><Relationship Id="rId9" Type="http://schemas.openxmlformats.org/officeDocument/2006/relationships/oleObject" Target="../embeddings/oleObject217.bin"/></Relationships>
</file>

<file path=ppt/slides/_rels/slide43.xml.rels><?xml version="1.0" encoding="UTF-8" standalone="yes"?>
<Relationships xmlns="http://schemas.openxmlformats.org/package/2006/relationships"><Relationship Id="rId8" Type="http://schemas.openxmlformats.org/officeDocument/2006/relationships/image" Target="../media/image172.jpeg"/><Relationship Id="rId3" Type="http://schemas.openxmlformats.org/officeDocument/2006/relationships/oleObject" Target="../embeddings/oleObject222.bin"/><Relationship Id="rId7" Type="http://schemas.openxmlformats.org/officeDocument/2006/relationships/oleObject" Target="../embeddings/oleObject226.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225.bin"/><Relationship Id="rId5" Type="http://schemas.openxmlformats.org/officeDocument/2006/relationships/oleObject" Target="../embeddings/oleObject224.bin"/><Relationship Id="rId4" Type="http://schemas.openxmlformats.org/officeDocument/2006/relationships/oleObject" Target="../embeddings/oleObject223.bin"/><Relationship Id="rId9" Type="http://schemas.openxmlformats.org/officeDocument/2006/relationships/image" Target="../media/image173.jpeg"/></Relationships>
</file>

<file path=ppt/slides/_rels/slide4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7.xml"/><Relationship Id="rId1" Type="http://schemas.openxmlformats.org/officeDocument/2006/relationships/video" Target="file:///E:\MXH&#32993;&#30424;&#26032;&#25945;&#26448;\&#27874;&#21160;&#20809;&#23398;\&#20809;&#30340;&#20559;&#25391;\&#20809;&#24377;&#25928;&#24212;.MPG" TargetMode="Externa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oleObject" Target="../embeddings/oleObject227.bin"/><Relationship Id="rId7" Type="http://schemas.openxmlformats.org/officeDocument/2006/relationships/oleObject" Target="../embeddings/oleObject231.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230.bin"/><Relationship Id="rId5" Type="http://schemas.openxmlformats.org/officeDocument/2006/relationships/oleObject" Target="../embeddings/oleObject229.bin"/><Relationship Id="rId4" Type="http://schemas.openxmlformats.org/officeDocument/2006/relationships/oleObject" Target="../embeddings/oleObject228.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7.xml"/><Relationship Id="rId1" Type="http://schemas.openxmlformats.org/officeDocument/2006/relationships/vmlDrawing" Target="../drawings/vmlDrawing35.vml"/><Relationship Id="rId5" Type="http://schemas.openxmlformats.org/officeDocument/2006/relationships/oleObject" Target="../embeddings/oleObject235.bin"/><Relationship Id="rId4" Type="http://schemas.openxmlformats.org/officeDocument/2006/relationships/oleObject" Target="../embeddings/oleObject234.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36.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oleObject" Target="../embeddings/oleObject237.bin"/></Relationships>
</file>

<file path=ppt/slides/_rels/slide4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7.xml"/><Relationship Id="rId1" Type="http://schemas.openxmlformats.org/officeDocument/2006/relationships/video" Target="file:///G:\&#20809;&#30340;&#20559;&#25391;\&#26059;&#20809;&#29616;&#35937;.MPG" TargetMode="Externa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6.vml"/><Relationship Id="rId4"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5.bin"/><Relationship Id="rId3" Type="http://schemas.openxmlformats.org/officeDocument/2006/relationships/oleObject" Target="../embeddings/oleObject15.bin"/><Relationship Id="rId7" Type="http://schemas.openxmlformats.org/officeDocument/2006/relationships/oleObject" Target="../embeddings/oleObject19.bin"/><Relationship Id="rId12"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8.bin"/><Relationship Id="rId11" Type="http://schemas.openxmlformats.org/officeDocument/2006/relationships/oleObject" Target="../embeddings/oleObject23.bin"/><Relationship Id="rId5" Type="http://schemas.openxmlformats.org/officeDocument/2006/relationships/oleObject" Target="../embeddings/oleObject17.bin"/><Relationship Id="rId10" Type="http://schemas.openxmlformats.org/officeDocument/2006/relationships/oleObject" Target="../embeddings/oleObject22.bin"/><Relationship Id="rId4" Type="http://schemas.openxmlformats.org/officeDocument/2006/relationships/oleObject" Target="../embeddings/oleObject16.bin"/><Relationship Id="rId9" Type="http://schemas.openxmlformats.org/officeDocument/2006/relationships/oleObject" Target="../embeddings/oleObject2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Group 2"/>
          <p:cNvGrpSpPr>
            <a:grpSpLocks/>
          </p:cNvGrpSpPr>
          <p:nvPr/>
        </p:nvGrpSpPr>
        <p:grpSpPr bwMode="auto">
          <a:xfrm>
            <a:off x="1143000" y="815975"/>
            <a:ext cx="7315200" cy="1165225"/>
            <a:chOff x="624" y="480"/>
            <a:chExt cx="4608" cy="734"/>
          </a:xfrm>
        </p:grpSpPr>
        <p:sp>
          <p:nvSpPr>
            <p:cNvPr id="1058" name="Text Box 3"/>
            <p:cNvSpPr txBox="1">
              <a:spLocks noChangeArrowheads="1"/>
            </p:cNvSpPr>
            <p:nvPr/>
          </p:nvSpPr>
          <p:spPr bwMode="auto">
            <a:xfrm>
              <a:off x="624" y="480"/>
              <a:ext cx="4608" cy="734"/>
            </a:xfrm>
            <a:prstGeom prst="rect">
              <a:avLst/>
            </a:prstGeom>
            <a:noFill/>
            <a:ln w="9525">
              <a:noFill/>
              <a:miter lim="800000"/>
              <a:headEnd/>
              <a:tailEnd/>
            </a:ln>
          </p:spPr>
          <p:txBody>
            <a:bodyPr>
              <a:spAutoFit/>
            </a:bodyPr>
            <a:lstStyle/>
            <a:p>
              <a:pPr>
                <a:lnSpc>
                  <a:spcPct val="85000"/>
                </a:lnSpc>
                <a:spcBef>
                  <a:spcPct val="50000"/>
                </a:spcBef>
              </a:pPr>
              <a:r>
                <a:rPr lang="zh-CN" altLang="en-US" sz="3200" b="1">
                  <a:solidFill>
                    <a:srgbClr val="080808"/>
                  </a:solidFill>
                  <a:latin typeface="Times New Roman" pitchFamily="18" charset="0"/>
                </a:rPr>
                <a:t>光的</a:t>
              </a:r>
              <a:r>
                <a:rPr lang="zh-CN" altLang="en-US" sz="3200" b="1">
                  <a:solidFill>
                    <a:srgbClr val="0000FF"/>
                  </a:solidFill>
                  <a:latin typeface="Times New Roman" pitchFamily="18" charset="0"/>
                </a:rPr>
                <a:t>波动性</a:t>
              </a:r>
              <a:r>
                <a:rPr lang="zh-CN" altLang="en-US" sz="3200" b="1">
                  <a:solidFill>
                    <a:srgbClr val="080808"/>
                  </a:solidFill>
                  <a:latin typeface="Times New Roman" pitchFamily="18" charset="0"/>
                </a:rPr>
                <a:t>                光的干涉、衍射 </a:t>
              </a:r>
              <a:r>
                <a:rPr lang="en-US" altLang="zh-CN" sz="3200" b="1">
                  <a:solidFill>
                    <a:srgbClr val="080808"/>
                  </a:solidFill>
                  <a:latin typeface="Times New Roman" pitchFamily="18" charset="0"/>
                </a:rPr>
                <a:t>.</a:t>
              </a:r>
            </a:p>
            <a:p>
              <a:pPr>
                <a:lnSpc>
                  <a:spcPct val="85000"/>
                </a:lnSpc>
                <a:spcBef>
                  <a:spcPct val="50000"/>
                </a:spcBef>
              </a:pPr>
              <a:r>
                <a:rPr lang="zh-CN" altLang="en-US" sz="3200" b="1">
                  <a:solidFill>
                    <a:srgbClr val="080808"/>
                  </a:solidFill>
                  <a:latin typeface="Times New Roman" pitchFamily="18" charset="0"/>
                </a:rPr>
                <a:t>光波是</a:t>
              </a:r>
              <a:r>
                <a:rPr lang="zh-CN" altLang="en-US" sz="3200" b="1">
                  <a:solidFill>
                    <a:srgbClr val="CC0000"/>
                  </a:solidFill>
                  <a:latin typeface="Times New Roman" pitchFamily="18" charset="0"/>
                </a:rPr>
                <a:t>横波</a:t>
              </a:r>
              <a:r>
                <a:rPr lang="zh-CN" altLang="en-US" sz="3200" b="1">
                  <a:solidFill>
                    <a:srgbClr val="080808"/>
                  </a:solidFill>
                  <a:latin typeface="Times New Roman" pitchFamily="18" charset="0"/>
                </a:rPr>
                <a:t>                光的偏振 </a:t>
              </a:r>
              <a:r>
                <a:rPr lang="en-US" altLang="zh-CN" sz="3200" b="1">
                  <a:solidFill>
                    <a:srgbClr val="080808"/>
                  </a:solidFill>
                  <a:latin typeface="Times New Roman" pitchFamily="18" charset="0"/>
                </a:rPr>
                <a:t>.</a:t>
              </a:r>
            </a:p>
          </p:txBody>
        </p:sp>
        <p:sp>
          <p:nvSpPr>
            <p:cNvPr id="1059" name="AutoShape 4"/>
            <p:cNvSpPr>
              <a:spLocks noChangeArrowheads="1"/>
            </p:cNvSpPr>
            <p:nvPr/>
          </p:nvSpPr>
          <p:spPr bwMode="auto">
            <a:xfrm>
              <a:off x="2112" y="528"/>
              <a:ext cx="672" cy="144"/>
            </a:xfrm>
            <a:prstGeom prst="rightArrow">
              <a:avLst>
                <a:gd name="adj1" fmla="val 50000"/>
                <a:gd name="adj2" fmla="val 116667"/>
              </a:avLst>
            </a:prstGeom>
            <a:solidFill>
              <a:schemeClr val="accent1"/>
            </a:solidFill>
            <a:ln w="19050">
              <a:solidFill>
                <a:schemeClr val="tx2"/>
              </a:solidFill>
              <a:miter lim="800000"/>
              <a:headEnd/>
              <a:tailEnd/>
            </a:ln>
          </p:spPr>
          <p:txBody>
            <a:bodyPr wrap="none" anchor="ctr"/>
            <a:lstStyle/>
            <a:p>
              <a:endParaRPr lang="zh-CN" altLang="en-US"/>
            </a:p>
          </p:txBody>
        </p:sp>
        <p:sp>
          <p:nvSpPr>
            <p:cNvPr id="1060" name="AutoShape 5"/>
            <p:cNvSpPr>
              <a:spLocks noChangeArrowheads="1"/>
            </p:cNvSpPr>
            <p:nvPr/>
          </p:nvSpPr>
          <p:spPr bwMode="auto">
            <a:xfrm>
              <a:off x="2112" y="960"/>
              <a:ext cx="720" cy="144"/>
            </a:xfrm>
            <a:prstGeom prst="rightArrow">
              <a:avLst>
                <a:gd name="adj1" fmla="val 50000"/>
                <a:gd name="adj2" fmla="val 125000"/>
              </a:avLst>
            </a:prstGeom>
            <a:solidFill>
              <a:srgbClr val="FFE7FF"/>
            </a:solidFill>
            <a:ln w="19050">
              <a:solidFill>
                <a:srgbClr val="CC00CC"/>
              </a:solidFill>
              <a:miter lim="800000"/>
              <a:headEnd/>
              <a:tailEnd/>
            </a:ln>
          </p:spPr>
          <p:txBody>
            <a:bodyPr wrap="none" anchor="ctr"/>
            <a:lstStyle/>
            <a:p>
              <a:endParaRPr lang="zh-CN" altLang="en-US"/>
            </a:p>
          </p:txBody>
        </p:sp>
      </p:grpSp>
      <p:sp>
        <p:nvSpPr>
          <p:cNvPr id="1028" name="Text Box 6"/>
          <p:cNvSpPr txBox="1">
            <a:spLocks noChangeArrowheads="1"/>
          </p:cNvSpPr>
          <p:nvPr/>
        </p:nvSpPr>
        <p:spPr bwMode="auto">
          <a:xfrm>
            <a:off x="609600" y="2057400"/>
            <a:ext cx="5334000" cy="519113"/>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机械横波与纵波的区别</a:t>
            </a:r>
          </a:p>
        </p:txBody>
      </p:sp>
      <p:sp>
        <p:nvSpPr>
          <p:cNvPr id="1029" name="Rectangle 7"/>
          <p:cNvSpPr>
            <a:spLocks noChangeArrowheads="1"/>
          </p:cNvSpPr>
          <p:nvPr/>
        </p:nvSpPr>
        <p:spPr bwMode="auto">
          <a:xfrm>
            <a:off x="1611313" y="2743200"/>
            <a:ext cx="5932487" cy="36576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3080" name="AutoShape 8" descr="浅色竖线"/>
          <p:cNvSpPr>
            <a:spLocks noChangeArrowheads="1"/>
          </p:cNvSpPr>
          <p:nvPr/>
        </p:nvSpPr>
        <p:spPr bwMode="auto">
          <a:xfrm rot="5425004">
            <a:off x="2743200" y="5105400"/>
            <a:ext cx="990600" cy="533400"/>
          </a:xfrm>
          <a:prstGeom prst="parallelogram">
            <a:avLst>
              <a:gd name="adj" fmla="val 40986"/>
            </a:avLst>
          </a:prstGeom>
          <a:pattFill prst="ltVert">
            <a:fgClr>
              <a:schemeClr val="tx2"/>
            </a:fgClr>
            <a:bgClr>
              <a:schemeClr val="accent1"/>
            </a:bgClr>
          </a:pattFill>
          <a:ln w="9525">
            <a:solidFill>
              <a:schemeClr val="tx1"/>
            </a:solidFill>
            <a:miter lim="800000"/>
            <a:headEnd/>
            <a:tailEnd/>
          </a:ln>
          <a:effectLst>
            <a:outerShdw dist="56796" dir="20006097" algn="ctr" rotWithShape="0">
              <a:srgbClr val="84D56B"/>
            </a:outerShdw>
          </a:effectLst>
        </p:spPr>
        <p:txBody>
          <a:bodyPr wrap="none" anchor="ctr"/>
          <a:lstStyle/>
          <a:p>
            <a:pPr>
              <a:defRPr/>
            </a:pPr>
            <a:endParaRPr lang="zh-CN" altLang="en-US"/>
          </a:p>
        </p:txBody>
      </p:sp>
      <p:sp>
        <p:nvSpPr>
          <p:cNvPr id="3081" name="AutoShape 9" descr="浅色竖线"/>
          <p:cNvSpPr>
            <a:spLocks noChangeArrowheads="1"/>
          </p:cNvSpPr>
          <p:nvPr/>
        </p:nvSpPr>
        <p:spPr bwMode="auto">
          <a:xfrm rot="5425004">
            <a:off x="5943600" y="3733800"/>
            <a:ext cx="685800"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sp>
        <p:nvSpPr>
          <p:cNvPr id="3082" name="AutoShape 10" descr="浅色竖线"/>
          <p:cNvSpPr>
            <a:spLocks noChangeArrowheads="1"/>
          </p:cNvSpPr>
          <p:nvPr/>
        </p:nvSpPr>
        <p:spPr bwMode="auto">
          <a:xfrm rot="5425004">
            <a:off x="2667000" y="3429000"/>
            <a:ext cx="990600" cy="533400"/>
          </a:xfrm>
          <a:prstGeom prst="parallelogram">
            <a:avLst>
              <a:gd name="adj" fmla="val 40986"/>
            </a:avLst>
          </a:prstGeom>
          <a:pattFill prst="ltVert">
            <a:fgClr>
              <a:schemeClr val="tx2"/>
            </a:fgClr>
            <a:bgClr>
              <a:schemeClr val="accent1"/>
            </a:bgClr>
          </a:pattFill>
          <a:ln w="9525">
            <a:solidFill>
              <a:schemeClr val="tx1"/>
            </a:solidFill>
            <a:miter lim="800000"/>
            <a:headEnd/>
            <a:tailEnd/>
          </a:ln>
          <a:effectLst>
            <a:outerShdw dist="56796" dir="20006097" algn="ctr" rotWithShape="0">
              <a:srgbClr val="84D56B"/>
            </a:outerShdw>
          </a:effectLst>
        </p:spPr>
        <p:txBody>
          <a:bodyPr wrap="none" anchor="ctr"/>
          <a:lstStyle/>
          <a:p>
            <a:pPr>
              <a:defRPr/>
            </a:pPr>
            <a:endParaRPr lang="zh-CN" altLang="en-US"/>
          </a:p>
        </p:txBody>
      </p:sp>
      <p:grpSp>
        <p:nvGrpSpPr>
          <p:cNvPr id="3" name="Group 11"/>
          <p:cNvGrpSpPr>
            <a:grpSpLocks/>
          </p:cNvGrpSpPr>
          <p:nvPr/>
        </p:nvGrpSpPr>
        <p:grpSpPr bwMode="auto">
          <a:xfrm>
            <a:off x="2438400" y="3222625"/>
            <a:ext cx="2438400" cy="1044575"/>
            <a:chOff x="2880" y="2256"/>
            <a:chExt cx="1536" cy="658"/>
          </a:xfrm>
        </p:grpSpPr>
        <p:sp>
          <p:nvSpPr>
            <p:cNvPr id="1055" name="Freeform 12" descr="浅色竖线"/>
            <p:cNvSpPr>
              <a:spLocks/>
            </p:cNvSpPr>
            <p:nvPr/>
          </p:nvSpPr>
          <p:spPr bwMode="auto">
            <a:xfrm>
              <a:off x="2880" y="2256"/>
              <a:ext cx="1344" cy="658"/>
            </a:xfrm>
            <a:custGeom>
              <a:avLst/>
              <a:gdLst>
                <a:gd name="T0" fmla="*/ 0 w 1344"/>
                <a:gd name="T1" fmla="*/ 628 h 658"/>
                <a:gd name="T2" fmla="*/ 42 w 1344"/>
                <a:gd name="T3" fmla="*/ 514 h 658"/>
                <a:gd name="T4" fmla="*/ 93 w 1344"/>
                <a:gd name="T5" fmla="*/ 454 h 658"/>
                <a:gd name="T6" fmla="*/ 135 w 1344"/>
                <a:gd name="T7" fmla="*/ 478 h 658"/>
                <a:gd name="T8" fmla="*/ 188 w 1344"/>
                <a:gd name="T9" fmla="*/ 544 h 658"/>
                <a:gd name="T10" fmla="*/ 240 w 1344"/>
                <a:gd name="T11" fmla="*/ 631 h 658"/>
                <a:gd name="T12" fmla="*/ 288 w 1344"/>
                <a:gd name="T13" fmla="*/ 652 h 658"/>
                <a:gd name="T14" fmla="*/ 327 w 1344"/>
                <a:gd name="T15" fmla="*/ 592 h 658"/>
                <a:gd name="T16" fmla="*/ 381 w 1344"/>
                <a:gd name="T17" fmla="*/ 475 h 658"/>
                <a:gd name="T18" fmla="*/ 423 w 1344"/>
                <a:gd name="T19" fmla="*/ 364 h 658"/>
                <a:gd name="T20" fmla="*/ 480 w 1344"/>
                <a:gd name="T21" fmla="*/ 298 h 658"/>
                <a:gd name="T22" fmla="*/ 522 w 1344"/>
                <a:gd name="T23" fmla="*/ 325 h 658"/>
                <a:gd name="T24" fmla="*/ 573 w 1344"/>
                <a:gd name="T25" fmla="*/ 394 h 658"/>
                <a:gd name="T26" fmla="*/ 618 w 1344"/>
                <a:gd name="T27" fmla="*/ 472 h 658"/>
                <a:gd name="T28" fmla="*/ 672 w 1344"/>
                <a:gd name="T29" fmla="*/ 499 h 658"/>
                <a:gd name="T30" fmla="*/ 714 w 1344"/>
                <a:gd name="T31" fmla="*/ 439 h 658"/>
                <a:gd name="T32" fmla="*/ 765 w 1344"/>
                <a:gd name="T33" fmla="*/ 325 h 658"/>
                <a:gd name="T34" fmla="*/ 813 w 1344"/>
                <a:gd name="T35" fmla="*/ 199 h 658"/>
                <a:gd name="T36" fmla="*/ 864 w 1344"/>
                <a:gd name="T37" fmla="*/ 148 h 658"/>
                <a:gd name="T38" fmla="*/ 903 w 1344"/>
                <a:gd name="T39" fmla="*/ 172 h 658"/>
                <a:gd name="T40" fmla="*/ 960 w 1344"/>
                <a:gd name="T41" fmla="*/ 244 h 658"/>
                <a:gd name="T42" fmla="*/ 1002 w 1344"/>
                <a:gd name="T43" fmla="*/ 325 h 658"/>
                <a:gd name="T44" fmla="*/ 1050 w 1344"/>
                <a:gd name="T45" fmla="*/ 349 h 658"/>
                <a:gd name="T46" fmla="*/ 1095 w 1344"/>
                <a:gd name="T47" fmla="*/ 286 h 658"/>
                <a:gd name="T48" fmla="*/ 1155 w 1344"/>
                <a:gd name="T49" fmla="*/ 163 h 658"/>
                <a:gd name="T50" fmla="*/ 1203 w 1344"/>
                <a:gd name="T51" fmla="*/ 49 h 658"/>
                <a:gd name="T52" fmla="*/ 1248 w 1344"/>
                <a:gd name="T53" fmla="*/ 4 h 658"/>
                <a:gd name="T54" fmla="*/ 1287 w 1344"/>
                <a:gd name="T55" fmla="*/ 22 h 658"/>
                <a:gd name="T56" fmla="*/ 1344 w 1344"/>
                <a:gd name="T57" fmla="*/ 100 h 6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44"/>
                <a:gd name="T88" fmla="*/ 0 h 658"/>
                <a:gd name="T89" fmla="*/ 1344 w 1344"/>
                <a:gd name="T90" fmla="*/ 658 h 6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44" h="658">
                  <a:moveTo>
                    <a:pt x="0" y="628"/>
                  </a:moveTo>
                  <a:cubicBezTo>
                    <a:pt x="7" y="609"/>
                    <a:pt x="27" y="543"/>
                    <a:pt x="42" y="514"/>
                  </a:cubicBezTo>
                  <a:cubicBezTo>
                    <a:pt x="57" y="485"/>
                    <a:pt x="78" y="460"/>
                    <a:pt x="93" y="454"/>
                  </a:cubicBezTo>
                  <a:cubicBezTo>
                    <a:pt x="108" y="448"/>
                    <a:pt x="119" y="463"/>
                    <a:pt x="135" y="478"/>
                  </a:cubicBezTo>
                  <a:cubicBezTo>
                    <a:pt x="151" y="493"/>
                    <a:pt x="171" y="519"/>
                    <a:pt x="188" y="544"/>
                  </a:cubicBezTo>
                  <a:cubicBezTo>
                    <a:pt x="205" y="569"/>
                    <a:pt x="223" y="613"/>
                    <a:pt x="240" y="631"/>
                  </a:cubicBezTo>
                  <a:cubicBezTo>
                    <a:pt x="257" y="649"/>
                    <a:pt x="274" y="658"/>
                    <a:pt x="288" y="652"/>
                  </a:cubicBezTo>
                  <a:cubicBezTo>
                    <a:pt x="302" y="646"/>
                    <a:pt x="312" y="621"/>
                    <a:pt x="327" y="592"/>
                  </a:cubicBezTo>
                  <a:cubicBezTo>
                    <a:pt x="342" y="563"/>
                    <a:pt x="365" y="513"/>
                    <a:pt x="381" y="475"/>
                  </a:cubicBezTo>
                  <a:cubicBezTo>
                    <a:pt x="397" y="437"/>
                    <a:pt x="407" y="393"/>
                    <a:pt x="423" y="364"/>
                  </a:cubicBezTo>
                  <a:cubicBezTo>
                    <a:pt x="439" y="335"/>
                    <a:pt x="464" y="304"/>
                    <a:pt x="480" y="298"/>
                  </a:cubicBezTo>
                  <a:cubicBezTo>
                    <a:pt x="496" y="292"/>
                    <a:pt x="507" y="309"/>
                    <a:pt x="522" y="325"/>
                  </a:cubicBezTo>
                  <a:cubicBezTo>
                    <a:pt x="537" y="341"/>
                    <a:pt x="557" y="370"/>
                    <a:pt x="573" y="394"/>
                  </a:cubicBezTo>
                  <a:cubicBezTo>
                    <a:pt x="589" y="418"/>
                    <a:pt x="602" y="454"/>
                    <a:pt x="618" y="472"/>
                  </a:cubicBezTo>
                  <a:cubicBezTo>
                    <a:pt x="634" y="490"/>
                    <a:pt x="656" y="504"/>
                    <a:pt x="672" y="499"/>
                  </a:cubicBezTo>
                  <a:cubicBezTo>
                    <a:pt x="688" y="494"/>
                    <a:pt x="699" y="468"/>
                    <a:pt x="714" y="439"/>
                  </a:cubicBezTo>
                  <a:cubicBezTo>
                    <a:pt x="729" y="410"/>
                    <a:pt x="748" y="365"/>
                    <a:pt x="765" y="325"/>
                  </a:cubicBezTo>
                  <a:cubicBezTo>
                    <a:pt x="782" y="285"/>
                    <a:pt x="797" y="228"/>
                    <a:pt x="813" y="199"/>
                  </a:cubicBezTo>
                  <a:cubicBezTo>
                    <a:pt x="829" y="170"/>
                    <a:pt x="849" y="152"/>
                    <a:pt x="864" y="148"/>
                  </a:cubicBezTo>
                  <a:cubicBezTo>
                    <a:pt x="879" y="144"/>
                    <a:pt x="887" y="156"/>
                    <a:pt x="903" y="172"/>
                  </a:cubicBezTo>
                  <a:cubicBezTo>
                    <a:pt x="919" y="188"/>
                    <a:pt x="944" y="219"/>
                    <a:pt x="960" y="244"/>
                  </a:cubicBezTo>
                  <a:cubicBezTo>
                    <a:pt x="976" y="269"/>
                    <a:pt x="987" y="308"/>
                    <a:pt x="1002" y="325"/>
                  </a:cubicBezTo>
                  <a:cubicBezTo>
                    <a:pt x="1017" y="342"/>
                    <a:pt x="1035" y="355"/>
                    <a:pt x="1050" y="349"/>
                  </a:cubicBezTo>
                  <a:cubicBezTo>
                    <a:pt x="1065" y="343"/>
                    <a:pt x="1078" y="317"/>
                    <a:pt x="1095" y="286"/>
                  </a:cubicBezTo>
                  <a:cubicBezTo>
                    <a:pt x="1112" y="255"/>
                    <a:pt x="1137" y="202"/>
                    <a:pt x="1155" y="163"/>
                  </a:cubicBezTo>
                  <a:cubicBezTo>
                    <a:pt x="1173" y="124"/>
                    <a:pt x="1188" y="75"/>
                    <a:pt x="1203" y="49"/>
                  </a:cubicBezTo>
                  <a:cubicBezTo>
                    <a:pt x="1218" y="23"/>
                    <a:pt x="1234" y="8"/>
                    <a:pt x="1248" y="4"/>
                  </a:cubicBezTo>
                  <a:cubicBezTo>
                    <a:pt x="1262" y="0"/>
                    <a:pt x="1271" y="6"/>
                    <a:pt x="1287" y="22"/>
                  </a:cubicBezTo>
                  <a:cubicBezTo>
                    <a:pt x="1303" y="38"/>
                    <a:pt x="1332" y="84"/>
                    <a:pt x="1344" y="100"/>
                  </a:cubicBezTo>
                </a:path>
              </a:pathLst>
            </a:custGeom>
            <a:pattFill prst="ltVert">
              <a:fgClr>
                <a:srgbClr val="FF0000"/>
              </a:fgClr>
              <a:bgClr>
                <a:srgbClr val="FFEBFF"/>
              </a:bgClr>
            </a:pattFill>
            <a:ln w="19050">
              <a:solidFill>
                <a:srgbClr val="FF0000"/>
              </a:solidFill>
              <a:round/>
              <a:headEnd/>
              <a:tailEnd/>
            </a:ln>
          </p:spPr>
          <p:txBody>
            <a:bodyPr wrap="none"/>
            <a:lstStyle/>
            <a:p>
              <a:endParaRPr lang="zh-CN" altLang="en-US"/>
            </a:p>
          </p:txBody>
        </p:sp>
        <p:sp>
          <p:nvSpPr>
            <p:cNvPr id="1056" name="Line 13"/>
            <p:cNvSpPr>
              <a:spLocks noChangeShapeType="1"/>
            </p:cNvSpPr>
            <p:nvPr/>
          </p:nvSpPr>
          <p:spPr bwMode="auto">
            <a:xfrm flipV="1">
              <a:off x="3600" y="2260"/>
              <a:ext cx="816" cy="336"/>
            </a:xfrm>
            <a:prstGeom prst="line">
              <a:avLst/>
            </a:prstGeom>
            <a:noFill/>
            <a:ln w="28575">
              <a:solidFill>
                <a:srgbClr val="0000FF"/>
              </a:solidFill>
              <a:round/>
              <a:headEnd/>
              <a:tailEnd type="triangle" w="sm" len="lg"/>
            </a:ln>
          </p:spPr>
          <p:txBody>
            <a:bodyPr wrap="none"/>
            <a:lstStyle/>
            <a:p>
              <a:endParaRPr lang="zh-CN" altLang="en-US"/>
            </a:p>
          </p:txBody>
        </p:sp>
        <p:sp>
          <p:nvSpPr>
            <p:cNvPr id="1057" name="Line 14"/>
            <p:cNvSpPr>
              <a:spLocks noChangeShapeType="1"/>
            </p:cNvSpPr>
            <p:nvPr/>
          </p:nvSpPr>
          <p:spPr bwMode="auto">
            <a:xfrm flipV="1">
              <a:off x="2880" y="2596"/>
              <a:ext cx="720" cy="288"/>
            </a:xfrm>
            <a:prstGeom prst="line">
              <a:avLst/>
            </a:prstGeom>
            <a:noFill/>
            <a:ln w="28575">
              <a:solidFill>
                <a:srgbClr val="0000FF"/>
              </a:solidFill>
              <a:round/>
              <a:headEnd/>
              <a:tailEnd type="none" w="sm" len="lg"/>
            </a:ln>
          </p:spPr>
          <p:txBody>
            <a:bodyPr wrap="none"/>
            <a:lstStyle/>
            <a:p>
              <a:endParaRPr lang="zh-CN" altLang="en-US"/>
            </a:p>
          </p:txBody>
        </p:sp>
      </p:grpSp>
      <p:sp>
        <p:nvSpPr>
          <p:cNvPr id="3087" name="AutoShape 15" descr="浅色竖线"/>
          <p:cNvSpPr>
            <a:spLocks noChangeArrowheads="1"/>
          </p:cNvSpPr>
          <p:nvPr/>
        </p:nvSpPr>
        <p:spPr bwMode="auto">
          <a:xfrm rot="5425004">
            <a:off x="3276600" y="3733800"/>
            <a:ext cx="990600" cy="533400"/>
          </a:xfrm>
          <a:prstGeom prst="parallelogram">
            <a:avLst>
              <a:gd name="adj" fmla="val 39464"/>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grpSp>
        <p:nvGrpSpPr>
          <p:cNvPr id="4" name="Group 16"/>
          <p:cNvGrpSpPr>
            <a:grpSpLocks/>
          </p:cNvGrpSpPr>
          <p:nvPr/>
        </p:nvGrpSpPr>
        <p:grpSpPr bwMode="auto">
          <a:xfrm>
            <a:off x="5029200" y="3200400"/>
            <a:ext cx="2438400" cy="1044575"/>
            <a:chOff x="2880" y="2256"/>
            <a:chExt cx="1536" cy="658"/>
          </a:xfrm>
        </p:grpSpPr>
        <p:sp>
          <p:nvSpPr>
            <p:cNvPr id="1052" name="Freeform 17" descr="浅色竖线"/>
            <p:cNvSpPr>
              <a:spLocks/>
            </p:cNvSpPr>
            <p:nvPr/>
          </p:nvSpPr>
          <p:spPr bwMode="auto">
            <a:xfrm>
              <a:off x="2880" y="2256"/>
              <a:ext cx="1344" cy="658"/>
            </a:xfrm>
            <a:custGeom>
              <a:avLst/>
              <a:gdLst>
                <a:gd name="T0" fmla="*/ 0 w 1344"/>
                <a:gd name="T1" fmla="*/ 628 h 658"/>
                <a:gd name="T2" fmla="*/ 42 w 1344"/>
                <a:gd name="T3" fmla="*/ 514 h 658"/>
                <a:gd name="T4" fmla="*/ 93 w 1344"/>
                <a:gd name="T5" fmla="*/ 454 h 658"/>
                <a:gd name="T6" fmla="*/ 135 w 1344"/>
                <a:gd name="T7" fmla="*/ 478 h 658"/>
                <a:gd name="T8" fmla="*/ 188 w 1344"/>
                <a:gd name="T9" fmla="*/ 544 h 658"/>
                <a:gd name="T10" fmla="*/ 240 w 1344"/>
                <a:gd name="T11" fmla="*/ 631 h 658"/>
                <a:gd name="T12" fmla="*/ 288 w 1344"/>
                <a:gd name="T13" fmla="*/ 652 h 658"/>
                <a:gd name="T14" fmla="*/ 327 w 1344"/>
                <a:gd name="T15" fmla="*/ 592 h 658"/>
                <a:gd name="T16" fmla="*/ 381 w 1344"/>
                <a:gd name="T17" fmla="*/ 475 h 658"/>
                <a:gd name="T18" fmla="*/ 423 w 1344"/>
                <a:gd name="T19" fmla="*/ 364 h 658"/>
                <a:gd name="T20" fmla="*/ 480 w 1344"/>
                <a:gd name="T21" fmla="*/ 298 h 658"/>
                <a:gd name="T22" fmla="*/ 522 w 1344"/>
                <a:gd name="T23" fmla="*/ 325 h 658"/>
                <a:gd name="T24" fmla="*/ 573 w 1344"/>
                <a:gd name="T25" fmla="*/ 394 h 658"/>
                <a:gd name="T26" fmla="*/ 618 w 1344"/>
                <a:gd name="T27" fmla="*/ 472 h 658"/>
                <a:gd name="T28" fmla="*/ 672 w 1344"/>
                <a:gd name="T29" fmla="*/ 499 h 658"/>
                <a:gd name="T30" fmla="*/ 714 w 1344"/>
                <a:gd name="T31" fmla="*/ 439 h 658"/>
                <a:gd name="T32" fmla="*/ 765 w 1344"/>
                <a:gd name="T33" fmla="*/ 325 h 658"/>
                <a:gd name="T34" fmla="*/ 813 w 1344"/>
                <a:gd name="T35" fmla="*/ 199 h 658"/>
                <a:gd name="T36" fmla="*/ 864 w 1344"/>
                <a:gd name="T37" fmla="*/ 148 h 658"/>
                <a:gd name="T38" fmla="*/ 903 w 1344"/>
                <a:gd name="T39" fmla="*/ 172 h 658"/>
                <a:gd name="T40" fmla="*/ 960 w 1344"/>
                <a:gd name="T41" fmla="*/ 244 h 658"/>
                <a:gd name="T42" fmla="*/ 1002 w 1344"/>
                <a:gd name="T43" fmla="*/ 325 h 658"/>
                <a:gd name="T44" fmla="*/ 1050 w 1344"/>
                <a:gd name="T45" fmla="*/ 349 h 658"/>
                <a:gd name="T46" fmla="*/ 1095 w 1344"/>
                <a:gd name="T47" fmla="*/ 286 h 658"/>
                <a:gd name="T48" fmla="*/ 1155 w 1344"/>
                <a:gd name="T49" fmla="*/ 163 h 658"/>
                <a:gd name="T50" fmla="*/ 1203 w 1344"/>
                <a:gd name="T51" fmla="*/ 49 h 658"/>
                <a:gd name="T52" fmla="*/ 1248 w 1344"/>
                <a:gd name="T53" fmla="*/ 4 h 658"/>
                <a:gd name="T54" fmla="*/ 1287 w 1344"/>
                <a:gd name="T55" fmla="*/ 22 h 658"/>
                <a:gd name="T56" fmla="*/ 1344 w 1344"/>
                <a:gd name="T57" fmla="*/ 100 h 6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44"/>
                <a:gd name="T88" fmla="*/ 0 h 658"/>
                <a:gd name="T89" fmla="*/ 1344 w 1344"/>
                <a:gd name="T90" fmla="*/ 658 h 6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44" h="658">
                  <a:moveTo>
                    <a:pt x="0" y="628"/>
                  </a:moveTo>
                  <a:cubicBezTo>
                    <a:pt x="7" y="609"/>
                    <a:pt x="27" y="543"/>
                    <a:pt x="42" y="514"/>
                  </a:cubicBezTo>
                  <a:cubicBezTo>
                    <a:pt x="57" y="485"/>
                    <a:pt x="78" y="460"/>
                    <a:pt x="93" y="454"/>
                  </a:cubicBezTo>
                  <a:cubicBezTo>
                    <a:pt x="108" y="448"/>
                    <a:pt x="119" y="463"/>
                    <a:pt x="135" y="478"/>
                  </a:cubicBezTo>
                  <a:cubicBezTo>
                    <a:pt x="151" y="493"/>
                    <a:pt x="171" y="519"/>
                    <a:pt x="188" y="544"/>
                  </a:cubicBezTo>
                  <a:cubicBezTo>
                    <a:pt x="205" y="569"/>
                    <a:pt x="223" y="613"/>
                    <a:pt x="240" y="631"/>
                  </a:cubicBezTo>
                  <a:cubicBezTo>
                    <a:pt x="257" y="649"/>
                    <a:pt x="274" y="658"/>
                    <a:pt x="288" y="652"/>
                  </a:cubicBezTo>
                  <a:cubicBezTo>
                    <a:pt x="302" y="646"/>
                    <a:pt x="312" y="621"/>
                    <a:pt x="327" y="592"/>
                  </a:cubicBezTo>
                  <a:cubicBezTo>
                    <a:pt x="342" y="563"/>
                    <a:pt x="365" y="513"/>
                    <a:pt x="381" y="475"/>
                  </a:cubicBezTo>
                  <a:cubicBezTo>
                    <a:pt x="397" y="437"/>
                    <a:pt x="407" y="393"/>
                    <a:pt x="423" y="364"/>
                  </a:cubicBezTo>
                  <a:cubicBezTo>
                    <a:pt x="439" y="335"/>
                    <a:pt x="464" y="304"/>
                    <a:pt x="480" y="298"/>
                  </a:cubicBezTo>
                  <a:cubicBezTo>
                    <a:pt x="496" y="292"/>
                    <a:pt x="507" y="309"/>
                    <a:pt x="522" y="325"/>
                  </a:cubicBezTo>
                  <a:cubicBezTo>
                    <a:pt x="537" y="341"/>
                    <a:pt x="557" y="370"/>
                    <a:pt x="573" y="394"/>
                  </a:cubicBezTo>
                  <a:cubicBezTo>
                    <a:pt x="589" y="418"/>
                    <a:pt x="602" y="454"/>
                    <a:pt x="618" y="472"/>
                  </a:cubicBezTo>
                  <a:cubicBezTo>
                    <a:pt x="634" y="490"/>
                    <a:pt x="656" y="504"/>
                    <a:pt x="672" y="499"/>
                  </a:cubicBezTo>
                  <a:cubicBezTo>
                    <a:pt x="688" y="494"/>
                    <a:pt x="699" y="468"/>
                    <a:pt x="714" y="439"/>
                  </a:cubicBezTo>
                  <a:cubicBezTo>
                    <a:pt x="729" y="410"/>
                    <a:pt x="748" y="365"/>
                    <a:pt x="765" y="325"/>
                  </a:cubicBezTo>
                  <a:cubicBezTo>
                    <a:pt x="782" y="285"/>
                    <a:pt x="797" y="228"/>
                    <a:pt x="813" y="199"/>
                  </a:cubicBezTo>
                  <a:cubicBezTo>
                    <a:pt x="829" y="170"/>
                    <a:pt x="849" y="152"/>
                    <a:pt x="864" y="148"/>
                  </a:cubicBezTo>
                  <a:cubicBezTo>
                    <a:pt x="879" y="144"/>
                    <a:pt x="887" y="156"/>
                    <a:pt x="903" y="172"/>
                  </a:cubicBezTo>
                  <a:cubicBezTo>
                    <a:pt x="919" y="188"/>
                    <a:pt x="944" y="219"/>
                    <a:pt x="960" y="244"/>
                  </a:cubicBezTo>
                  <a:cubicBezTo>
                    <a:pt x="976" y="269"/>
                    <a:pt x="987" y="308"/>
                    <a:pt x="1002" y="325"/>
                  </a:cubicBezTo>
                  <a:cubicBezTo>
                    <a:pt x="1017" y="342"/>
                    <a:pt x="1035" y="355"/>
                    <a:pt x="1050" y="349"/>
                  </a:cubicBezTo>
                  <a:cubicBezTo>
                    <a:pt x="1065" y="343"/>
                    <a:pt x="1078" y="317"/>
                    <a:pt x="1095" y="286"/>
                  </a:cubicBezTo>
                  <a:cubicBezTo>
                    <a:pt x="1112" y="255"/>
                    <a:pt x="1137" y="202"/>
                    <a:pt x="1155" y="163"/>
                  </a:cubicBezTo>
                  <a:cubicBezTo>
                    <a:pt x="1173" y="124"/>
                    <a:pt x="1188" y="75"/>
                    <a:pt x="1203" y="49"/>
                  </a:cubicBezTo>
                  <a:cubicBezTo>
                    <a:pt x="1218" y="23"/>
                    <a:pt x="1234" y="8"/>
                    <a:pt x="1248" y="4"/>
                  </a:cubicBezTo>
                  <a:cubicBezTo>
                    <a:pt x="1262" y="0"/>
                    <a:pt x="1271" y="6"/>
                    <a:pt x="1287" y="22"/>
                  </a:cubicBezTo>
                  <a:cubicBezTo>
                    <a:pt x="1303" y="38"/>
                    <a:pt x="1332" y="84"/>
                    <a:pt x="1344" y="100"/>
                  </a:cubicBezTo>
                </a:path>
              </a:pathLst>
            </a:custGeom>
            <a:pattFill prst="ltVert">
              <a:fgClr>
                <a:srgbClr val="FF0000"/>
              </a:fgClr>
              <a:bgClr>
                <a:srgbClr val="FFEBFF"/>
              </a:bgClr>
            </a:pattFill>
            <a:ln w="19050">
              <a:solidFill>
                <a:srgbClr val="FF0000"/>
              </a:solidFill>
              <a:round/>
              <a:headEnd/>
              <a:tailEnd/>
            </a:ln>
          </p:spPr>
          <p:txBody>
            <a:bodyPr wrap="none"/>
            <a:lstStyle/>
            <a:p>
              <a:endParaRPr lang="zh-CN" altLang="en-US"/>
            </a:p>
          </p:txBody>
        </p:sp>
        <p:sp>
          <p:nvSpPr>
            <p:cNvPr id="1053" name="Line 18"/>
            <p:cNvSpPr>
              <a:spLocks noChangeShapeType="1"/>
            </p:cNvSpPr>
            <p:nvPr/>
          </p:nvSpPr>
          <p:spPr bwMode="auto">
            <a:xfrm flipV="1">
              <a:off x="3600" y="2260"/>
              <a:ext cx="816" cy="336"/>
            </a:xfrm>
            <a:prstGeom prst="line">
              <a:avLst/>
            </a:prstGeom>
            <a:noFill/>
            <a:ln w="28575">
              <a:solidFill>
                <a:srgbClr val="0000FF"/>
              </a:solidFill>
              <a:round/>
              <a:headEnd/>
              <a:tailEnd type="triangle" w="sm" len="lg"/>
            </a:ln>
          </p:spPr>
          <p:txBody>
            <a:bodyPr wrap="none"/>
            <a:lstStyle/>
            <a:p>
              <a:endParaRPr lang="zh-CN" altLang="en-US"/>
            </a:p>
          </p:txBody>
        </p:sp>
        <p:sp>
          <p:nvSpPr>
            <p:cNvPr id="1054" name="Line 19"/>
            <p:cNvSpPr>
              <a:spLocks noChangeShapeType="1"/>
            </p:cNvSpPr>
            <p:nvPr/>
          </p:nvSpPr>
          <p:spPr bwMode="auto">
            <a:xfrm flipV="1">
              <a:off x="2880" y="2596"/>
              <a:ext cx="720" cy="288"/>
            </a:xfrm>
            <a:prstGeom prst="line">
              <a:avLst/>
            </a:prstGeom>
            <a:noFill/>
            <a:ln w="28575">
              <a:solidFill>
                <a:srgbClr val="0000FF"/>
              </a:solidFill>
              <a:round/>
              <a:headEnd/>
              <a:tailEnd type="none" w="sm" len="lg"/>
            </a:ln>
          </p:spPr>
          <p:txBody>
            <a:bodyPr wrap="none"/>
            <a:lstStyle/>
            <a:p>
              <a:endParaRPr lang="zh-CN" altLang="en-US"/>
            </a:p>
          </p:txBody>
        </p:sp>
      </p:grpSp>
      <p:sp>
        <p:nvSpPr>
          <p:cNvPr id="1036" name="Rectangle 20"/>
          <p:cNvSpPr>
            <a:spLocks noChangeArrowheads="1"/>
          </p:cNvSpPr>
          <p:nvPr/>
        </p:nvSpPr>
        <p:spPr bwMode="auto">
          <a:xfrm>
            <a:off x="6629400" y="3124200"/>
            <a:ext cx="914400" cy="685800"/>
          </a:xfrm>
          <a:prstGeom prst="rect">
            <a:avLst/>
          </a:prstGeom>
          <a:solidFill>
            <a:schemeClr val="bg1"/>
          </a:solidFill>
          <a:ln w="9525">
            <a:noFill/>
            <a:miter lim="800000"/>
            <a:headEnd/>
            <a:tailEnd/>
          </a:ln>
        </p:spPr>
        <p:txBody>
          <a:bodyPr wrap="none" anchor="ctr"/>
          <a:lstStyle/>
          <a:p>
            <a:endParaRPr lang="zh-CN" altLang="en-US"/>
          </a:p>
        </p:txBody>
      </p:sp>
      <p:sp>
        <p:nvSpPr>
          <p:cNvPr id="3093" name="AutoShape 21" descr="浅色竖线"/>
          <p:cNvSpPr>
            <a:spLocks noChangeArrowheads="1"/>
          </p:cNvSpPr>
          <p:nvPr/>
        </p:nvSpPr>
        <p:spPr bwMode="auto">
          <a:xfrm rot="5425004">
            <a:off x="5943600" y="3048000"/>
            <a:ext cx="685800"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sp>
        <p:nvSpPr>
          <p:cNvPr id="3094" name="Line 22"/>
          <p:cNvSpPr>
            <a:spLocks noChangeShapeType="1"/>
          </p:cNvSpPr>
          <p:nvPr/>
        </p:nvSpPr>
        <p:spPr bwMode="auto">
          <a:xfrm flipV="1">
            <a:off x="6629400" y="3276600"/>
            <a:ext cx="762000" cy="304800"/>
          </a:xfrm>
          <a:prstGeom prst="line">
            <a:avLst/>
          </a:prstGeom>
          <a:noFill/>
          <a:ln w="19050">
            <a:solidFill>
              <a:srgbClr val="0000FF"/>
            </a:solidFill>
            <a:prstDash val="dash"/>
            <a:round/>
            <a:headEnd/>
            <a:tailEnd type="triangle" w="sm" len="lg"/>
          </a:ln>
        </p:spPr>
        <p:txBody>
          <a:bodyPr wrap="none"/>
          <a:lstStyle/>
          <a:p>
            <a:endParaRPr lang="zh-CN" altLang="en-US"/>
          </a:p>
        </p:txBody>
      </p:sp>
      <p:grpSp>
        <p:nvGrpSpPr>
          <p:cNvPr id="5" name="Group 23"/>
          <p:cNvGrpSpPr>
            <a:grpSpLocks/>
          </p:cNvGrpSpPr>
          <p:nvPr/>
        </p:nvGrpSpPr>
        <p:grpSpPr bwMode="auto">
          <a:xfrm>
            <a:off x="2514600" y="4953000"/>
            <a:ext cx="2286000" cy="914400"/>
            <a:chOff x="960" y="3072"/>
            <a:chExt cx="1440" cy="576"/>
          </a:xfrm>
        </p:grpSpPr>
        <p:sp>
          <p:nvSpPr>
            <p:cNvPr id="1049" name="Line 24"/>
            <p:cNvSpPr>
              <a:spLocks noChangeShapeType="1"/>
            </p:cNvSpPr>
            <p:nvPr/>
          </p:nvSpPr>
          <p:spPr bwMode="auto">
            <a:xfrm flipV="1">
              <a:off x="1680" y="3072"/>
              <a:ext cx="720" cy="288"/>
            </a:xfrm>
            <a:prstGeom prst="line">
              <a:avLst/>
            </a:prstGeom>
            <a:noFill/>
            <a:ln w="28575">
              <a:solidFill>
                <a:srgbClr val="0000FF"/>
              </a:solidFill>
              <a:round/>
              <a:headEnd/>
              <a:tailEnd type="triangle" w="sm" len="lg"/>
            </a:ln>
          </p:spPr>
          <p:txBody>
            <a:bodyPr wrap="none"/>
            <a:lstStyle/>
            <a:p>
              <a:endParaRPr lang="zh-CN" altLang="en-US"/>
            </a:p>
          </p:txBody>
        </p:sp>
        <p:sp>
          <p:nvSpPr>
            <p:cNvPr id="1050" name="Line 25"/>
            <p:cNvSpPr>
              <a:spLocks noChangeShapeType="1"/>
            </p:cNvSpPr>
            <p:nvPr/>
          </p:nvSpPr>
          <p:spPr bwMode="auto">
            <a:xfrm flipV="1">
              <a:off x="960" y="3360"/>
              <a:ext cx="720" cy="288"/>
            </a:xfrm>
            <a:prstGeom prst="line">
              <a:avLst/>
            </a:prstGeom>
            <a:noFill/>
            <a:ln w="28575">
              <a:solidFill>
                <a:srgbClr val="0000FF"/>
              </a:solidFill>
              <a:round/>
              <a:headEnd/>
              <a:tailEnd type="none" w="sm" len="lg"/>
            </a:ln>
          </p:spPr>
          <p:txBody>
            <a:bodyPr wrap="none"/>
            <a:lstStyle/>
            <a:p>
              <a:endParaRPr lang="zh-CN" altLang="en-US"/>
            </a:p>
          </p:txBody>
        </p:sp>
        <p:sp>
          <p:nvSpPr>
            <p:cNvPr id="1051" name="Line 26"/>
            <p:cNvSpPr>
              <a:spLocks noChangeShapeType="1"/>
            </p:cNvSpPr>
            <p:nvPr/>
          </p:nvSpPr>
          <p:spPr bwMode="auto">
            <a:xfrm flipV="1">
              <a:off x="1104" y="3432"/>
              <a:ext cx="384" cy="144"/>
            </a:xfrm>
            <a:prstGeom prst="line">
              <a:avLst/>
            </a:prstGeom>
            <a:noFill/>
            <a:ln w="28575">
              <a:solidFill>
                <a:srgbClr val="FF0000"/>
              </a:solidFill>
              <a:round/>
              <a:headEnd type="triangle" w="sm" len="lg"/>
              <a:tailEnd type="triangle" w="sm" len="lg"/>
            </a:ln>
          </p:spPr>
          <p:txBody>
            <a:bodyPr wrap="none"/>
            <a:lstStyle/>
            <a:p>
              <a:endParaRPr lang="zh-CN" altLang="en-US"/>
            </a:p>
          </p:txBody>
        </p:sp>
      </p:grpSp>
      <p:sp>
        <p:nvSpPr>
          <p:cNvPr id="3099" name="AutoShape 27" descr="浅色竖线"/>
          <p:cNvSpPr>
            <a:spLocks noChangeArrowheads="1"/>
          </p:cNvSpPr>
          <p:nvPr/>
        </p:nvSpPr>
        <p:spPr bwMode="auto">
          <a:xfrm rot="5425004">
            <a:off x="3352800" y="5410200"/>
            <a:ext cx="990600" cy="533400"/>
          </a:xfrm>
          <a:prstGeom prst="parallelogram">
            <a:avLst>
              <a:gd name="adj" fmla="val 39464"/>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sp>
        <p:nvSpPr>
          <p:cNvPr id="3100" name="AutoShape 28" descr="浅色竖线"/>
          <p:cNvSpPr>
            <a:spLocks noChangeArrowheads="1"/>
          </p:cNvSpPr>
          <p:nvPr/>
        </p:nvSpPr>
        <p:spPr bwMode="auto">
          <a:xfrm rot="5425004">
            <a:off x="5943600" y="5486400"/>
            <a:ext cx="685800"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grpSp>
        <p:nvGrpSpPr>
          <p:cNvPr id="6" name="Group 29"/>
          <p:cNvGrpSpPr>
            <a:grpSpLocks/>
          </p:cNvGrpSpPr>
          <p:nvPr/>
        </p:nvGrpSpPr>
        <p:grpSpPr bwMode="auto">
          <a:xfrm>
            <a:off x="5105400" y="5029200"/>
            <a:ext cx="2286000" cy="914400"/>
            <a:chOff x="960" y="3072"/>
            <a:chExt cx="1440" cy="576"/>
          </a:xfrm>
        </p:grpSpPr>
        <p:sp>
          <p:nvSpPr>
            <p:cNvPr id="1046" name="Line 30"/>
            <p:cNvSpPr>
              <a:spLocks noChangeShapeType="1"/>
            </p:cNvSpPr>
            <p:nvPr/>
          </p:nvSpPr>
          <p:spPr bwMode="auto">
            <a:xfrm flipV="1">
              <a:off x="1680" y="3072"/>
              <a:ext cx="720" cy="288"/>
            </a:xfrm>
            <a:prstGeom prst="line">
              <a:avLst/>
            </a:prstGeom>
            <a:noFill/>
            <a:ln w="28575">
              <a:solidFill>
                <a:srgbClr val="0000FF"/>
              </a:solidFill>
              <a:round/>
              <a:headEnd/>
              <a:tailEnd type="triangle" w="sm" len="lg"/>
            </a:ln>
          </p:spPr>
          <p:txBody>
            <a:bodyPr wrap="none"/>
            <a:lstStyle/>
            <a:p>
              <a:endParaRPr lang="zh-CN" altLang="en-US"/>
            </a:p>
          </p:txBody>
        </p:sp>
        <p:sp>
          <p:nvSpPr>
            <p:cNvPr id="1047" name="Line 31"/>
            <p:cNvSpPr>
              <a:spLocks noChangeShapeType="1"/>
            </p:cNvSpPr>
            <p:nvPr/>
          </p:nvSpPr>
          <p:spPr bwMode="auto">
            <a:xfrm flipV="1">
              <a:off x="960" y="3360"/>
              <a:ext cx="720" cy="288"/>
            </a:xfrm>
            <a:prstGeom prst="line">
              <a:avLst/>
            </a:prstGeom>
            <a:noFill/>
            <a:ln w="28575">
              <a:solidFill>
                <a:srgbClr val="0000FF"/>
              </a:solidFill>
              <a:round/>
              <a:headEnd/>
              <a:tailEnd type="none" w="sm" len="lg"/>
            </a:ln>
          </p:spPr>
          <p:txBody>
            <a:bodyPr wrap="none"/>
            <a:lstStyle/>
            <a:p>
              <a:endParaRPr lang="zh-CN" altLang="en-US"/>
            </a:p>
          </p:txBody>
        </p:sp>
        <p:sp>
          <p:nvSpPr>
            <p:cNvPr id="1048" name="Line 32"/>
            <p:cNvSpPr>
              <a:spLocks noChangeShapeType="1"/>
            </p:cNvSpPr>
            <p:nvPr/>
          </p:nvSpPr>
          <p:spPr bwMode="auto">
            <a:xfrm flipV="1">
              <a:off x="1104" y="3432"/>
              <a:ext cx="384" cy="144"/>
            </a:xfrm>
            <a:prstGeom prst="line">
              <a:avLst/>
            </a:prstGeom>
            <a:noFill/>
            <a:ln w="28575">
              <a:solidFill>
                <a:srgbClr val="FF0000"/>
              </a:solidFill>
              <a:round/>
              <a:headEnd type="triangle" w="sm" len="lg"/>
              <a:tailEnd type="triangle" w="sm" len="lg"/>
            </a:ln>
          </p:spPr>
          <p:txBody>
            <a:bodyPr wrap="none"/>
            <a:lstStyle/>
            <a:p>
              <a:endParaRPr lang="zh-CN" altLang="en-US"/>
            </a:p>
          </p:txBody>
        </p:sp>
      </p:grpSp>
      <p:sp>
        <p:nvSpPr>
          <p:cNvPr id="3105" name="AutoShape 33" descr="浅色竖线"/>
          <p:cNvSpPr>
            <a:spLocks noChangeArrowheads="1"/>
          </p:cNvSpPr>
          <p:nvPr/>
        </p:nvSpPr>
        <p:spPr bwMode="auto">
          <a:xfrm rot="5425004">
            <a:off x="5943600" y="4800600"/>
            <a:ext cx="685800"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sp>
        <p:nvSpPr>
          <p:cNvPr id="3106" name="Text Box 34"/>
          <p:cNvSpPr txBox="1">
            <a:spLocks noChangeArrowheads="1"/>
          </p:cNvSpPr>
          <p:nvPr/>
        </p:nvSpPr>
        <p:spPr bwMode="auto">
          <a:xfrm>
            <a:off x="1600200" y="2743200"/>
            <a:ext cx="620713" cy="3657600"/>
          </a:xfrm>
          <a:prstGeom prst="rect">
            <a:avLst/>
          </a:prstGeom>
          <a:gradFill rotWithShape="0">
            <a:gsLst>
              <a:gs pos="0">
                <a:schemeClr val="accent1"/>
              </a:gs>
              <a:gs pos="50000">
                <a:srgbClr val="FFFFFF"/>
              </a:gs>
              <a:gs pos="100000">
                <a:schemeClr val="accent1"/>
              </a:gs>
            </a:gsLst>
            <a:lin ang="0" scaled="1"/>
          </a:gradFill>
          <a:ln w="9525">
            <a:solidFill>
              <a:schemeClr val="tx1"/>
            </a:solidFill>
            <a:miter lim="800000"/>
            <a:headEnd/>
            <a:tailEnd/>
          </a:ln>
          <a:effectLst/>
        </p:spPr>
        <p:txBody>
          <a:bodyPr vert="eaVert">
            <a:spAutoFit/>
          </a:bodyPr>
          <a:lstStyle/>
          <a:p>
            <a:pPr algn="ctr">
              <a:spcBef>
                <a:spcPct val="50000"/>
              </a:spcBef>
              <a:defRPr/>
            </a:pPr>
            <a:r>
              <a:rPr lang="zh-CN" altLang="en-US" sz="2800" b="1">
                <a:solidFill>
                  <a:srgbClr val="1C1C1C"/>
                </a:solidFill>
                <a:latin typeface="Times New Roman" pitchFamily="18" charset="0"/>
              </a:rPr>
              <a:t>机械波穿过狭缝</a:t>
            </a:r>
          </a:p>
        </p:txBody>
      </p:sp>
      <p:graphicFrame>
        <p:nvGraphicFramePr>
          <p:cNvPr id="3107" name="Object 35"/>
          <p:cNvGraphicFramePr>
            <a:graphicFrameLocks noChangeAspect="1"/>
          </p:cNvGraphicFramePr>
          <p:nvPr/>
        </p:nvGraphicFramePr>
        <p:xfrm>
          <a:off x="8229600" y="549275"/>
          <a:ext cx="914400" cy="685800"/>
        </p:xfrm>
        <a:graphic>
          <a:graphicData uri="http://schemas.openxmlformats.org/presentationml/2006/ole">
            <p:oleObj spid="_x0000_s1026" name="包装程序外壳对象" showAsIcon="1" r:id="rId3" imgW="914400" imgH="685800" progId="Package">
              <p:embed/>
            </p:oleObj>
          </a:graphicData>
        </a:graphic>
      </p:graphicFrame>
      <p:sp>
        <p:nvSpPr>
          <p:cNvPr id="1045" name="Text Box 36"/>
          <p:cNvSpPr txBox="1">
            <a:spLocks noChangeArrowheads="1"/>
          </p:cNvSpPr>
          <p:nvPr/>
        </p:nvSpPr>
        <p:spPr bwMode="auto">
          <a:xfrm>
            <a:off x="250825" y="188913"/>
            <a:ext cx="6481763" cy="519112"/>
          </a:xfrm>
          <a:prstGeom prst="rect">
            <a:avLst/>
          </a:prstGeom>
          <a:noFill/>
          <a:ln w="9525">
            <a:noFill/>
            <a:miter lim="800000"/>
            <a:headEnd/>
            <a:tailEnd/>
          </a:ln>
        </p:spPr>
        <p:txBody>
          <a:bodyPr>
            <a:spAutoFit/>
          </a:bodyPr>
          <a:lstStyle/>
          <a:p>
            <a:pPr>
              <a:spcBef>
                <a:spcPct val="50000"/>
              </a:spcBef>
            </a:pPr>
            <a:r>
              <a:rPr lang="en-US" altLang="zh-CN" sz="2800" b="1">
                <a:solidFill>
                  <a:srgbClr val="FF0000"/>
                </a:solidFill>
              </a:rPr>
              <a:t>10. 1 </a:t>
            </a:r>
            <a:r>
              <a:rPr lang="zh-CN" altLang="en-US" sz="2800" b="1">
                <a:solidFill>
                  <a:srgbClr val="FF0000"/>
                </a:solidFill>
              </a:rPr>
              <a:t>光的偏振  线偏振光与自然光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107"/>
                                        </p:tgtEl>
                                        <p:attrNameLst>
                                          <p:attrName>style.visibility</p:attrName>
                                        </p:attrNameLst>
                                      </p:cBhvr>
                                      <p:to>
                                        <p:strVal val="visible"/>
                                      </p:to>
                                    </p:set>
                                  </p:childTnLst>
                                </p:cTn>
                              </p:par>
                            </p:childTnLst>
                          </p:cTn>
                        </p:par>
                        <p:par>
                          <p:cTn id="7" fill="hold">
                            <p:stCondLst>
                              <p:cond delay="500"/>
                            </p:stCondLst>
                            <p:childTnLst>
                              <p:par>
                                <p:cTn id="8" presetID="0" presetClass="verb" presetSubtype="0" fill="hold" nodeType="afterEffect">
                                  <p:stCondLst>
                                    <p:cond delay="0"/>
                                  </p:stCondLst>
                                  <p:childTnLst>
                                    <p:cmd type="verb" cmd="0">
                                      <p:cBhvr>
                                        <p:cTn id="9" dur="1" fill="hold"/>
                                        <p:tgtEl>
                                          <p:spTgt spid="3107"/>
                                        </p:tgtEl>
                                      </p:cBhvr>
                                    </p:cmd>
                                  </p:childTnLst>
                                </p:cTn>
                              </p:par>
                            </p:childTnLst>
                          </p:cTn>
                        </p:par>
                      </p:childTnLst>
                    </p:cTn>
                  </p:par>
                  <p:par>
                    <p:cTn id="10" fill="hold">
                      <p:stCondLst>
                        <p:cond delay="indefinite"/>
                      </p:stCondLst>
                      <p:childTnLst>
                        <p:par>
                          <p:cTn id="11" fill="hold">
                            <p:stCondLst>
                              <p:cond delay="0"/>
                            </p:stCondLst>
                            <p:childTnLst>
                              <p:par>
                                <p:cTn id="12" presetID="18" presetClass="entr" presetSubtype="3"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trips(upRigh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3"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trips(upRight)">
                                      <p:cBhvr>
                                        <p:cTn id="19" dur="500"/>
                                        <p:tgtEl>
                                          <p:spTgt spid="4"/>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30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upRigh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strips(upRigh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1547813" y="260350"/>
          <a:ext cx="6469062" cy="1905000"/>
        </p:xfrm>
        <a:graphic>
          <a:graphicData uri="http://schemas.openxmlformats.org/presentationml/2006/ole">
            <p:oleObj spid="_x0000_s8194" name="位图图像" r:id="rId4" imgW="6466667" imgH="1905266" progId="PBrush">
              <p:embed/>
            </p:oleObj>
          </a:graphicData>
        </a:graphic>
      </p:graphicFrame>
      <p:sp>
        <p:nvSpPr>
          <p:cNvPr id="8197" name="Text Box 3"/>
          <p:cNvSpPr txBox="1">
            <a:spLocks noChangeArrowheads="1"/>
          </p:cNvSpPr>
          <p:nvPr/>
        </p:nvSpPr>
        <p:spPr bwMode="auto">
          <a:xfrm>
            <a:off x="179388" y="260350"/>
            <a:ext cx="1371600" cy="519113"/>
          </a:xfrm>
          <a:prstGeom prst="rect">
            <a:avLst/>
          </a:prstGeom>
          <a:noFill/>
          <a:ln w="19050">
            <a:noFill/>
            <a:miter lim="800000"/>
            <a:headEnd/>
            <a:tailEnd type="none" w="sm" len="lg"/>
          </a:ln>
        </p:spPr>
        <p:txBody>
          <a:bodyPr>
            <a:spAutoFit/>
          </a:bodyPr>
          <a:lstStyle/>
          <a:p>
            <a:pPr>
              <a:spcBef>
                <a:spcPct val="50000"/>
              </a:spcBef>
            </a:pPr>
            <a:r>
              <a:rPr kumimoji="1" lang="zh-CN" altLang="en-US" sz="2800" b="1">
                <a:solidFill>
                  <a:srgbClr val="FF3300"/>
                </a:solidFill>
                <a:latin typeface="Times New Roman" pitchFamily="18" charset="0"/>
              </a:rPr>
              <a:t>自然光</a:t>
            </a:r>
            <a:r>
              <a:rPr kumimoji="1" lang="zh-CN" altLang="en-US" sz="2400" b="1">
                <a:solidFill>
                  <a:srgbClr val="FF3300"/>
                </a:solidFill>
                <a:latin typeface="Times New Roman" pitchFamily="18" charset="0"/>
              </a:rPr>
              <a:t> </a:t>
            </a:r>
          </a:p>
        </p:txBody>
      </p:sp>
      <p:grpSp>
        <p:nvGrpSpPr>
          <p:cNvPr id="2" name="Group 4"/>
          <p:cNvGrpSpPr>
            <a:grpSpLocks/>
          </p:cNvGrpSpPr>
          <p:nvPr/>
        </p:nvGrpSpPr>
        <p:grpSpPr bwMode="auto">
          <a:xfrm>
            <a:off x="395288" y="2276475"/>
            <a:ext cx="3505200" cy="1371600"/>
            <a:chOff x="528" y="1872"/>
            <a:chExt cx="2208" cy="864"/>
          </a:xfrm>
        </p:grpSpPr>
        <p:sp>
          <p:nvSpPr>
            <p:cNvPr id="8207" name="Text Box 5"/>
            <p:cNvSpPr txBox="1">
              <a:spLocks noChangeArrowheads="1"/>
            </p:cNvSpPr>
            <p:nvPr/>
          </p:nvSpPr>
          <p:spPr bwMode="auto">
            <a:xfrm>
              <a:off x="528" y="2160"/>
              <a:ext cx="2208" cy="288"/>
            </a:xfrm>
            <a:prstGeom prst="rect">
              <a:avLst/>
            </a:prstGeom>
            <a:noFill/>
            <a:ln w="19050">
              <a:noFill/>
              <a:miter lim="800000"/>
              <a:headEnd/>
              <a:tailEnd type="none" w="sm" len="lg"/>
            </a:ln>
          </p:spPr>
          <p:txBody>
            <a:bodyPr>
              <a:spAutoFit/>
            </a:bodyPr>
            <a:lstStyle/>
            <a:p>
              <a:pPr>
                <a:spcBef>
                  <a:spcPct val="50000"/>
                </a:spcBef>
              </a:pPr>
              <a:r>
                <a:rPr kumimoji="1" lang="zh-CN" altLang="en-US" sz="2400">
                  <a:latin typeface="Times New Roman" pitchFamily="18" charset="0"/>
                </a:rPr>
                <a:t>线偏振光通过振动片后</a:t>
              </a:r>
            </a:p>
          </p:txBody>
        </p:sp>
        <p:sp>
          <p:nvSpPr>
            <p:cNvPr id="8208" name="AutoShape 6"/>
            <p:cNvSpPr>
              <a:spLocks/>
            </p:cNvSpPr>
            <p:nvPr/>
          </p:nvSpPr>
          <p:spPr bwMode="auto">
            <a:xfrm>
              <a:off x="2592" y="1872"/>
              <a:ext cx="96" cy="864"/>
            </a:xfrm>
            <a:prstGeom prst="leftBrace">
              <a:avLst>
                <a:gd name="adj1" fmla="val 75000"/>
                <a:gd name="adj2" fmla="val 50000"/>
              </a:avLst>
            </a:prstGeom>
            <a:noFill/>
            <a:ln w="19050">
              <a:solidFill>
                <a:schemeClr val="tx1"/>
              </a:solidFill>
              <a:round/>
              <a:headEnd/>
              <a:tailEnd type="none" w="sm" len="lg"/>
            </a:ln>
          </p:spPr>
          <p:txBody>
            <a:bodyPr wrap="none" anchor="ctr"/>
            <a:lstStyle/>
            <a:p>
              <a:endParaRPr lang="zh-CN" altLang="en-US"/>
            </a:p>
          </p:txBody>
        </p:sp>
      </p:grpSp>
      <p:grpSp>
        <p:nvGrpSpPr>
          <p:cNvPr id="3" name="Group 7"/>
          <p:cNvGrpSpPr>
            <a:grpSpLocks/>
          </p:cNvGrpSpPr>
          <p:nvPr/>
        </p:nvGrpSpPr>
        <p:grpSpPr bwMode="auto">
          <a:xfrm>
            <a:off x="4052888" y="2276475"/>
            <a:ext cx="3543300" cy="1371600"/>
            <a:chOff x="2832" y="1920"/>
            <a:chExt cx="2232" cy="864"/>
          </a:xfrm>
        </p:grpSpPr>
        <p:sp>
          <p:nvSpPr>
            <p:cNvPr id="8203" name="Text Box 8"/>
            <p:cNvSpPr txBox="1">
              <a:spLocks noChangeArrowheads="1"/>
            </p:cNvSpPr>
            <p:nvPr/>
          </p:nvSpPr>
          <p:spPr bwMode="auto">
            <a:xfrm>
              <a:off x="2880" y="1920"/>
              <a:ext cx="1440" cy="288"/>
            </a:xfrm>
            <a:prstGeom prst="rect">
              <a:avLst/>
            </a:prstGeom>
            <a:noFill/>
            <a:ln w="19050">
              <a:noFill/>
              <a:miter lim="800000"/>
              <a:headEnd/>
              <a:tailEnd type="none" w="sm" len="lg"/>
            </a:ln>
          </p:spPr>
          <p:txBody>
            <a:bodyPr>
              <a:spAutoFit/>
            </a:bodyPr>
            <a:lstStyle/>
            <a:p>
              <a:pPr>
                <a:spcBef>
                  <a:spcPct val="50000"/>
                </a:spcBef>
              </a:pPr>
              <a:r>
                <a:rPr kumimoji="1" lang="en-US" altLang="zh-CN" sz="2400" b="1">
                  <a:solidFill>
                    <a:srgbClr val="FF3300"/>
                  </a:solidFill>
                  <a:latin typeface="Times New Roman" pitchFamily="18" charset="0"/>
                </a:rPr>
                <a:t>1</a:t>
              </a:r>
              <a:r>
                <a:rPr kumimoji="1" lang="zh-CN" altLang="en-US" sz="2400" b="1">
                  <a:solidFill>
                    <a:srgbClr val="FF3300"/>
                  </a:solidFill>
                  <a:latin typeface="Times New Roman" pitchFamily="18" charset="0"/>
                </a:rPr>
                <a:t>、光强改变</a:t>
              </a:r>
            </a:p>
          </p:txBody>
        </p:sp>
        <p:grpSp>
          <p:nvGrpSpPr>
            <p:cNvPr id="8204" name="Group 9"/>
            <p:cNvGrpSpPr>
              <a:grpSpLocks/>
            </p:cNvGrpSpPr>
            <p:nvPr/>
          </p:nvGrpSpPr>
          <p:grpSpPr bwMode="auto">
            <a:xfrm>
              <a:off x="2832" y="2484"/>
              <a:ext cx="2232" cy="300"/>
              <a:chOff x="2832" y="2484"/>
              <a:chExt cx="2232" cy="300"/>
            </a:xfrm>
          </p:grpSpPr>
          <p:sp>
            <p:nvSpPr>
              <p:cNvPr id="8205" name="Text Box 10"/>
              <p:cNvSpPr txBox="1">
                <a:spLocks noChangeArrowheads="1"/>
              </p:cNvSpPr>
              <p:nvPr/>
            </p:nvSpPr>
            <p:spPr bwMode="auto">
              <a:xfrm>
                <a:off x="2832" y="2496"/>
                <a:ext cx="1632" cy="288"/>
              </a:xfrm>
              <a:prstGeom prst="rect">
                <a:avLst/>
              </a:prstGeom>
              <a:noFill/>
              <a:ln w="19050">
                <a:noFill/>
                <a:miter lim="800000"/>
                <a:headEnd/>
                <a:tailEnd type="none" w="sm" len="lg"/>
              </a:ln>
            </p:spPr>
            <p:txBody>
              <a:bodyPr>
                <a:spAutoFit/>
              </a:bodyPr>
              <a:lstStyle/>
              <a:p>
                <a:pPr>
                  <a:spcBef>
                    <a:spcPct val="50000"/>
                  </a:spcBef>
                </a:pPr>
                <a:r>
                  <a:rPr kumimoji="1" lang="en-US" altLang="zh-CN" sz="2400" b="1">
                    <a:solidFill>
                      <a:srgbClr val="FF3300"/>
                    </a:solidFill>
                    <a:latin typeface="Times New Roman" pitchFamily="18" charset="0"/>
                  </a:rPr>
                  <a:t>2</a:t>
                </a:r>
                <a:r>
                  <a:rPr kumimoji="1" lang="zh-CN" altLang="en-US" sz="2400" b="1">
                    <a:solidFill>
                      <a:srgbClr val="FF3300"/>
                    </a:solidFill>
                    <a:latin typeface="Times New Roman" pitchFamily="18" charset="0"/>
                  </a:rPr>
                  <a:t>、振动方向旋转</a:t>
                </a:r>
              </a:p>
            </p:txBody>
          </p:sp>
          <p:graphicFrame>
            <p:nvGraphicFramePr>
              <p:cNvPr id="8196" name="Object 11"/>
              <p:cNvGraphicFramePr>
                <a:graphicFrameLocks noChangeAspect="1"/>
              </p:cNvGraphicFramePr>
              <p:nvPr/>
            </p:nvGraphicFramePr>
            <p:xfrm>
              <a:off x="4296" y="2532"/>
              <a:ext cx="240" cy="240"/>
            </p:xfrm>
            <a:graphic>
              <a:graphicData uri="http://schemas.openxmlformats.org/presentationml/2006/ole">
                <p:oleObj spid="_x0000_s8196" name="公式" r:id="rId5" imgW="139680" imgH="139680" progId="Equation.3">
                  <p:embed/>
                </p:oleObj>
              </a:graphicData>
            </a:graphic>
          </p:graphicFrame>
          <p:sp>
            <p:nvSpPr>
              <p:cNvPr id="8206" name="Text Box 12"/>
              <p:cNvSpPr txBox="1">
                <a:spLocks noChangeArrowheads="1"/>
              </p:cNvSpPr>
              <p:nvPr/>
            </p:nvSpPr>
            <p:spPr bwMode="auto">
              <a:xfrm>
                <a:off x="4488" y="2484"/>
                <a:ext cx="576" cy="288"/>
              </a:xfrm>
              <a:prstGeom prst="rect">
                <a:avLst/>
              </a:prstGeom>
              <a:noFill/>
              <a:ln w="19050">
                <a:noFill/>
                <a:miter lim="800000"/>
                <a:headEnd/>
                <a:tailEnd type="none" w="sm" len="lg"/>
              </a:ln>
            </p:spPr>
            <p:txBody>
              <a:bodyPr>
                <a:spAutoFit/>
              </a:bodyPr>
              <a:lstStyle/>
              <a:p>
                <a:pPr>
                  <a:spcBef>
                    <a:spcPct val="50000"/>
                  </a:spcBef>
                </a:pPr>
                <a:r>
                  <a:rPr kumimoji="1" lang="zh-CN" altLang="en-US" sz="2400" b="1">
                    <a:solidFill>
                      <a:srgbClr val="FF3300"/>
                    </a:solidFill>
                    <a:latin typeface="Times New Roman" pitchFamily="18" charset="0"/>
                  </a:rPr>
                  <a:t>角度</a:t>
                </a:r>
              </a:p>
            </p:txBody>
          </p:sp>
        </p:grpSp>
      </p:grpSp>
      <p:sp>
        <p:nvSpPr>
          <p:cNvPr id="10253" name="Text Box 13"/>
          <p:cNvSpPr txBox="1">
            <a:spLocks noChangeArrowheads="1"/>
          </p:cNvSpPr>
          <p:nvPr/>
        </p:nvSpPr>
        <p:spPr bwMode="auto">
          <a:xfrm>
            <a:off x="250825" y="3789363"/>
            <a:ext cx="8610600" cy="1187450"/>
          </a:xfrm>
          <a:prstGeom prst="rect">
            <a:avLst/>
          </a:prstGeom>
          <a:noFill/>
          <a:ln w="19050">
            <a:noFill/>
            <a:miter lim="800000"/>
            <a:headEnd/>
            <a:tailEnd type="none" w="sm" len="lg"/>
          </a:ln>
        </p:spPr>
        <p:txBody>
          <a:bodyPr>
            <a:spAutoFit/>
          </a:bodyPr>
          <a:lstStyle/>
          <a:p>
            <a:pPr>
              <a:spcBef>
                <a:spcPct val="50000"/>
              </a:spcBef>
            </a:pPr>
            <a:r>
              <a:rPr kumimoji="1" lang="en-US" altLang="zh-CN" sz="2400">
                <a:latin typeface="Times New Roman" pitchFamily="18" charset="0"/>
              </a:rPr>
              <a:t>1 </a:t>
            </a:r>
            <a:r>
              <a:rPr kumimoji="1" lang="zh-CN" altLang="en-US" sz="2400">
                <a:latin typeface="Times New Roman" pitchFamily="18" charset="0"/>
              </a:rPr>
              <a:t>夜行车，车灯前加</a:t>
            </a:r>
            <a:r>
              <a:rPr kumimoji="1" lang="en-US" altLang="zh-CN" sz="2400">
                <a:latin typeface="Times New Roman" pitchFamily="18" charset="0"/>
              </a:rPr>
              <a:t>45</a:t>
            </a:r>
            <a:r>
              <a:rPr kumimoji="1" lang="zh-CN" altLang="en-US" sz="2400">
                <a:latin typeface="Times New Roman" pitchFamily="18" charset="0"/>
              </a:rPr>
              <a:t>度倾斜偏振片灯罩，司机台前玻璃也加</a:t>
            </a:r>
            <a:r>
              <a:rPr kumimoji="1" lang="en-US" altLang="zh-CN" sz="2400">
                <a:latin typeface="Times New Roman" pitchFamily="18" charset="0"/>
              </a:rPr>
              <a:t>45</a:t>
            </a:r>
            <a:r>
              <a:rPr kumimoji="1" lang="zh-CN" altLang="en-US" sz="2400">
                <a:latin typeface="Times New Roman" pitchFamily="18" charset="0"/>
              </a:rPr>
              <a:t>度倾斜偏振片，且偏振化方向都是竖直方向。司机可看到自己车灯发出的光，看不到迎面驶来汽车车灯的光</a:t>
            </a:r>
          </a:p>
        </p:txBody>
      </p:sp>
      <p:graphicFrame>
        <p:nvGraphicFramePr>
          <p:cNvPr id="10254" name="Object 14"/>
          <p:cNvGraphicFramePr>
            <a:graphicFrameLocks noChangeAspect="1"/>
          </p:cNvGraphicFramePr>
          <p:nvPr/>
        </p:nvGraphicFramePr>
        <p:xfrm>
          <a:off x="1979613" y="5734050"/>
          <a:ext cx="1028700" cy="485775"/>
        </p:xfrm>
        <a:graphic>
          <a:graphicData uri="http://schemas.openxmlformats.org/presentationml/2006/ole">
            <p:oleObj spid="_x0000_s8195" name="包" r:id="rId6" imgW="1028880" imgH="485640" progId="Package">
              <p:embed/>
            </p:oleObj>
          </a:graphicData>
        </a:graphic>
      </p:graphicFrame>
      <p:sp>
        <p:nvSpPr>
          <p:cNvPr id="10255" name="Text Box 15"/>
          <p:cNvSpPr txBox="1">
            <a:spLocks noChangeArrowheads="1"/>
          </p:cNvSpPr>
          <p:nvPr/>
        </p:nvSpPr>
        <p:spPr bwMode="auto">
          <a:xfrm>
            <a:off x="250825" y="5157788"/>
            <a:ext cx="32321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rPr>
              <a:t>请大家自己作图解释！</a:t>
            </a:r>
          </a:p>
        </p:txBody>
      </p:sp>
      <p:sp>
        <p:nvSpPr>
          <p:cNvPr id="10256" name="Text Box 16"/>
          <p:cNvSpPr txBox="1">
            <a:spLocks noChangeArrowheads="1"/>
          </p:cNvSpPr>
          <p:nvPr/>
        </p:nvSpPr>
        <p:spPr bwMode="auto">
          <a:xfrm>
            <a:off x="323850" y="5734050"/>
            <a:ext cx="1631950" cy="457200"/>
          </a:xfrm>
          <a:prstGeom prst="rect">
            <a:avLst/>
          </a:prstGeom>
          <a:noFill/>
          <a:ln w="9525">
            <a:noFill/>
            <a:miter lim="800000"/>
            <a:headEnd/>
            <a:tailEnd/>
          </a:ln>
        </p:spPr>
        <p:txBody>
          <a:bodyPr wrap="none">
            <a:spAutoFit/>
          </a:bodyPr>
          <a:lstStyle/>
          <a:p>
            <a:r>
              <a:rPr kumimoji="1" lang="en-US" altLang="zh-CN" sz="2400">
                <a:latin typeface="Times New Roman" pitchFamily="18" charset="0"/>
              </a:rPr>
              <a:t>2 </a:t>
            </a:r>
            <a:r>
              <a:rPr kumimoji="1" lang="zh-CN" altLang="en-US" sz="2400">
                <a:latin typeface="Times New Roman" pitchFamily="18" charset="0"/>
              </a:rPr>
              <a:t>立体电影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253"/>
                                        </p:tgtEl>
                                        <p:attrNameLst>
                                          <p:attrName>style.visibility</p:attrName>
                                        </p:attrNameLst>
                                      </p:cBhvr>
                                      <p:to>
                                        <p:strVal val="visible"/>
                                      </p:to>
                                    </p:set>
                                    <p:anim calcmode="lin" valueType="num">
                                      <p:cBhvr additive="base">
                                        <p:cTn id="17" dur="500" fill="hold"/>
                                        <p:tgtEl>
                                          <p:spTgt spid="10253"/>
                                        </p:tgtEl>
                                        <p:attrNameLst>
                                          <p:attrName>ppt_x</p:attrName>
                                        </p:attrNameLst>
                                      </p:cBhvr>
                                      <p:tavLst>
                                        <p:tav tm="0">
                                          <p:val>
                                            <p:strVal val="#ppt_x"/>
                                          </p:val>
                                        </p:tav>
                                        <p:tav tm="100000">
                                          <p:val>
                                            <p:strVal val="#ppt_x"/>
                                          </p:val>
                                        </p:tav>
                                      </p:tavLst>
                                    </p:anim>
                                    <p:anim calcmode="lin" valueType="num">
                                      <p:cBhvr additive="base">
                                        <p:cTn id="18" dur="500" fill="hold"/>
                                        <p:tgtEl>
                                          <p:spTgt spid="1025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0255">
                                            <p:txEl>
                                              <p:pRg st="0" end="0"/>
                                            </p:txEl>
                                          </p:spTgt>
                                        </p:tgtEl>
                                        <p:attrNameLst>
                                          <p:attrName>style.visibility</p:attrName>
                                        </p:attrNameLst>
                                      </p:cBhvr>
                                      <p:to>
                                        <p:strVal val="visible"/>
                                      </p:to>
                                    </p:set>
                                    <p:anim calcmode="lin" valueType="num">
                                      <p:cBhvr additive="base">
                                        <p:cTn id="23" dur="500" fill="hold"/>
                                        <p:tgtEl>
                                          <p:spTgt spid="10255">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25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3" name="whoosh.wav" builtIn="1"/>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0256"/>
                                        </p:tgtEl>
                                        <p:attrNameLst>
                                          <p:attrName>style.visibility</p:attrName>
                                        </p:attrNameLst>
                                      </p:cBhvr>
                                      <p:to>
                                        <p:strVal val="visible"/>
                                      </p:to>
                                    </p:set>
                                    <p:anim calcmode="lin" valueType="num">
                                      <p:cBhvr additive="base">
                                        <p:cTn id="29" dur="500" fill="hold"/>
                                        <p:tgtEl>
                                          <p:spTgt spid="10256"/>
                                        </p:tgtEl>
                                        <p:attrNameLst>
                                          <p:attrName>ppt_x</p:attrName>
                                        </p:attrNameLst>
                                      </p:cBhvr>
                                      <p:tavLst>
                                        <p:tav tm="0">
                                          <p:val>
                                            <p:strVal val="0-#ppt_w/2"/>
                                          </p:val>
                                        </p:tav>
                                        <p:tav tm="100000">
                                          <p:val>
                                            <p:strVal val="#ppt_x"/>
                                          </p:val>
                                        </p:tav>
                                      </p:tavLst>
                                    </p:anim>
                                    <p:anim calcmode="lin" valueType="num">
                                      <p:cBhvr additive="base">
                                        <p:cTn id="30" dur="500" fill="hold"/>
                                        <p:tgtEl>
                                          <p:spTgt spid="1025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0254"/>
                                        </p:tgtEl>
                                        <p:attrNameLst>
                                          <p:attrName>style.visibility</p:attrName>
                                        </p:attrNameLst>
                                      </p:cBhvr>
                                      <p:to>
                                        <p:strVal val="visible"/>
                                      </p:to>
                                    </p:set>
                                    <p:anim calcmode="lin" valueType="num">
                                      <p:cBhvr additive="base">
                                        <p:cTn id="35" dur="500" fill="hold"/>
                                        <p:tgtEl>
                                          <p:spTgt spid="10254"/>
                                        </p:tgtEl>
                                        <p:attrNameLst>
                                          <p:attrName>ppt_x</p:attrName>
                                        </p:attrNameLst>
                                      </p:cBhvr>
                                      <p:tavLst>
                                        <p:tav tm="0">
                                          <p:val>
                                            <p:strVal val="0-#ppt_w/2"/>
                                          </p:val>
                                        </p:tav>
                                        <p:tav tm="100000">
                                          <p:val>
                                            <p:strVal val="#ppt_x"/>
                                          </p:val>
                                        </p:tav>
                                      </p:tavLst>
                                    </p:anim>
                                    <p:anim calcmode="lin" valueType="num">
                                      <p:cBhvr additive="base">
                                        <p:cTn id="36" dur="500" fill="hold"/>
                                        <p:tgtEl>
                                          <p:spTgt spid="10254"/>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0" presetClass="verb" presetSubtype="0" fill="hold" nodeType="afterEffect">
                                  <p:stCondLst>
                                    <p:cond delay="0"/>
                                  </p:stCondLst>
                                  <p:childTnLst>
                                    <p:cmd type="verb" cmd="0">
                                      <p:cBhvr>
                                        <p:cTn id="39" dur="1" fill="hold"/>
                                        <p:tgtEl>
                                          <p:spTgt spid="1025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3" grpId="0" autoUpdateAnimBg="0"/>
      <p:bldP spid="10255" grpId="0" build="p" autoUpdateAnimBg="0"/>
      <p:bldP spid="1025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偏振光的应用2"/>
          <p:cNvPicPr>
            <a:picLocks noChangeAspect="1" noChangeArrowheads="1"/>
          </p:cNvPicPr>
          <p:nvPr/>
        </p:nvPicPr>
        <p:blipFill>
          <a:blip r:embed="rId2"/>
          <a:srcRect/>
          <a:stretch>
            <a:fillRect/>
          </a:stretch>
        </p:blipFill>
        <p:spPr bwMode="auto">
          <a:xfrm>
            <a:off x="250825" y="260350"/>
            <a:ext cx="8458200" cy="6186488"/>
          </a:xfrm>
          <a:prstGeom prst="rect">
            <a:avLst/>
          </a:prstGeom>
          <a:noFill/>
          <a:ln w="57150">
            <a:solidFill>
              <a:srgbClr val="FF99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95288" y="404813"/>
            <a:ext cx="8001000" cy="579437"/>
          </a:xfrm>
          <a:prstGeom prst="rect">
            <a:avLst/>
          </a:prstGeom>
          <a:noFill/>
          <a:ln w="9525">
            <a:noFill/>
            <a:miter lim="800000"/>
            <a:headEnd/>
            <a:tailEnd/>
          </a:ln>
        </p:spPr>
        <p:txBody>
          <a:bodyPr>
            <a:spAutoFit/>
          </a:bodyPr>
          <a:lstStyle/>
          <a:p>
            <a:pPr>
              <a:spcBef>
                <a:spcPct val="50000"/>
              </a:spcBef>
            </a:pPr>
            <a:r>
              <a:rPr kumimoji="1" lang="zh-CN" altLang="en-US" sz="3200" b="1">
                <a:solidFill>
                  <a:schemeClr val="accent2"/>
                </a:solidFill>
                <a:latin typeface="Times New Roman" pitchFamily="18" charset="0"/>
                <a:ea typeface="楷体_GB2312" pitchFamily="49" charset="-122"/>
              </a:rPr>
              <a:t>例：偏光镜头       橱窗设计       立体电影</a:t>
            </a:r>
          </a:p>
        </p:txBody>
      </p:sp>
      <p:pic>
        <p:nvPicPr>
          <p:cNvPr id="12291" name="Picture 3"/>
          <p:cNvPicPr>
            <a:picLocks noChangeAspect="1" noChangeArrowheads="1"/>
          </p:cNvPicPr>
          <p:nvPr/>
        </p:nvPicPr>
        <p:blipFill>
          <a:blip r:embed="rId2"/>
          <a:srcRect/>
          <a:stretch>
            <a:fillRect/>
          </a:stretch>
        </p:blipFill>
        <p:spPr bwMode="auto">
          <a:xfrm>
            <a:off x="1600200" y="1981200"/>
            <a:ext cx="5562600" cy="4151313"/>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blinds(horizontal)">
                                      <p:cBhvr>
                                        <p:cTn id="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0" y="260350"/>
          <a:ext cx="8950325" cy="1406525"/>
        </p:xfrm>
        <a:graphic>
          <a:graphicData uri="http://schemas.openxmlformats.org/presentationml/2006/ole">
            <p:oleObj spid="_x0000_s9218" name="Equation" r:id="rId3" imgW="4431960" imgH="698400" progId="Equation.DSMT4">
              <p:embed/>
            </p:oleObj>
          </a:graphicData>
        </a:graphic>
      </p:graphicFrame>
      <p:graphicFrame>
        <p:nvGraphicFramePr>
          <p:cNvPr id="16387" name="Object 3"/>
          <p:cNvGraphicFramePr>
            <a:graphicFrameLocks noChangeAspect="1"/>
          </p:cNvGraphicFramePr>
          <p:nvPr/>
        </p:nvGraphicFramePr>
        <p:xfrm>
          <a:off x="228600" y="2527300"/>
          <a:ext cx="7540625" cy="788988"/>
        </p:xfrm>
        <a:graphic>
          <a:graphicData uri="http://schemas.openxmlformats.org/presentationml/2006/ole">
            <p:oleObj spid="_x0000_s9219" name="公式" r:id="rId4" imgW="3733560" imgH="393480" progId="Equation.3">
              <p:embed/>
            </p:oleObj>
          </a:graphicData>
        </a:graphic>
      </p:graphicFrame>
      <p:graphicFrame>
        <p:nvGraphicFramePr>
          <p:cNvPr id="16388" name="Object 4"/>
          <p:cNvGraphicFramePr>
            <a:graphicFrameLocks noChangeAspect="1"/>
          </p:cNvGraphicFramePr>
          <p:nvPr/>
        </p:nvGraphicFramePr>
        <p:xfrm>
          <a:off x="914400" y="3289300"/>
          <a:ext cx="5000625" cy="404813"/>
        </p:xfrm>
        <a:graphic>
          <a:graphicData uri="http://schemas.openxmlformats.org/presentationml/2006/ole">
            <p:oleObj spid="_x0000_s9220" name="公式" r:id="rId5" imgW="2476440" imgH="203040" progId="Equation.3">
              <p:embed/>
            </p:oleObj>
          </a:graphicData>
        </a:graphic>
      </p:graphicFrame>
      <p:graphicFrame>
        <p:nvGraphicFramePr>
          <p:cNvPr id="16389" name="Object 5"/>
          <p:cNvGraphicFramePr>
            <a:graphicFrameLocks noChangeAspect="1"/>
          </p:cNvGraphicFramePr>
          <p:nvPr/>
        </p:nvGraphicFramePr>
        <p:xfrm>
          <a:off x="1447800" y="3746500"/>
          <a:ext cx="2873375" cy="1303338"/>
        </p:xfrm>
        <a:graphic>
          <a:graphicData uri="http://schemas.openxmlformats.org/presentationml/2006/ole">
            <p:oleObj spid="_x0000_s9221" name="公式" r:id="rId6" imgW="1422360" imgH="647640" progId="Equation.3">
              <p:embed/>
            </p:oleObj>
          </a:graphicData>
        </a:graphic>
      </p:graphicFrame>
      <p:sp>
        <p:nvSpPr>
          <p:cNvPr id="16390" name="AutoShape 6"/>
          <p:cNvSpPr>
            <a:spLocks noChangeArrowheads="1"/>
          </p:cNvSpPr>
          <p:nvPr/>
        </p:nvSpPr>
        <p:spPr bwMode="auto">
          <a:xfrm>
            <a:off x="4724400" y="4279900"/>
            <a:ext cx="838200" cy="304800"/>
          </a:xfrm>
          <a:prstGeom prst="rightArrow">
            <a:avLst>
              <a:gd name="adj1" fmla="val 50000"/>
              <a:gd name="adj2" fmla="val 68750"/>
            </a:avLst>
          </a:prstGeom>
          <a:solidFill>
            <a:schemeClr val="accent1"/>
          </a:solidFill>
          <a:ln w="19050">
            <a:solidFill>
              <a:schemeClr val="tx1"/>
            </a:solidFill>
            <a:miter lim="800000"/>
            <a:headEnd/>
            <a:tailEnd type="none" w="sm" len="lg"/>
          </a:ln>
        </p:spPr>
        <p:txBody>
          <a:bodyPr wrap="none" anchor="ctr"/>
          <a:lstStyle/>
          <a:p>
            <a:endParaRPr lang="zh-CN" altLang="en-US"/>
          </a:p>
        </p:txBody>
      </p:sp>
      <p:graphicFrame>
        <p:nvGraphicFramePr>
          <p:cNvPr id="16391" name="Object 7"/>
          <p:cNvGraphicFramePr>
            <a:graphicFrameLocks noChangeAspect="1"/>
          </p:cNvGraphicFramePr>
          <p:nvPr/>
        </p:nvGraphicFramePr>
        <p:xfrm>
          <a:off x="5943600" y="4203700"/>
          <a:ext cx="996950" cy="404813"/>
        </p:xfrm>
        <a:graphic>
          <a:graphicData uri="http://schemas.openxmlformats.org/presentationml/2006/ole">
            <p:oleObj spid="_x0000_s9222" name="公式" r:id="rId7" imgW="495000" imgH="203040" progId="Equation.3">
              <p:embed/>
            </p:oleObj>
          </a:graphicData>
        </a:graphic>
      </p:graphicFrame>
      <p:graphicFrame>
        <p:nvGraphicFramePr>
          <p:cNvPr id="16392" name="Object 8"/>
          <p:cNvGraphicFramePr>
            <a:graphicFrameLocks noChangeAspect="1"/>
          </p:cNvGraphicFramePr>
          <p:nvPr/>
        </p:nvGraphicFramePr>
        <p:xfrm>
          <a:off x="838200" y="5194300"/>
          <a:ext cx="461963" cy="404813"/>
        </p:xfrm>
        <a:graphic>
          <a:graphicData uri="http://schemas.openxmlformats.org/presentationml/2006/ole">
            <p:oleObj spid="_x0000_s9223" name="公式" r:id="rId8" imgW="228600" imgH="203040" progId="Equation.3">
              <p:embed/>
            </p:oleObj>
          </a:graphicData>
        </a:graphic>
      </p:graphicFrame>
      <p:graphicFrame>
        <p:nvGraphicFramePr>
          <p:cNvPr id="16393" name="Object 9"/>
          <p:cNvGraphicFramePr>
            <a:graphicFrameLocks noChangeAspect="1"/>
          </p:cNvGraphicFramePr>
          <p:nvPr/>
        </p:nvGraphicFramePr>
        <p:xfrm>
          <a:off x="1752600" y="5013325"/>
          <a:ext cx="3795713" cy="1628775"/>
        </p:xfrm>
        <a:graphic>
          <a:graphicData uri="http://schemas.openxmlformats.org/presentationml/2006/ole">
            <p:oleObj spid="_x0000_s9224" name="公式" r:id="rId9" imgW="1879560" imgH="812520" progId="Equation.3">
              <p:embed/>
            </p:oleObj>
          </a:graphicData>
        </a:graphic>
      </p:graphicFrame>
      <p:graphicFrame>
        <p:nvGraphicFramePr>
          <p:cNvPr id="16394" name="Object 10"/>
          <p:cNvGraphicFramePr>
            <a:graphicFrameLocks noChangeAspect="1"/>
          </p:cNvGraphicFramePr>
          <p:nvPr/>
        </p:nvGraphicFramePr>
        <p:xfrm>
          <a:off x="0" y="1196975"/>
          <a:ext cx="8939213" cy="1397000"/>
        </p:xfrm>
        <a:graphic>
          <a:graphicData uri="http://schemas.openxmlformats.org/presentationml/2006/ole">
            <p:oleObj spid="_x0000_s9225" name="Equation" r:id="rId10" imgW="4470120" imgH="6984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wipe(left)">
                                      <p:cBhvr>
                                        <p:cTn id="7" dur="500"/>
                                        <p:tgtEl>
                                          <p:spTgt spid="163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wipe(left)">
                                      <p:cBhvr>
                                        <p:cTn id="12" dur="500"/>
                                        <p:tgtEl>
                                          <p:spTgt spid="163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389"/>
                                        </p:tgtEl>
                                        <p:attrNameLst>
                                          <p:attrName>style.visibility</p:attrName>
                                        </p:attrNameLst>
                                      </p:cBhvr>
                                      <p:to>
                                        <p:strVal val="visible"/>
                                      </p:to>
                                    </p:set>
                                    <p:animEffect transition="in" filter="wipe(left)">
                                      <p:cBhvr>
                                        <p:cTn id="17" dur="500"/>
                                        <p:tgtEl>
                                          <p:spTgt spid="163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wipe(left)">
                                      <p:cBhvr>
                                        <p:cTn id="22" dur="500"/>
                                        <p:tgtEl>
                                          <p:spTgt spid="16390"/>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6391"/>
                                        </p:tgtEl>
                                        <p:attrNameLst>
                                          <p:attrName>style.visibility</p:attrName>
                                        </p:attrNameLst>
                                      </p:cBhvr>
                                      <p:to>
                                        <p:strVal val="visible"/>
                                      </p:to>
                                    </p:set>
                                    <p:animEffect transition="in" filter="wipe(left)">
                                      <p:cBhvr>
                                        <p:cTn id="26" dur="500"/>
                                        <p:tgtEl>
                                          <p:spTgt spid="1639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394"/>
                                        </p:tgtEl>
                                        <p:attrNameLst>
                                          <p:attrName>style.visibility</p:attrName>
                                        </p:attrNameLst>
                                      </p:cBhvr>
                                      <p:to>
                                        <p:strVal val="visible"/>
                                      </p:to>
                                    </p:set>
                                    <p:anim calcmode="lin" valueType="num">
                                      <p:cBhvr additive="base">
                                        <p:cTn id="31" dur="500" fill="hold"/>
                                        <p:tgtEl>
                                          <p:spTgt spid="16394"/>
                                        </p:tgtEl>
                                        <p:attrNameLst>
                                          <p:attrName>ppt_x</p:attrName>
                                        </p:attrNameLst>
                                      </p:cBhvr>
                                      <p:tavLst>
                                        <p:tav tm="0">
                                          <p:val>
                                            <p:strVal val="#ppt_x"/>
                                          </p:val>
                                        </p:tav>
                                        <p:tav tm="100000">
                                          <p:val>
                                            <p:strVal val="#ppt_x"/>
                                          </p:val>
                                        </p:tav>
                                      </p:tavLst>
                                    </p:anim>
                                    <p:anim calcmode="lin" valueType="num">
                                      <p:cBhvr additive="base">
                                        <p:cTn id="32" dur="500" fill="hold"/>
                                        <p:tgtEl>
                                          <p:spTgt spid="1639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392"/>
                                        </p:tgtEl>
                                        <p:attrNameLst>
                                          <p:attrName>style.visibility</p:attrName>
                                        </p:attrNameLst>
                                      </p:cBhvr>
                                      <p:to>
                                        <p:strVal val="visible"/>
                                      </p:to>
                                    </p:set>
                                    <p:animEffect transition="in" filter="wipe(left)">
                                      <p:cBhvr>
                                        <p:cTn id="37" dur="500"/>
                                        <p:tgtEl>
                                          <p:spTgt spid="1639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393"/>
                                        </p:tgtEl>
                                        <p:attrNameLst>
                                          <p:attrName>style.visibility</p:attrName>
                                        </p:attrNameLst>
                                      </p:cBhvr>
                                      <p:to>
                                        <p:strVal val="visible"/>
                                      </p:to>
                                    </p:set>
                                    <p:animEffect transition="in" filter="wipe(left)">
                                      <p:cBhvr>
                                        <p:cTn id="42"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4" name="Group 2"/>
          <p:cNvGrpSpPr>
            <a:grpSpLocks/>
          </p:cNvGrpSpPr>
          <p:nvPr/>
        </p:nvGrpSpPr>
        <p:grpSpPr bwMode="auto">
          <a:xfrm>
            <a:off x="609600" y="1600200"/>
            <a:ext cx="8001000" cy="2743200"/>
            <a:chOff x="384" y="1008"/>
            <a:chExt cx="5040" cy="1728"/>
          </a:xfrm>
        </p:grpSpPr>
        <p:grpSp>
          <p:nvGrpSpPr>
            <p:cNvPr id="10311" name="Group 3"/>
            <p:cNvGrpSpPr>
              <a:grpSpLocks/>
            </p:cNvGrpSpPr>
            <p:nvPr/>
          </p:nvGrpSpPr>
          <p:grpSpPr bwMode="auto">
            <a:xfrm>
              <a:off x="384" y="1008"/>
              <a:ext cx="5040" cy="1728"/>
              <a:chOff x="384" y="1008"/>
              <a:chExt cx="5040" cy="1728"/>
            </a:xfrm>
          </p:grpSpPr>
          <p:sp>
            <p:nvSpPr>
              <p:cNvPr id="10313" name="Rectangle 4"/>
              <p:cNvSpPr>
                <a:spLocks noChangeArrowheads="1"/>
              </p:cNvSpPr>
              <p:nvPr/>
            </p:nvSpPr>
            <p:spPr bwMode="auto">
              <a:xfrm>
                <a:off x="384" y="1008"/>
                <a:ext cx="5040" cy="172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314" name="Rectangle 5"/>
              <p:cNvSpPr>
                <a:spLocks noChangeArrowheads="1"/>
              </p:cNvSpPr>
              <p:nvPr/>
            </p:nvSpPr>
            <p:spPr bwMode="auto">
              <a:xfrm>
                <a:off x="960" y="1446"/>
                <a:ext cx="48" cy="384"/>
              </a:xfrm>
              <a:prstGeom prst="rect">
                <a:avLst/>
              </a:prstGeom>
              <a:solidFill>
                <a:srgbClr val="CC9900"/>
              </a:solidFill>
              <a:ln w="9525">
                <a:solidFill>
                  <a:schemeClr val="tx1"/>
                </a:solidFill>
                <a:miter lim="800000"/>
                <a:headEnd/>
                <a:tailEnd/>
              </a:ln>
            </p:spPr>
            <p:txBody>
              <a:bodyPr wrap="none" anchor="ctr"/>
              <a:lstStyle/>
              <a:p>
                <a:endParaRPr lang="zh-CN" altLang="en-US"/>
              </a:p>
            </p:txBody>
          </p:sp>
          <p:sp>
            <p:nvSpPr>
              <p:cNvPr id="10315" name="Rectangle 6"/>
              <p:cNvSpPr>
                <a:spLocks noChangeArrowheads="1"/>
              </p:cNvSpPr>
              <p:nvPr/>
            </p:nvSpPr>
            <p:spPr bwMode="auto">
              <a:xfrm>
                <a:off x="960" y="1926"/>
                <a:ext cx="48" cy="384"/>
              </a:xfrm>
              <a:prstGeom prst="rect">
                <a:avLst/>
              </a:prstGeom>
              <a:solidFill>
                <a:srgbClr val="CC9900"/>
              </a:solidFill>
              <a:ln w="9525">
                <a:solidFill>
                  <a:schemeClr val="tx1"/>
                </a:solidFill>
                <a:miter lim="800000"/>
                <a:headEnd/>
                <a:tailEnd/>
              </a:ln>
            </p:spPr>
            <p:txBody>
              <a:bodyPr wrap="none" anchor="ctr"/>
              <a:lstStyle/>
              <a:p>
                <a:endParaRPr lang="zh-CN" altLang="en-US"/>
              </a:p>
            </p:txBody>
          </p:sp>
          <p:sp>
            <p:nvSpPr>
              <p:cNvPr id="10316" name="Line 7"/>
              <p:cNvSpPr>
                <a:spLocks noChangeShapeType="1"/>
              </p:cNvSpPr>
              <p:nvPr/>
            </p:nvSpPr>
            <p:spPr bwMode="auto">
              <a:xfrm>
                <a:off x="480" y="1878"/>
                <a:ext cx="3264" cy="0"/>
              </a:xfrm>
              <a:prstGeom prst="line">
                <a:avLst/>
              </a:prstGeom>
              <a:noFill/>
              <a:ln w="12700">
                <a:solidFill>
                  <a:schemeClr val="tx1"/>
                </a:solidFill>
                <a:prstDash val="dash"/>
                <a:round/>
                <a:headEnd/>
                <a:tailEnd/>
              </a:ln>
            </p:spPr>
            <p:txBody>
              <a:bodyPr wrap="none" anchor="ctr"/>
              <a:lstStyle/>
              <a:p>
                <a:endParaRPr lang="zh-CN" altLang="en-US"/>
              </a:p>
            </p:txBody>
          </p:sp>
          <p:sp>
            <p:nvSpPr>
              <p:cNvPr id="10317" name="Rectangle 8"/>
              <p:cNvSpPr>
                <a:spLocks noChangeArrowheads="1"/>
              </p:cNvSpPr>
              <p:nvPr/>
            </p:nvSpPr>
            <p:spPr bwMode="auto">
              <a:xfrm>
                <a:off x="1536" y="1542"/>
                <a:ext cx="48" cy="672"/>
              </a:xfrm>
              <a:prstGeom prst="rect">
                <a:avLst/>
              </a:prstGeom>
              <a:solidFill>
                <a:srgbClr val="0066FF"/>
              </a:solidFill>
              <a:ln w="9525">
                <a:solidFill>
                  <a:schemeClr val="tx1"/>
                </a:solidFill>
                <a:miter lim="800000"/>
                <a:headEnd/>
                <a:tailEnd/>
              </a:ln>
            </p:spPr>
            <p:txBody>
              <a:bodyPr wrap="none" anchor="ctr"/>
              <a:lstStyle/>
              <a:p>
                <a:endParaRPr lang="zh-CN" altLang="en-US"/>
              </a:p>
            </p:txBody>
          </p:sp>
          <p:sp>
            <p:nvSpPr>
              <p:cNvPr id="10318" name="Rectangle 9"/>
              <p:cNvSpPr>
                <a:spLocks noChangeArrowheads="1"/>
              </p:cNvSpPr>
              <p:nvPr/>
            </p:nvSpPr>
            <p:spPr bwMode="auto">
              <a:xfrm>
                <a:off x="1536" y="2310"/>
                <a:ext cx="48" cy="336"/>
              </a:xfrm>
              <a:prstGeom prst="rect">
                <a:avLst/>
              </a:prstGeom>
              <a:solidFill>
                <a:srgbClr val="0066FF"/>
              </a:solidFill>
              <a:ln w="9525">
                <a:solidFill>
                  <a:schemeClr val="tx1"/>
                </a:solidFill>
                <a:miter lim="800000"/>
                <a:headEnd/>
                <a:tailEnd/>
              </a:ln>
            </p:spPr>
            <p:txBody>
              <a:bodyPr wrap="none" anchor="ctr"/>
              <a:lstStyle/>
              <a:p>
                <a:endParaRPr lang="zh-CN" altLang="en-US"/>
              </a:p>
            </p:txBody>
          </p:sp>
          <p:sp>
            <p:nvSpPr>
              <p:cNvPr id="10319" name="Line 10"/>
              <p:cNvSpPr>
                <a:spLocks noChangeShapeType="1"/>
              </p:cNvSpPr>
              <p:nvPr/>
            </p:nvSpPr>
            <p:spPr bwMode="auto">
              <a:xfrm>
                <a:off x="528" y="1686"/>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0320" name="Line 11"/>
              <p:cNvSpPr>
                <a:spLocks noChangeShapeType="1"/>
              </p:cNvSpPr>
              <p:nvPr/>
            </p:nvSpPr>
            <p:spPr bwMode="auto">
              <a:xfrm>
                <a:off x="528" y="1782"/>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0321" name="Line 12"/>
              <p:cNvSpPr>
                <a:spLocks noChangeShapeType="1"/>
              </p:cNvSpPr>
              <p:nvPr/>
            </p:nvSpPr>
            <p:spPr bwMode="auto">
              <a:xfrm>
                <a:off x="528" y="1878"/>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0322" name="Line 13"/>
              <p:cNvSpPr>
                <a:spLocks noChangeShapeType="1"/>
              </p:cNvSpPr>
              <p:nvPr/>
            </p:nvSpPr>
            <p:spPr bwMode="auto">
              <a:xfrm>
                <a:off x="528" y="1974"/>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0323" name="Line 14"/>
              <p:cNvSpPr>
                <a:spLocks noChangeShapeType="1"/>
              </p:cNvSpPr>
              <p:nvPr/>
            </p:nvSpPr>
            <p:spPr bwMode="auto">
              <a:xfrm>
                <a:off x="528" y="2070"/>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0324" name="Rectangle 15" descr="浅色上对角线"/>
              <p:cNvSpPr>
                <a:spLocks noChangeArrowheads="1"/>
              </p:cNvSpPr>
              <p:nvPr/>
            </p:nvSpPr>
            <p:spPr bwMode="auto">
              <a:xfrm>
                <a:off x="3552" y="1158"/>
                <a:ext cx="48" cy="1536"/>
              </a:xfrm>
              <a:prstGeom prst="rect">
                <a:avLst/>
              </a:prstGeom>
              <a:pattFill prst="ltUpDiag">
                <a:fgClr>
                  <a:schemeClr val="tx1"/>
                </a:fgClr>
                <a:bgClr>
                  <a:schemeClr val="accent1"/>
                </a:bgClr>
              </a:pattFill>
              <a:ln w="9525">
                <a:solidFill>
                  <a:schemeClr val="tx1"/>
                </a:solidFill>
                <a:miter lim="800000"/>
                <a:headEnd/>
                <a:tailEnd/>
              </a:ln>
            </p:spPr>
            <p:txBody>
              <a:bodyPr wrap="none" anchor="ctr"/>
              <a:lstStyle/>
              <a:p>
                <a:endParaRPr lang="zh-CN" altLang="en-US"/>
              </a:p>
            </p:txBody>
          </p:sp>
          <p:graphicFrame>
            <p:nvGraphicFramePr>
              <p:cNvPr id="10271" name="Object 16"/>
              <p:cNvGraphicFramePr>
                <a:graphicFrameLocks noChangeAspect="1"/>
              </p:cNvGraphicFramePr>
              <p:nvPr/>
            </p:nvGraphicFramePr>
            <p:xfrm>
              <a:off x="1536" y="1110"/>
              <a:ext cx="237" cy="361"/>
            </p:xfrm>
            <a:graphic>
              <a:graphicData uri="http://schemas.openxmlformats.org/presentationml/2006/ole">
                <p:oleObj spid="_x0000_s10271" name="公式" r:id="rId3" imgW="190440" imgH="317160" progId="Equation.3">
                  <p:embed/>
                </p:oleObj>
              </a:graphicData>
            </a:graphic>
          </p:graphicFrame>
          <p:graphicFrame>
            <p:nvGraphicFramePr>
              <p:cNvPr id="10272" name="Object 17"/>
              <p:cNvGraphicFramePr>
                <a:graphicFrameLocks noChangeAspect="1"/>
              </p:cNvGraphicFramePr>
              <p:nvPr/>
            </p:nvGraphicFramePr>
            <p:xfrm>
              <a:off x="1536" y="2262"/>
              <a:ext cx="267" cy="361"/>
            </p:xfrm>
            <a:graphic>
              <a:graphicData uri="http://schemas.openxmlformats.org/presentationml/2006/ole">
                <p:oleObj spid="_x0000_s10272" name="公式" r:id="rId4" imgW="215640" imgH="317160" progId="Equation.3">
                  <p:embed/>
                </p:oleObj>
              </a:graphicData>
            </a:graphic>
          </p:graphicFrame>
          <p:graphicFrame>
            <p:nvGraphicFramePr>
              <p:cNvPr id="10273" name="Object 18"/>
              <p:cNvGraphicFramePr>
                <a:graphicFrameLocks noChangeAspect="1"/>
              </p:cNvGraphicFramePr>
              <p:nvPr/>
            </p:nvGraphicFramePr>
            <p:xfrm>
              <a:off x="1008" y="1590"/>
              <a:ext cx="188" cy="217"/>
            </p:xfrm>
            <a:graphic>
              <a:graphicData uri="http://schemas.openxmlformats.org/presentationml/2006/ole">
                <p:oleObj spid="_x0000_s10273" name="公式" r:id="rId5" imgW="152280" imgH="190440" progId="Equation.3">
                  <p:embed/>
                </p:oleObj>
              </a:graphicData>
            </a:graphic>
          </p:graphicFrame>
        </p:grpSp>
        <p:sp>
          <p:nvSpPr>
            <p:cNvPr id="10312" name="Rectangle 19"/>
            <p:cNvSpPr>
              <a:spLocks noChangeArrowheads="1"/>
            </p:cNvSpPr>
            <p:nvPr/>
          </p:nvSpPr>
          <p:spPr bwMode="auto">
            <a:xfrm>
              <a:off x="1536" y="1110"/>
              <a:ext cx="48" cy="336"/>
            </a:xfrm>
            <a:prstGeom prst="rect">
              <a:avLst/>
            </a:prstGeom>
            <a:solidFill>
              <a:srgbClr val="0066FF"/>
            </a:solidFill>
            <a:ln w="9525">
              <a:solidFill>
                <a:schemeClr val="tx1"/>
              </a:solidFill>
              <a:miter lim="800000"/>
              <a:headEnd/>
              <a:tailEnd/>
            </a:ln>
          </p:spPr>
          <p:txBody>
            <a:bodyPr wrap="none" anchor="ctr"/>
            <a:lstStyle/>
            <a:p>
              <a:endParaRPr lang="zh-CN" altLang="en-US"/>
            </a:p>
          </p:txBody>
        </p:sp>
      </p:grpSp>
      <p:grpSp>
        <p:nvGrpSpPr>
          <p:cNvPr id="10275" name="Group 20"/>
          <p:cNvGrpSpPr>
            <a:grpSpLocks/>
          </p:cNvGrpSpPr>
          <p:nvPr/>
        </p:nvGrpSpPr>
        <p:grpSpPr bwMode="auto">
          <a:xfrm>
            <a:off x="323850" y="260350"/>
            <a:ext cx="8382000" cy="1028700"/>
            <a:chOff x="288" y="336"/>
            <a:chExt cx="5280" cy="648"/>
          </a:xfrm>
        </p:grpSpPr>
        <p:sp>
          <p:nvSpPr>
            <p:cNvPr id="10310" name="Text Box 21"/>
            <p:cNvSpPr txBox="1">
              <a:spLocks noChangeArrowheads="1"/>
            </p:cNvSpPr>
            <p:nvPr/>
          </p:nvSpPr>
          <p:spPr bwMode="auto">
            <a:xfrm>
              <a:off x="288" y="388"/>
              <a:ext cx="5280" cy="596"/>
            </a:xfrm>
            <a:prstGeom prst="rect">
              <a:avLst/>
            </a:prstGeom>
            <a:noFill/>
            <a:ln w="9525">
              <a:noFill/>
              <a:miter lim="800000"/>
              <a:headEnd/>
              <a:tailEnd/>
            </a:ln>
          </p:spPr>
          <p:txBody>
            <a:bodyPr>
              <a:spAutoFit/>
            </a:bodyPr>
            <a:lstStyle/>
            <a:p>
              <a:pPr>
                <a:spcBef>
                  <a:spcPct val="50000"/>
                </a:spcBef>
              </a:pPr>
              <a:r>
                <a:rPr lang="en-US" altLang="zh-CN" sz="2800" b="1">
                  <a:solidFill>
                    <a:srgbClr val="CC0000"/>
                  </a:solidFill>
                  <a:latin typeface="Times New Roman" pitchFamily="18" charset="0"/>
                </a:rPr>
                <a:t>        </a:t>
              </a:r>
              <a:r>
                <a:rPr lang="zh-CN" altLang="en-US" sz="2800" b="1">
                  <a:solidFill>
                    <a:srgbClr val="CC0000"/>
                  </a:solidFill>
                  <a:latin typeface="Times New Roman" pitchFamily="18" charset="0"/>
                </a:rPr>
                <a:t>讨论     </a:t>
              </a:r>
              <a:r>
                <a:rPr lang="zh-CN" altLang="en-US" sz="2800" b="1">
                  <a:solidFill>
                    <a:srgbClr val="000000"/>
                  </a:solidFill>
                  <a:latin typeface="Times New Roman" pitchFamily="18" charset="0"/>
                </a:rPr>
                <a:t>如图的装置                               为偏振片，问下列四种情况，屏上有无干涉条纹？</a:t>
              </a:r>
            </a:p>
          </p:txBody>
        </p:sp>
        <p:graphicFrame>
          <p:nvGraphicFramePr>
            <p:cNvPr id="10270" name="Object 22"/>
            <p:cNvGraphicFramePr>
              <a:graphicFrameLocks noChangeAspect="1"/>
            </p:cNvGraphicFramePr>
            <p:nvPr/>
          </p:nvGraphicFramePr>
          <p:xfrm>
            <a:off x="2755" y="336"/>
            <a:ext cx="1613" cy="350"/>
          </p:xfrm>
          <a:graphic>
            <a:graphicData uri="http://schemas.openxmlformats.org/presentationml/2006/ole">
              <p:oleObj spid="_x0000_s10270" name="Equation" r:id="rId6" imgW="1269720" imgH="368280" progId="Equation.3">
                <p:embed/>
              </p:oleObj>
            </a:graphicData>
          </a:graphic>
        </p:graphicFrame>
      </p:grpSp>
      <p:grpSp>
        <p:nvGrpSpPr>
          <p:cNvPr id="10276" name="Group 23"/>
          <p:cNvGrpSpPr>
            <a:grpSpLocks/>
          </p:cNvGrpSpPr>
          <p:nvPr/>
        </p:nvGrpSpPr>
        <p:grpSpPr bwMode="auto">
          <a:xfrm>
            <a:off x="6096000" y="1676400"/>
            <a:ext cx="2451100" cy="2219325"/>
            <a:chOff x="3840" y="1056"/>
            <a:chExt cx="1544" cy="1398"/>
          </a:xfrm>
        </p:grpSpPr>
        <p:sp>
          <p:nvSpPr>
            <p:cNvPr id="10305" name="Line 24"/>
            <p:cNvSpPr>
              <a:spLocks noChangeShapeType="1"/>
            </p:cNvSpPr>
            <p:nvPr/>
          </p:nvSpPr>
          <p:spPr bwMode="auto">
            <a:xfrm>
              <a:off x="4390" y="1273"/>
              <a:ext cx="0" cy="1181"/>
            </a:xfrm>
            <a:prstGeom prst="line">
              <a:avLst/>
            </a:prstGeom>
            <a:noFill/>
            <a:ln w="38100">
              <a:solidFill>
                <a:srgbClr val="CC00CC"/>
              </a:solidFill>
              <a:round/>
              <a:headEnd/>
              <a:tailEnd/>
            </a:ln>
          </p:spPr>
          <p:txBody>
            <a:bodyPr wrap="none" anchor="ctr"/>
            <a:lstStyle/>
            <a:p>
              <a:endParaRPr lang="zh-CN" altLang="en-US"/>
            </a:p>
          </p:txBody>
        </p:sp>
        <p:sp>
          <p:nvSpPr>
            <p:cNvPr id="10306" name="Line 25"/>
            <p:cNvSpPr>
              <a:spLocks noChangeShapeType="1"/>
            </p:cNvSpPr>
            <p:nvPr/>
          </p:nvSpPr>
          <p:spPr bwMode="auto">
            <a:xfrm flipV="1">
              <a:off x="3886" y="1357"/>
              <a:ext cx="1053" cy="886"/>
            </a:xfrm>
            <a:prstGeom prst="line">
              <a:avLst/>
            </a:prstGeom>
            <a:noFill/>
            <a:ln w="38100">
              <a:solidFill>
                <a:srgbClr val="FF0066"/>
              </a:solidFill>
              <a:round/>
              <a:headEnd/>
              <a:tailEnd/>
            </a:ln>
          </p:spPr>
          <p:txBody>
            <a:bodyPr wrap="none" anchor="ctr"/>
            <a:lstStyle/>
            <a:p>
              <a:endParaRPr lang="zh-CN" altLang="en-US"/>
            </a:p>
          </p:txBody>
        </p:sp>
        <p:sp>
          <p:nvSpPr>
            <p:cNvPr id="10307" name="Line 26"/>
            <p:cNvSpPr>
              <a:spLocks noChangeShapeType="1"/>
            </p:cNvSpPr>
            <p:nvPr/>
          </p:nvSpPr>
          <p:spPr bwMode="auto">
            <a:xfrm flipV="1">
              <a:off x="3840" y="1863"/>
              <a:ext cx="1236" cy="0"/>
            </a:xfrm>
            <a:prstGeom prst="line">
              <a:avLst/>
            </a:prstGeom>
            <a:noFill/>
            <a:ln w="38100">
              <a:solidFill>
                <a:srgbClr val="CC00CC"/>
              </a:solidFill>
              <a:round/>
              <a:headEnd/>
              <a:tailEnd/>
            </a:ln>
          </p:spPr>
          <p:txBody>
            <a:bodyPr wrap="none" anchor="ctr"/>
            <a:lstStyle/>
            <a:p>
              <a:endParaRPr lang="zh-CN" altLang="en-US"/>
            </a:p>
          </p:txBody>
        </p:sp>
        <p:sp>
          <p:nvSpPr>
            <p:cNvPr id="10308" name="Line 27"/>
            <p:cNvSpPr>
              <a:spLocks noChangeShapeType="1"/>
            </p:cNvSpPr>
            <p:nvPr/>
          </p:nvSpPr>
          <p:spPr bwMode="auto">
            <a:xfrm flipV="1">
              <a:off x="3932" y="1399"/>
              <a:ext cx="1053" cy="886"/>
            </a:xfrm>
            <a:prstGeom prst="line">
              <a:avLst/>
            </a:prstGeom>
            <a:noFill/>
            <a:ln w="38100">
              <a:solidFill>
                <a:srgbClr val="009900"/>
              </a:solidFill>
              <a:round/>
              <a:headEnd/>
              <a:tailEnd/>
            </a:ln>
          </p:spPr>
          <p:txBody>
            <a:bodyPr wrap="none" anchor="ctr"/>
            <a:lstStyle/>
            <a:p>
              <a:endParaRPr lang="zh-CN" altLang="en-US"/>
            </a:p>
          </p:txBody>
        </p:sp>
        <p:graphicFrame>
          <p:nvGraphicFramePr>
            <p:cNvPr id="10265" name="Object 28"/>
            <p:cNvGraphicFramePr>
              <a:graphicFrameLocks noChangeAspect="1"/>
            </p:cNvGraphicFramePr>
            <p:nvPr/>
          </p:nvGraphicFramePr>
          <p:xfrm>
            <a:off x="5119" y="1728"/>
            <a:ext cx="265" cy="310"/>
          </p:xfrm>
          <a:graphic>
            <a:graphicData uri="http://schemas.openxmlformats.org/presentationml/2006/ole">
              <p:oleObj spid="_x0000_s10265" name="Equation" r:id="rId7" imgW="266400" imgH="368280" progId="Equation.3">
                <p:embed/>
              </p:oleObj>
            </a:graphicData>
          </a:graphic>
        </p:graphicFrame>
        <p:graphicFrame>
          <p:nvGraphicFramePr>
            <p:cNvPr id="10266" name="Object 29"/>
            <p:cNvGraphicFramePr>
              <a:graphicFrameLocks noChangeAspect="1"/>
            </p:cNvGraphicFramePr>
            <p:nvPr/>
          </p:nvGraphicFramePr>
          <p:xfrm>
            <a:off x="4066" y="1056"/>
            <a:ext cx="302" cy="349"/>
          </p:xfrm>
          <a:graphic>
            <a:graphicData uri="http://schemas.openxmlformats.org/presentationml/2006/ole">
              <p:oleObj spid="_x0000_s10266" name="Equation" r:id="rId8" imgW="304560" imgH="368280" progId="Equation.3">
                <p:embed/>
              </p:oleObj>
            </a:graphicData>
          </a:graphic>
        </p:graphicFrame>
        <p:graphicFrame>
          <p:nvGraphicFramePr>
            <p:cNvPr id="10267" name="Object 30"/>
            <p:cNvGraphicFramePr>
              <a:graphicFrameLocks noChangeAspect="1"/>
            </p:cNvGraphicFramePr>
            <p:nvPr/>
          </p:nvGraphicFramePr>
          <p:xfrm>
            <a:off x="4704" y="1104"/>
            <a:ext cx="212" cy="263"/>
          </p:xfrm>
          <a:graphic>
            <a:graphicData uri="http://schemas.openxmlformats.org/presentationml/2006/ole">
              <p:oleObj spid="_x0000_s10267" name="Equation" r:id="rId9" imgW="190440" imgH="279360" progId="Equation.3">
                <p:embed/>
              </p:oleObj>
            </a:graphicData>
          </a:graphic>
        </p:graphicFrame>
        <p:graphicFrame>
          <p:nvGraphicFramePr>
            <p:cNvPr id="10268" name="Object 31"/>
            <p:cNvGraphicFramePr>
              <a:graphicFrameLocks noChangeAspect="1"/>
            </p:cNvGraphicFramePr>
            <p:nvPr/>
          </p:nvGraphicFramePr>
          <p:xfrm>
            <a:off x="5040" y="1296"/>
            <a:ext cx="240" cy="296"/>
          </p:xfrm>
          <a:graphic>
            <a:graphicData uri="http://schemas.openxmlformats.org/presentationml/2006/ole">
              <p:oleObj spid="_x0000_s10268" name="Equation" r:id="rId10" imgW="241200" imgH="342720" progId="Equation.3">
                <p:embed/>
              </p:oleObj>
            </a:graphicData>
          </a:graphic>
        </p:graphicFrame>
        <p:graphicFrame>
          <p:nvGraphicFramePr>
            <p:cNvPr id="10269" name="Object 32"/>
            <p:cNvGraphicFramePr>
              <a:graphicFrameLocks noChangeAspect="1"/>
            </p:cNvGraphicFramePr>
            <p:nvPr/>
          </p:nvGraphicFramePr>
          <p:xfrm>
            <a:off x="4752" y="1611"/>
            <a:ext cx="288" cy="209"/>
          </p:xfrm>
          <a:graphic>
            <a:graphicData uri="http://schemas.openxmlformats.org/presentationml/2006/ole">
              <p:oleObj spid="_x0000_s10269" name="Equation" r:id="rId11" imgW="419040" imgH="304560" progId="Equation.3">
                <p:embed/>
              </p:oleObj>
            </a:graphicData>
          </a:graphic>
        </p:graphicFrame>
        <p:sp>
          <p:nvSpPr>
            <p:cNvPr id="10309" name="Arc 33"/>
            <p:cNvSpPr>
              <a:spLocks/>
            </p:cNvSpPr>
            <p:nvPr/>
          </p:nvSpPr>
          <p:spPr bwMode="auto">
            <a:xfrm>
              <a:off x="4656" y="1686"/>
              <a:ext cx="48" cy="192"/>
            </a:xfrm>
            <a:custGeom>
              <a:avLst/>
              <a:gdLst>
                <a:gd name="T0" fmla="*/ 0 w 21600"/>
                <a:gd name="T1" fmla="*/ 0 h 21600"/>
                <a:gd name="T2" fmla="*/ 48 w 21600"/>
                <a:gd name="T3" fmla="*/ 192 h 21600"/>
                <a:gd name="T4" fmla="*/ 0 w 21600"/>
                <a:gd name="T5" fmla="*/ 1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a:ln>
          </p:spPr>
          <p:txBody>
            <a:bodyPr wrap="none" anchor="ctr"/>
            <a:lstStyle/>
            <a:p>
              <a:endParaRPr lang="zh-CN" altLang="en-US"/>
            </a:p>
          </p:txBody>
        </p:sp>
      </p:grpSp>
      <p:grpSp>
        <p:nvGrpSpPr>
          <p:cNvPr id="10277" name="Group 34"/>
          <p:cNvGrpSpPr>
            <a:grpSpLocks/>
          </p:cNvGrpSpPr>
          <p:nvPr/>
        </p:nvGrpSpPr>
        <p:grpSpPr bwMode="auto">
          <a:xfrm>
            <a:off x="152400" y="4332288"/>
            <a:ext cx="4954588" cy="2187575"/>
            <a:chOff x="96" y="2729"/>
            <a:chExt cx="3121" cy="1378"/>
          </a:xfrm>
        </p:grpSpPr>
        <p:sp>
          <p:nvSpPr>
            <p:cNvPr id="10304" name="Text Box 35"/>
            <p:cNvSpPr txBox="1">
              <a:spLocks noChangeArrowheads="1"/>
            </p:cNvSpPr>
            <p:nvPr/>
          </p:nvSpPr>
          <p:spPr bwMode="auto">
            <a:xfrm>
              <a:off x="96" y="2784"/>
              <a:ext cx="3024" cy="1323"/>
            </a:xfrm>
            <a:prstGeom prst="rect">
              <a:avLst/>
            </a:prstGeom>
            <a:noFill/>
            <a:ln w="9525">
              <a:noFill/>
              <a:miter lim="800000"/>
              <a:headEnd/>
              <a:tailEnd/>
            </a:ln>
          </p:spPr>
          <p:txBody>
            <a:bodyPr>
              <a:spAutoFit/>
            </a:bodyPr>
            <a:lstStyle/>
            <a:p>
              <a:pPr>
                <a:lnSpc>
                  <a:spcPct val="80000"/>
                </a:lnSpc>
                <a:spcBef>
                  <a:spcPct val="50000"/>
                </a:spcBef>
              </a:pPr>
              <a:r>
                <a:rPr lang="en-US" altLang="zh-CN" sz="2800" b="1">
                  <a:solidFill>
                    <a:srgbClr val="CC0000"/>
                  </a:solidFill>
                  <a:latin typeface="Times New Roman" pitchFamily="18" charset="0"/>
                </a:rPr>
                <a:t>1</a:t>
              </a:r>
              <a:r>
                <a:rPr lang="zh-CN" altLang="en-US" sz="2800" b="1">
                  <a:solidFill>
                    <a:srgbClr val="000000"/>
                  </a:solidFill>
                  <a:latin typeface="Times New Roman" pitchFamily="18" charset="0"/>
                </a:rPr>
                <a:t>）去掉              保留     </a:t>
              </a:r>
            </a:p>
            <a:p>
              <a:pPr>
                <a:lnSpc>
                  <a:spcPct val="80000"/>
                </a:lnSpc>
                <a:spcBef>
                  <a:spcPct val="50000"/>
                </a:spcBef>
              </a:pPr>
              <a:r>
                <a:rPr lang="en-US" altLang="zh-CN" sz="2800" b="1">
                  <a:solidFill>
                    <a:srgbClr val="CC0000"/>
                  </a:solidFill>
                  <a:latin typeface="Times New Roman" pitchFamily="18" charset="0"/>
                </a:rPr>
                <a:t>2</a:t>
              </a:r>
              <a:r>
                <a:rPr lang="zh-CN" altLang="en-US" sz="2800" b="1">
                  <a:solidFill>
                    <a:srgbClr val="000000"/>
                  </a:solidFill>
                  <a:latin typeface="Times New Roman" pitchFamily="18" charset="0"/>
                </a:rPr>
                <a:t>）去掉             保留 </a:t>
              </a:r>
            </a:p>
            <a:p>
              <a:pPr>
                <a:lnSpc>
                  <a:spcPct val="80000"/>
                </a:lnSpc>
                <a:spcBef>
                  <a:spcPct val="50000"/>
                </a:spcBef>
              </a:pPr>
              <a:r>
                <a:rPr lang="en-US" altLang="zh-CN" sz="2800" b="1">
                  <a:solidFill>
                    <a:srgbClr val="CC0000"/>
                  </a:solidFill>
                  <a:latin typeface="Times New Roman" pitchFamily="18" charset="0"/>
                </a:rPr>
                <a:t>3</a:t>
              </a:r>
              <a:r>
                <a:rPr lang="zh-CN" altLang="en-US" sz="2800" b="1">
                  <a:solidFill>
                    <a:srgbClr val="000000"/>
                  </a:solidFill>
                  <a:latin typeface="Times New Roman" pitchFamily="18" charset="0"/>
                </a:rPr>
                <a:t>）去掉             保留 </a:t>
              </a:r>
            </a:p>
            <a:p>
              <a:pPr>
                <a:lnSpc>
                  <a:spcPct val="80000"/>
                </a:lnSpc>
                <a:spcBef>
                  <a:spcPct val="50000"/>
                </a:spcBef>
              </a:pPr>
              <a:r>
                <a:rPr lang="en-US" altLang="zh-CN" sz="2800" b="1">
                  <a:solidFill>
                    <a:srgbClr val="CC0000"/>
                  </a:solidFill>
                  <a:latin typeface="Times New Roman" pitchFamily="18" charset="0"/>
                </a:rPr>
                <a:t>4</a:t>
              </a:r>
              <a:r>
                <a:rPr lang="zh-CN" altLang="en-US" sz="2800" b="1">
                  <a:solidFill>
                    <a:srgbClr val="000000"/>
                  </a:solidFill>
                  <a:latin typeface="Times New Roman" pitchFamily="18" charset="0"/>
                </a:rPr>
                <a:t>）                            都保留 </a:t>
              </a:r>
              <a:r>
                <a:rPr lang="en-US" altLang="zh-CN" sz="2800" b="1">
                  <a:solidFill>
                    <a:srgbClr val="000000"/>
                  </a:solidFill>
                  <a:latin typeface="Times New Roman" pitchFamily="18" charset="0"/>
                </a:rPr>
                <a:t>.</a:t>
              </a:r>
            </a:p>
          </p:txBody>
        </p:sp>
        <p:graphicFrame>
          <p:nvGraphicFramePr>
            <p:cNvPr id="10258" name="Object 36"/>
            <p:cNvGraphicFramePr>
              <a:graphicFrameLocks noChangeAspect="1"/>
            </p:cNvGraphicFramePr>
            <p:nvPr/>
          </p:nvGraphicFramePr>
          <p:xfrm>
            <a:off x="1056" y="2736"/>
            <a:ext cx="549" cy="317"/>
          </p:xfrm>
          <a:graphic>
            <a:graphicData uri="http://schemas.openxmlformats.org/presentationml/2006/ole">
              <p:oleObj spid="_x0000_s10258" name="Equation" r:id="rId12" imgW="507960" imgH="342720" progId="Equation.3">
                <p:embed/>
              </p:oleObj>
            </a:graphicData>
          </a:graphic>
        </p:graphicFrame>
        <p:graphicFrame>
          <p:nvGraphicFramePr>
            <p:cNvPr id="10259" name="Object 37"/>
            <p:cNvGraphicFramePr>
              <a:graphicFrameLocks noChangeAspect="1"/>
            </p:cNvGraphicFramePr>
            <p:nvPr/>
          </p:nvGraphicFramePr>
          <p:xfrm>
            <a:off x="2256" y="2729"/>
            <a:ext cx="720" cy="342"/>
          </p:xfrm>
          <a:graphic>
            <a:graphicData uri="http://schemas.openxmlformats.org/presentationml/2006/ole">
              <p:oleObj spid="_x0000_s10259" name="Equation" r:id="rId13" imgW="660240" imgH="368280" progId="Equation.3">
                <p:embed/>
              </p:oleObj>
            </a:graphicData>
          </a:graphic>
        </p:graphicFrame>
        <p:graphicFrame>
          <p:nvGraphicFramePr>
            <p:cNvPr id="10260" name="Object 38"/>
            <p:cNvGraphicFramePr>
              <a:graphicFrameLocks noChangeAspect="1"/>
            </p:cNvGraphicFramePr>
            <p:nvPr/>
          </p:nvGraphicFramePr>
          <p:xfrm>
            <a:off x="1085" y="3072"/>
            <a:ext cx="282" cy="344"/>
          </p:xfrm>
          <a:graphic>
            <a:graphicData uri="http://schemas.openxmlformats.org/presentationml/2006/ole">
              <p:oleObj spid="_x0000_s10260" name="Equation" r:id="rId14" imgW="241200" imgH="342720" progId="Equation.3">
                <p:embed/>
              </p:oleObj>
            </a:graphicData>
          </a:graphic>
        </p:graphicFrame>
        <p:graphicFrame>
          <p:nvGraphicFramePr>
            <p:cNvPr id="10261" name="Object 39"/>
            <p:cNvGraphicFramePr>
              <a:graphicFrameLocks noChangeAspect="1"/>
            </p:cNvGraphicFramePr>
            <p:nvPr/>
          </p:nvGraphicFramePr>
          <p:xfrm>
            <a:off x="2160" y="3047"/>
            <a:ext cx="960" cy="361"/>
          </p:xfrm>
          <a:graphic>
            <a:graphicData uri="http://schemas.openxmlformats.org/presentationml/2006/ole">
              <p:oleObj spid="_x0000_s10261" name="Equation" r:id="rId15" imgW="927000" imgH="368280" progId="Equation.3">
                <p:embed/>
              </p:oleObj>
            </a:graphicData>
          </a:graphic>
        </p:graphicFrame>
        <p:graphicFrame>
          <p:nvGraphicFramePr>
            <p:cNvPr id="10262" name="Object 40"/>
            <p:cNvGraphicFramePr>
              <a:graphicFrameLocks noChangeAspect="1"/>
            </p:cNvGraphicFramePr>
            <p:nvPr/>
          </p:nvGraphicFramePr>
          <p:xfrm>
            <a:off x="2160" y="3412"/>
            <a:ext cx="1057" cy="331"/>
          </p:xfrm>
          <a:graphic>
            <a:graphicData uri="http://schemas.openxmlformats.org/presentationml/2006/ole">
              <p:oleObj spid="_x0000_s10262" name="Equation" r:id="rId16" imgW="1002960" imgH="368280" progId="Equation.3">
                <p:embed/>
              </p:oleObj>
            </a:graphicData>
          </a:graphic>
        </p:graphicFrame>
        <p:graphicFrame>
          <p:nvGraphicFramePr>
            <p:cNvPr id="10263" name="Object 41"/>
            <p:cNvGraphicFramePr>
              <a:graphicFrameLocks noChangeAspect="1"/>
            </p:cNvGraphicFramePr>
            <p:nvPr/>
          </p:nvGraphicFramePr>
          <p:xfrm>
            <a:off x="1034" y="3504"/>
            <a:ext cx="202" cy="252"/>
          </p:xfrm>
          <a:graphic>
            <a:graphicData uri="http://schemas.openxmlformats.org/presentationml/2006/ole">
              <p:oleObj spid="_x0000_s10263" name="Equation" r:id="rId17" imgW="190440" imgH="279360" progId="Equation.3">
                <p:embed/>
              </p:oleObj>
            </a:graphicData>
          </a:graphic>
        </p:graphicFrame>
        <p:graphicFrame>
          <p:nvGraphicFramePr>
            <p:cNvPr id="10264" name="Object 42"/>
            <p:cNvGraphicFramePr>
              <a:graphicFrameLocks noChangeAspect="1"/>
            </p:cNvGraphicFramePr>
            <p:nvPr/>
          </p:nvGraphicFramePr>
          <p:xfrm>
            <a:off x="528" y="3756"/>
            <a:ext cx="1440" cy="337"/>
          </p:xfrm>
          <a:graphic>
            <a:graphicData uri="http://schemas.openxmlformats.org/presentationml/2006/ole">
              <p:oleObj spid="_x0000_s10264" name="Equation" r:id="rId18" imgW="1269720" imgH="368280" progId="Equation.3">
                <p:embed/>
              </p:oleObj>
            </a:graphicData>
          </a:graphic>
        </p:graphicFrame>
      </p:grpSp>
      <p:sp>
        <p:nvSpPr>
          <p:cNvPr id="17451" name="Text Box 43"/>
          <p:cNvSpPr txBox="1">
            <a:spLocks noChangeArrowheads="1"/>
          </p:cNvSpPr>
          <p:nvPr/>
        </p:nvSpPr>
        <p:spPr bwMode="auto">
          <a:xfrm>
            <a:off x="5148263" y="4419600"/>
            <a:ext cx="3843337" cy="2109788"/>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nSpc>
                <a:spcPct val="80000"/>
              </a:lnSpc>
              <a:spcBef>
                <a:spcPct val="50000"/>
              </a:spcBef>
              <a:defRPr/>
            </a:pPr>
            <a:r>
              <a:rPr lang="zh-CN" altLang="en-US" sz="2800" b="1">
                <a:solidFill>
                  <a:srgbClr val="000000"/>
                </a:solidFill>
                <a:latin typeface="Times New Roman" pitchFamily="18" charset="0"/>
              </a:rPr>
              <a:t>无（两振动互相垂直）</a:t>
            </a:r>
          </a:p>
          <a:p>
            <a:pPr>
              <a:lnSpc>
                <a:spcPct val="80000"/>
              </a:lnSpc>
              <a:spcBef>
                <a:spcPct val="50000"/>
              </a:spcBef>
              <a:defRPr/>
            </a:pPr>
            <a:r>
              <a:rPr lang="zh-CN" altLang="en-US" sz="2800" b="1">
                <a:solidFill>
                  <a:srgbClr val="000000"/>
                </a:solidFill>
                <a:latin typeface="Times New Roman" pitchFamily="18" charset="0"/>
              </a:rPr>
              <a:t>无（两振动互相垂直）</a:t>
            </a:r>
          </a:p>
          <a:p>
            <a:pPr>
              <a:lnSpc>
                <a:spcPct val="80000"/>
              </a:lnSpc>
              <a:spcBef>
                <a:spcPct val="50000"/>
              </a:spcBef>
              <a:defRPr/>
            </a:pPr>
            <a:r>
              <a:rPr lang="zh-CN" altLang="en-US" sz="2800" b="1">
                <a:solidFill>
                  <a:srgbClr val="000000"/>
                </a:solidFill>
                <a:latin typeface="Times New Roman" pitchFamily="18" charset="0"/>
              </a:rPr>
              <a:t>无（无恒定相位差）</a:t>
            </a:r>
          </a:p>
          <a:p>
            <a:pPr>
              <a:lnSpc>
                <a:spcPct val="80000"/>
              </a:lnSpc>
              <a:spcBef>
                <a:spcPct val="50000"/>
              </a:spcBef>
              <a:defRPr/>
            </a:pPr>
            <a:r>
              <a:rPr lang="zh-CN" altLang="en-US" sz="2800" b="1">
                <a:solidFill>
                  <a:srgbClr val="000000"/>
                </a:solidFill>
                <a:latin typeface="Times New Roman" pitchFamily="18" charset="0"/>
              </a:rPr>
              <a:t>有</a:t>
            </a:r>
          </a:p>
        </p:txBody>
      </p:sp>
      <p:grpSp>
        <p:nvGrpSpPr>
          <p:cNvPr id="7" name="Group 44"/>
          <p:cNvGrpSpPr>
            <a:grpSpLocks/>
          </p:cNvGrpSpPr>
          <p:nvPr/>
        </p:nvGrpSpPr>
        <p:grpSpPr bwMode="auto">
          <a:xfrm>
            <a:off x="1143000" y="1676400"/>
            <a:ext cx="1219200" cy="2493963"/>
            <a:chOff x="3360" y="2448"/>
            <a:chExt cx="768" cy="1571"/>
          </a:xfrm>
        </p:grpSpPr>
        <p:sp>
          <p:nvSpPr>
            <p:cNvPr id="10300" name="Line 45"/>
            <p:cNvSpPr>
              <a:spLocks noChangeShapeType="1"/>
            </p:cNvSpPr>
            <p:nvPr/>
          </p:nvSpPr>
          <p:spPr bwMode="auto">
            <a:xfrm>
              <a:off x="3564" y="2934"/>
              <a:ext cx="0" cy="672"/>
            </a:xfrm>
            <a:prstGeom prst="line">
              <a:avLst/>
            </a:prstGeom>
            <a:noFill/>
            <a:ln w="38100">
              <a:solidFill>
                <a:srgbClr val="FF0066"/>
              </a:solidFill>
              <a:round/>
              <a:headEnd/>
              <a:tailEnd/>
            </a:ln>
          </p:spPr>
          <p:txBody>
            <a:bodyPr wrap="none" anchor="ctr"/>
            <a:lstStyle/>
            <a:p>
              <a:endParaRPr lang="zh-CN" altLang="en-US"/>
            </a:p>
          </p:txBody>
        </p:sp>
        <p:grpSp>
          <p:nvGrpSpPr>
            <p:cNvPr id="10301" name="Group 46"/>
            <p:cNvGrpSpPr>
              <a:grpSpLocks/>
            </p:cNvGrpSpPr>
            <p:nvPr/>
          </p:nvGrpSpPr>
          <p:grpSpPr bwMode="auto">
            <a:xfrm>
              <a:off x="3840" y="2448"/>
              <a:ext cx="288" cy="1571"/>
              <a:chOff x="3024" y="1056"/>
              <a:chExt cx="288" cy="1571"/>
            </a:xfrm>
          </p:grpSpPr>
          <p:sp>
            <p:nvSpPr>
              <p:cNvPr id="10302" name="Line 47"/>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0303" name="Line 48"/>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0256" name="Object 49"/>
              <p:cNvGraphicFramePr>
                <a:graphicFrameLocks noChangeAspect="1"/>
              </p:cNvGraphicFramePr>
              <p:nvPr/>
            </p:nvGraphicFramePr>
            <p:xfrm>
              <a:off x="3024" y="1056"/>
              <a:ext cx="255" cy="323"/>
            </p:xfrm>
            <a:graphic>
              <a:graphicData uri="http://schemas.openxmlformats.org/presentationml/2006/ole">
                <p:oleObj spid="_x0000_s10256" name="Equation" r:id="rId19" imgW="304560" imgH="368280" progId="Equation.3">
                  <p:embed/>
                </p:oleObj>
              </a:graphicData>
            </a:graphic>
          </p:graphicFrame>
          <p:graphicFrame>
            <p:nvGraphicFramePr>
              <p:cNvPr id="10257" name="Object 50"/>
              <p:cNvGraphicFramePr>
                <a:graphicFrameLocks noChangeAspect="1"/>
              </p:cNvGraphicFramePr>
              <p:nvPr/>
            </p:nvGraphicFramePr>
            <p:xfrm>
              <a:off x="3024" y="2304"/>
              <a:ext cx="254" cy="323"/>
            </p:xfrm>
            <a:graphic>
              <a:graphicData uri="http://schemas.openxmlformats.org/presentationml/2006/ole">
                <p:oleObj spid="_x0000_s10257" name="Equation" r:id="rId20" imgW="266400" imgH="368280" progId="Equation.3">
                  <p:embed/>
                </p:oleObj>
              </a:graphicData>
            </a:graphic>
          </p:graphicFrame>
        </p:grpSp>
        <p:graphicFrame>
          <p:nvGraphicFramePr>
            <p:cNvPr id="10255" name="Object 51"/>
            <p:cNvGraphicFramePr>
              <a:graphicFrameLocks noChangeAspect="1"/>
            </p:cNvGraphicFramePr>
            <p:nvPr/>
          </p:nvGraphicFramePr>
          <p:xfrm>
            <a:off x="3360" y="3600"/>
            <a:ext cx="178" cy="240"/>
          </p:xfrm>
          <a:graphic>
            <a:graphicData uri="http://schemas.openxmlformats.org/presentationml/2006/ole">
              <p:oleObj spid="_x0000_s10255" name="Equation" r:id="rId21" imgW="190440" imgH="279360" progId="Equation.3">
                <p:embed/>
              </p:oleObj>
            </a:graphicData>
          </a:graphic>
        </p:graphicFrame>
      </p:grpSp>
      <p:grpSp>
        <p:nvGrpSpPr>
          <p:cNvPr id="9" name="Group 52"/>
          <p:cNvGrpSpPr>
            <a:grpSpLocks/>
          </p:cNvGrpSpPr>
          <p:nvPr/>
        </p:nvGrpSpPr>
        <p:grpSpPr bwMode="auto">
          <a:xfrm>
            <a:off x="1905000" y="1676400"/>
            <a:ext cx="457200" cy="2493963"/>
            <a:chOff x="3024" y="1056"/>
            <a:chExt cx="288" cy="1571"/>
          </a:xfrm>
        </p:grpSpPr>
        <p:sp>
          <p:nvSpPr>
            <p:cNvPr id="10298" name="Line 53"/>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0299" name="Line 54"/>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0253" name="Object 55"/>
            <p:cNvGraphicFramePr>
              <a:graphicFrameLocks noChangeAspect="1"/>
            </p:cNvGraphicFramePr>
            <p:nvPr/>
          </p:nvGraphicFramePr>
          <p:xfrm>
            <a:off x="3024" y="1056"/>
            <a:ext cx="255" cy="323"/>
          </p:xfrm>
          <a:graphic>
            <a:graphicData uri="http://schemas.openxmlformats.org/presentationml/2006/ole">
              <p:oleObj spid="_x0000_s10253" name="Equation" r:id="rId22" imgW="304560" imgH="368280" progId="Equation.3">
                <p:embed/>
              </p:oleObj>
            </a:graphicData>
          </a:graphic>
        </p:graphicFrame>
        <p:graphicFrame>
          <p:nvGraphicFramePr>
            <p:cNvPr id="10254" name="Object 56"/>
            <p:cNvGraphicFramePr>
              <a:graphicFrameLocks noChangeAspect="1"/>
            </p:cNvGraphicFramePr>
            <p:nvPr/>
          </p:nvGraphicFramePr>
          <p:xfrm>
            <a:off x="3024" y="2304"/>
            <a:ext cx="254" cy="323"/>
          </p:xfrm>
          <a:graphic>
            <a:graphicData uri="http://schemas.openxmlformats.org/presentationml/2006/ole">
              <p:oleObj spid="_x0000_s10254" name="Equation" r:id="rId23" imgW="266400" imgH="368280" progId="Equation.3">
                <p:embed/>
              </p:oleObj>
            </a:graphicData>
          </a:graphic>
        </p:graphicFrame>
      </p:grpSp>
      <p:grpSp>
        <p:nvGrpSpPr>
          <p:cNvPr id="10" name="Group 57"/>
          <p:cNvGrpSpPr>
            <a:grpSpLocks/>
          </p:cNvGrpSpPr>
          <p:nvPr/>
        </p:nvGrpSpPr>
        <p:grpSpPr bwMode="auto">
          <a:xfrm>
            <a:off x="1143000" y="1676400"/>
            <a:ext cx="2093913" cy="2493963"/>
            <a:chOff x="2400" y="1056"/>
            <a:chExt cx="1319" cy="1571"/>
          </a:xfrm>
        </p:grpSpPr>
        <p:sp>
          <p:nvSpPr>
            <p:cNvPr id="10293" name="Line 58"/>
            <p:cNvSpPr>
              <a:spLocks noChangeShapeType="1"/>
            </p:cNvSpPr>
            <p:nvPr/>
          </p:nvSpPr>
          <p:spPr bwMode="auto">
            <a:xfrm>
              <a:off x="2604" y="1542"/>
              <a:ext cx="0" cy="672"/>
            </a:xfrm>
            <a:prstGeom prst="line">
              <a:avLst/>
            </a:prstGeom>
            <a:noFill/>
            <a:ln w="38100">
              <a:solidFill>
                <a:srgbClr val="FF0066"/>
              </a:solidFill>
              <a:round/>
              <a:headEnd/>
              <a:tailEnd/>
            </a:ln>
          </p:spPr>
          <p:txBody>
            <a:bodyPr wrap="none" anchor="ctr"/>
            <a:lstStyle/>
            <a:p>
              <a:endParaRPr lang="zh-CN" altLang="en-US"/>
            </a:p>
          </p:txBody>
        </p:sp>
        <p:sp>
          <p:nvSpPr>
            <p:cNvPr id="10294" name="Line 59"/>
            <p:cNvSpPr>
              <a:spLocks noChangeShapeType="1"/>
            </p:cNvSpPr>
            <p:nvPr/>
          </p:nvSpPr>
          <p:spPr bwMode="auto">
            <a:xfrm>
              <a:off x="3468" y="1302"/>
              <a:ext cx="0" cy="1248"/>
            </a:xfrm>
            <a:prstGeom prst="line">
              <a:avLst/>
            </a:prstGeom>
            <a:noFill/>
            <a:ln w="38100">
              <a:solidFill>
                <a:srgbClr val="009900"/>
              </a:solidFill>
              <a:round/>
              <a:headEnd/>
              <a:tailEnd/>
            </a:ln>
          </p:spPr>
          <p:txBody>
            <a:bodyPr wrap="none" anchor="ctr"/>
            <a:lstStyle/>
            <a:p>
              <a:endParaRPr lang="zh-CN" altLang="en-US"/>
            </a:p>
          </p:txBody>
        </p:sp>
        <p:grpSp>
          <p:nvGrpSpPr>
            <p:cNvPr id="10295" name="Group 60"/>
            <p:cNvGrpSpPr>
              <a:grpSpLocks/>
            </p:cNvGrpSpPr>
            <p:nvPr/>
          </p:nvGrpSpPr>
          <p:grpSpPr bwMode="auto">
            <a:xfrm>
              <a:off x="2880" y="1056"/>
              <a:ext cx="288" cy="1571"/>
              <a:chOff x="3024" y="1056"/>
              <a:chExt cx="288" cy="1571"/>
            </a:xfrm>
          </p:grpSpPr>
          <p:sp>
            <p:nvSpPr>
              <p:cNvPr id="10296" name="Line 61"/>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0297" name="Line 62"/>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0251" name="Object 63"/>
              <p:cNvGraphicFramePr>
                <a:graphicFrameLocks noChangeAspect="1"/>
              </p:cNvGraphicFramePr>
              <p:nvPr/>
            </p:nvGraphicFramePr>
            <p:xfrm>
              <a:off x="3024" y="1056"/>
              <a:ext cx="255" cy="323"/>
            </p:xfrm>
            <a:graphic>
              <a:graphicData uri="http://schemas.openxmlformats.org/presentationml/2006/ole">
                <p:oleObj spid="_x0000_s10251" name="Equation" r:id="rId24" imgW="304560" imgH="368280" progId="Equation.3">
                  <p:embed/>
                </p:oleObj>
              </a:graphicData>
            </a:graphic>
          </p:graphicFrame>
          <p:graphicFrame>
            <p:nvGraphicFramePr>
              <p:cNvPr id="10252" name="Object 64"/>
              <p:cNvGraphicFramePr>
                <a:graphicFrameLocks noChangeAspect="1"/>
              </p:cNvGraphicFramePr>
              <p:nvPr/>
            </p:nvGraphicFramePr>
            <p:xfrm>
              <a:off x="3024" y="2304"/>
              <a:ext cx="254" cy="323"/>
            </p:xfrm>
            <a:graphic>
              <a:graphicData uri="http://schemas.openxmlformats.org/presentationml/2006/ole">
                <p:oleObj spid="_x0000_s10252" name="Equation" r:id="rId25" imgW="266400" imgH="368280" progId="Equation.3">
                  <p:embed/>
                </p:oleObj>
              </a:graphicData>
            </a:graphic>
          </p:graphicFrame>
        </p:grpSp>
        <p:graphicFrame>
          <p:nvGraphicFramePr>
            <p:cNvPr id="10249" name="Object 65"/>
            <p:cNvGraphicFramePr>
              <a:graphicFrameLocks noChangeAspect="1"/>
            </p:cNvGraphicFramePr>
            <p:nvPr/>
          </p:nvGraphicFramePr>
          <p:xfrm>
            <a:off x="2400" y="2208"/>
            <a:ext cx="178" cy="240"/>
          </p:xfrm>
          <a:graphic>
            <a:graphicData uri="http://schemas.openxmlformats.org/presentationml/2006/ole">
              <p:oleObj spid="_x0000_s10249" name="Equation" r:id="rId26" imgW="190440" imgH="279360" progId="Equation.3">
                <p:embed/>
              </p:oleObj>
            </a:graphicData>
          </a:graphic>
        </p:graphicFrame>
        <p:graphicFrame>
          <p:nvGraphicFramePr>
            <p:cNvPr id="10250" name="Object 66"/>
            <p:cNvGraphicFramePr>
              <a:graphicFrameLocks noChangeAspect="1"/>
            </p:cNvGraphicFramePr>
            <p:nvPr/>
          </p:nvGraphicFramePr>
          <p:xfrm>
            <a:off x="3500" y="1152"/>
            <a:ext cx="219" cy="288"/>
          </p:xfrm>
          <a:graphic>
            <a:graphicData uri="http://schemas.openxmlformats.org/presentationml/2006/ole">
              <p:oleObj spid="_x0000_s10250" name="Equation" r:id="rId27" imgW="241200" imgH="342720" progId="Equation.3">
                <p:embed/>
              </p:oleObj>
            </a:graphicData>
          </a:graphic>
        </p:graphicFrame>
      </p:grpSp>
      <p:grpSp>
        <p:nvGrpSpPr>
          <p:cNvPr id="12" name="Group 67"/>
          <p:cNvGrpSpPr>
            <a:grpSpLocks/>
          </p:cNvGrpSpPr>
          <p:nvPr/>
        </p:nvGrpSpPr>
        <p:grpSpPr bwMode="auto">
          <a:xfrm>
            <a:off x="1905000" y="1676400"/>
            <a:ext cx="1331913" cy="2493963"/>
            <a:chOff x="4921" y="2352"/>
            <a:chExt cx="839" cy="1571"/>
          </a:xfrm>
        </p:grpSpPr>
        <p:sp>
          <p:nvSpPr>
            <p:cNvPr id="10289" name="Line 68"/>
            <p:cNvSpPr>
              <a:spLocks noChangeShapeType="1"/>
            </p:cNvSpPr>
            <p:nvPr/>
          </p:nvSpPr>
          <p:spPr bwMode="auto">
            <a:xfrm>
              <a:off x="5509" y="2598"/>
              <a:ext cx="0" cy="1248"/>
            </a:xfrm>
            <a:prstGeom prst="line">
              <a:avLst/>
            </a:prstGeom>
            <a:noFill/>
            <a:ln w="38100">
              <a:solidFill>
                <a:srgbClr val="009900"/>
              </a:solidFill>
              <a:round/>
              <a:headEnd/>
              <a:tailEnd/>
            </a:ln>
          </p:spPr>
          <p:txBody>
            <a:bodyPr wrap="none" anchor="ctr"/>
            <a:lstStyle/>
            <a:p>
              <a:endParaRPr lang="zh-CN" altLang="en-US"/>
            </a:p>
          </p:txBody>
        </p:sp>
        <p:grpSp>
          <p:nvGrpSpPr>
            <p:cNvPr id="10290" name="Group 69"/>
            <p:cNvGrpSpPr>
              <a:grpSpLocks/>
            </p:cNvGrpSpPr>
            <p:nvPr/>
          </p:nvGrpSpPr>
          <p:grpSpPr bwMode="auto">
            <a:xfrm>
              <a:off x="4921" y="2352"/>
              <a:ext cx="288" cy="1571"/>
              <a:chOff x="3024" y="1056"/>
              <a:chExt cx="288" cy="1571"/>
            </a:xfrm>
          </p:grpSpPr>
          <p:sp>
            <p:nvSpPr>
              <p:cNvPr id="10291" name="Line 70"/>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0292" name="Line 71"/>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0247" name="Object 72"/>
              <p:cNvGraphicFramePr>
                <a:graphicFrameLocks noChangeAspect="1"/>
              </p:cNvGraphicFramePr>
              <p:nvPr/>
            </p:nvGraphicFramePr>
            <p:xfrm>
              <a:off x="3024" y="1056"/>
              <a:ext cx="255" cy="323"/>
            </p:xfrm>
            <a:graphic>
              <a:graphicData uri="http://schemas.openxmlformats.org/presentationml/2006/ole">
                <p:oleObj spid="_x0000_s10247" name="Equation" r:id="rId28" imgW="304560" imgH="368280" progId="Equation.3">
                  <p:embed/>
                </p:oleObj>
              </a:graphicData>
            </a:graphic>
          </p:graphicFrame>
          <p:graphicFrame>
            <p:nvGraphicFramePr>
              <p:cNvPr id="10248" name="Object 73"/>
              <p:cNvGraphicFramePr>
                <a:graphicFrameLocks noChangeAspect="1"/>
              </p:cNvGraphicFramePr>
              <p:nvPr/>
            </p:nvGraphicFramePr>
            <p:xfrm>
              <a:off x="3024" y="2304"/>
              <a:ext cx="254" cy="323"/>
            </p:xfrm>
            <a:graphic>
              <a:graphicData uri="http://schemas.openxmlformats.org/presentationml/2006/ole">
                <p:oleObj spid="_x0000_s10248" name="Equation" r:id="rId29" imgW="266400" imgH="368280" progId="Equation.3">
                  <p:embed/>
                </p:oleObj>
              </a:graphicData>
            </a:graphic>
          </p:graphicFrame>
        </p:grpSp>
        <p:graphicFrame>
          <p:nvGraphicFramePr>
            <p:cNvPr id="10246" name="Object 74"/>
            <p:cNvGraphicFramePr>
              <a:graphicFrameLocks noChangeAspect="1"/>
            </p:cNvGraphicFramePr>
            <p:nvPr/>
          </p:nvGraphicFramePr>
          <p:xfrm>
            <a:off x="5541" y="2448"/>
            <a:ext cx="219" cy="288"/>
          </p:xfrm>
          <a:graphic>
            <a:graphicData uri="http://schemas.openxmlformats.org/presentationml/2006/ole">
              <p:oleObj spid="_x0000_s10246" name="Equation" r:id="rId30" imgW="241200" imgH="342720" progId="Equation.3">
                <p:embed/>
              </p:oleObj>
            </a:graphicData>
          </a:graphic>
        </p:graphicFrame>
      </p:grpSp>
      <p:grpSp>
        <p:nvGrpSpPr>
          <p:cNvPr id="14" name="Group 75"/>
          <p:cNvGrpSpPr>
            <a:grpSpLocks/>
          </p:cNvGrpSpPr>
          <p:nvPr/>
        </p:nvGrpSpPr>
        <p:grpSpPr bwMode="auto">
          <a:xfrm>
            <a:off x="1143000" y="1676400"/>
            <a:ext cx="2093913" cy="2493963"/>
            <a:chOff x="2400" y="1056"/>
            <a:chExt cx="1319" cy="1571"/>
          </a:xfrm>
        </p:grpSpPr>
        <p:sp>
          <p:nvSpPr>
            <p:cNvPr id="10284" name="Line 76"/>
            <p:cNvSpPr>
              <a:spLocks noChangeShapeType="1"/>
            </p:cNvSpPr>
            <p:nvPr/>
          </p:nvSpPr>
          <p:spPr bwMode="auto">
            <a:xfrm>
              <a:off x="2604" y="1542"/>
              <a:ext cx="0" cy="672"/>
            </a:xfrm>
            <a:prstGeom prst="line">
              <a:avLst/>
            </a:prstGeom>
            <a:noFill/>
            <a:ln w="38100">
              <a:solidFill>
                <a:srgbClr val="FF0066"/>
              </a:solidFill>
              <a:round/>
              <a:headEnd/>
              <a:tailEnd/>
            </a:ln>
          </p:spPr>
          <p:txBody>
            <a:bodyPr wrap="none" anchor="ctr"/>
            <a:lstStyle/>
            <a:p>
              <a:endParaRPr lang="zh-CN" altLang="en-US"/>
            </a:p>
          </p:txBody>
        </p:sp>
        <p:sp>
          <p:nvSpPr>
            <p:cNvPr id="10285" name="Line 77"/>
            <p:cNvSpPr>
              <a:spLocks noChangeShapeType="1"/>
            </p:cNvSpPr>
            <p:nvPr/>
          </p:nvSpPr>
          <p:spPr bwMode="auto">
            <a:xfrm>
              <a:off x="3468" y="1302"/>
              <a:ext cx="0" cy="1248"/>
            </a:xfrm>
            <a:prstGeom prst="line">
              <a:avLst/>
            </a:prstGeom>
            <a:noFill/>
            <a:ln w="38100">
              <a:solidFill>
                <a:srgbClr val="009900"/>
              </a:solidFill>
              <a:round/>
              <a:headEnd/>
              <a:tailEnd/>
            </a:ln>
          </p:spPr>
          <p:txBody>
            <a:bodyPr wrap="none" anchor="ctr"/>
            <a:lstStyle/>
            <a:p>
              <a:endParaRPr lang="zh-CN" altLang="en-US"/>
            </a:p>
          </p:txBody>
        </p:sp>
        <p:grpSp>
          <p:nvGrpSpPr>
            <p:cNvPr id="10286" name="Group 78"/>
            <p:cNvGrpSpPr>
              <a:grpSpLocks/>
            </p:cNvGrpSpPr>
            <p:nvPr/>
          </p:nvGrpSpPr>
          <p:grpSpPr bwMode="auto">
            <a:xfrm>
              <a:off x="2880" y="1056"/>
              <a:ext cx="288" cy="1571"/>
              <a:chOff x="3024" y="1056"/>
              <a:chExt cx="288" cy="1571"/>
            </a:xfrm>
          </p:grpSpPr>
          <p:sp>
            <p:nvSpPr>
              <p:cNvPr id="10287" name="Line 79"/>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0288" name="Line 80"/>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0244" name="Object 81"/>
              <p:cNvGraphicFramePr>
                <a:graphicFrameLocks noChangeAspect="1"/>
              </p:cNvGraphicFramePr>
              <p:nvPr/>
            </p:nvGraphicFramePr>
            <p:xfrm>
              <a:off x="3024" y="1056"/>
              <a:ext cx="255" cy="323"/>
            </p:xfrm>
            <a:graphic>
              <a:graphicData uri="http://schemas.openxmlformats.org/presentationml/2006/ole">
                <p:oleObj spid="_x0000_s10244" name="Equation" r:id="rId31" imgW="304560" imgH="368280" progId="Equation.3">
                  <p:embed/>
                </p:oleObj>
              </a:graphicData>
            </a:graphic>
          </p:graphicFrame>
          <p:graphicFrame>
            <p:nvGraphicFramePr>
              <p:cNvPr id="10245" name="Object 82"/>
              <p:cNvGraphicFramePr>
                <a:graphicFrameLocks noChangeAspect="1"/>
              </p:cNvGraphicFramePr>
              <p:nvPr/>
            </p:nvGraphicFramePr>
            <p:xfrm>
              <a:off x="3024" y="2304"/>
              <a:ext cx="254" cy="323"/>
            </p:xfrm>
            <a:graphic>
              <a:graphicData uri="http://schemas.openxmlformats.org/presentationml/2006/ole">
                <p:oleObj spid="_x0000_s10245" name="Equation" r:id="rId32" imgW="266400" imgH="368280" progId="Equation.3">
                  <p:embed/>
                </p:oleObj>
              </a:graphicData>
            </a:graphic>
          </p:graphicFrame>
        </p:grpSp>
        <p:graphicFrame>
          <p:nvGraphicFramePr>
            <p:cNvPr id="10242" name="Object 83"/>
            <p:cNvGraphicFramePr>
              <a:graphicFrameLocks noChangeAspect="1"/>
            </p:cNvGraphicFramePr>
            <p:nvPr/>
          </p:nvGraphicFramePr>
          <p:xfrm>
            <a:off x="2400" y="2208"/>
            <a:ext cx="178" cy="240"/>
          </p:xfrm>
          <a:graphic>
            <a:graphicData uri="http://schemas.openxmlformats.org/presentationml/2006/ole">
              <p:oleObj spid="_x0000_s10242" name="Equation" r:id="rId33" imgW="190440" imgH="279360" progId="Equation.3">
                <p:embed/>
              </p:oleObj>
            </a:graphicData>
          </a:graphic>
        </p:graphicFrame>
        <p:graphicFrame>
          <p:nvGraphicFramePr>
            <p:cNvPr id="10243" name="Object 84"/>
            <p:cNvGraphicFramePr>
              <a:graphicFrameLocks noChangeAspect="1"/>
            </p:cNvGraphicFramePr>
            <p:nvPr/>
          </p:nvGraphicFramePr>
          <p:xfrm>
            <a:off x="3500" y="1152"/>
            <a:ext cx="219" cy="288"/>
          </p:xfrm>
          <a:graphic>
            <a:graphicData uri="http://schemas.openxmlformats.org/presentationml/2006/ole">
              <p:oleObj spid="_x0000_s10243" name="Equation" r:id="rId34" imgW="241200" imgH="342720"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out)">
                                      <p:cBhvr>
                                        <p:cTn id="2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ou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7451"/>
                                        </p:tgtEl>
                                        <p:attrNameLst>
                                          <p:attrName>style.visibility</p:attrName>
                                        </p:attrNameLst>
                                      </p:cBhvr>
                                      <p:to>
                                        <p:strVal val="visible"/>
                                      </p:to>
                                    </p:set>
                                    <p:animEffect transition="in" filter="blinds(vertical)">
                                      <p:cBhvr>
                                        <p:cTn id="32" dur="500"/>
                                        <p:tgtEl>
                                          <p:spTgt spid="17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51"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1" name="Group 2"/>
          <p:cNvGrpSpPr>
            <a:grpSpLocks/>
          </p:cNvGrpSpPr>
          <p:nvPr/>
        </p:nvGrpSpPr>
        <p:grpSpPr bwMode="auto">
          <a:xfrm>
            <a:off x="457200" y="958850"/>
            <a:ext cx="3886200" cy="3352800"/>
            <a:chOff x="288" y="604"/>
            <a:chExt cx="2448" cy="2112"/>
          </a:xfrm>
        </p:grpSpPr>
        <p:sp>
          <p:nvSpPr>
            <p:cNvPr id="11317" name="Rectangle 3"/>
            <p:cNvSpPr>
              <a:spLocks noChangeArrowheads="1"/>
            </p:cNvSpPr>
            <p:nvPr/>
          </p:nvSpPr>
          <p:spPr bwMode="auto">
            <a:xfrm>
              <a:off x="288" y="604"/>
              <a:ext cx="2304" cy="2112"/>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1318" name="Text Box 4"/>
            <p:cNvSpPr txBox="1">
              <a:spLocks noChangeArrowheads="1"/>
            </p:cNvSpPr>
            <p:nvPr/>
          </p:nvSpPr>
          <p:spPr bwMode="auto">
            <a:xfrm>
              <a:off x="1920" y="1344"/>
              <a:ext cx="816" cy="327"/>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空气</a:t>
              </a:r>
            </a:p>
          </p:txBody>
        </p:sp>
      </p:grpSp>
      <p:grpSp>
        <p:nvGrpSpPr>
          <p:cNvPr id="3" name="Group 5"/>
          <p:cNvGrpSpPr>
            <a:grpSpLocks/>
          </p:cNvGrpSpPr>
          <p:nvPr/>
        </p:nvGrpSpPr>
        <p:grpSpPr bwMode="auto">
          <a:xfrm>
            <a:off x="2135188" y="1635125"/>
            <a:ext cx="2058987" cy="955675"/>
            <a:chOff x="1345" y="988"/>
            <a:chExt cx="1297" cy="602"/>
          </a:xfrm>
        </p:grpSpPr>
        <p:sp>
          <p:nvSpPr>
            <p:cNvPr id="11307" name="Line 6"/>
            <p:cNvSpPr>
              <a:spLocks noChangeShapeType="1"/>
            </p:cNvSpPr>
            <p:nvPr/>
          </p:nvSpPr>
          <p:spPr bwMode="auto">
            <a:xfrm rot="-2153489">
              <a:off x="1345" y="1275"/>
              <a:ext cx="1297" cy="14"/>
            </a:xfrm>
            <a:prstGeom prst="line">
              <a:avLst/>
            </a:prstGeom>
            <a:noFill/>
            <a:ln w="28575">
              <a:solidFill>
                <a:srgbClr val="FF3300"/>
              </a:solidFill>
              <a:round/>
              <a:headEnd/>
              <a:tailEnd type="triangle" w="sm" len="lg"/>
            </a:ln>
          </p:spPr>
          <p:txBody>
            <a:bodyPr wrap="none" anchor="ctr"/>
            <a:lstStyle/>
            <a:p>
              <a:endParaRPr lang="zh-CN" altLang="en-US"/>
            </a:p>
          </p:txBody>
        </p:sp>
        <p:sp>
          <p:nvSpPr>
            <p:cNvPr id="11308" name="Line 7"/>
            <p:cNvSpPr>
              <a:spLocks noChangeShapeType="1"/>
            </p:cNvSpPr>
            <p:nvPr/>
          </p:nvSpPr>
          <p:spPr bwMode="auto">
            <a:xfrm rot="-2153489">
              <a:off x="1827" y="1264"/>
              <a:ext cx="0" cy="251"/>
            </a:xfrm>
            <a:prstGeom prst="line">
              <a:avLst/>
            </a:prstGeom>
            <a:noFill/>
            <a:ln w="28575">
              <a:solidFill>
                <a:srgbClr val="FF3300"/>
              </a:solidFill>
              <a:round/>
              <a:headEnd/>
              <a:tailEnd type="none" w="sm" len="lg"/>
            </a:ln>
          </p:spPr>
          <p:txBody>
            <a:bodyPr wrap="none" anchor="ctr"/>
            <a:lstStyle/>
            <a:p>
              <a:endParaRPr lang="zh-CN" altLang="en-US"/>
            </a:p>
          </p:txBody>
        </p:sp>
        <p:sp>
          <p:nvSpPr>
            <p:cNvPr id="11309" name="Line 8"/>
            <p:cNvSpPr>
              <a:spLocks noChangeShapeType="1"/>
            </p:cNvSpPr>
            <p:nvPr/>
          </p:nvSpPr>
          <p:spPr bwMode="auto">
            <a:xfrm rot="-2153489">
              <a:off x="2138" y="1039"/>
              <a:ext cx="0" cy="251"/>
            </a:xfrm>
            <a:prstGeom prst="line">
              <a:avLst/>
            </a:prstGeom>
            <a:noFill/>
            <a:ln w="28575">
              <a:solidFill>
                <a:srgbClr val="FF3300"/>
              </a:solidFill>
              <a:round/>
              <a:headEnd/>
              <a:tailEnd type="none" w="sm" len="lg"/>
            </a:ln>
          </p:spPr>
          <p:txBody>
            <a:bodyPr wrap="none" anchor="ctr"/>
            <a:lstStyle/>
            <a:p>
              <a:endParaRPr lang="zh-CN" altLang="en-US"/>
            </a:p>
          </p:txBody>
        </p:sp>
        <p:sp>
          <p:nvSpPr>
            <p:cNvPr id="11310" name="Oval 9"/>
            <p:cNvSpPr>
              <a:spLocks noChangeArrowheads="1"/>
            </p:cNvSpPr>
            <p:nvPr/>
          </p:nvSpPr>
          <p:spPr bwMode="auto">
            <a:xfrm rot="-2153489">
              <a:off x="1561" y="1527"/>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1311" name="Oval 10"/>
            <p:cNvSpPr>
              <a:spLocks noChangeArrowheads="1"/>
            </p:cNvSpPr>
            <p:nvPr/>
          </p:nvSpPr>
          <p:spPr bwMode="auto">
            <a:xfrm rot="-2153489">
              <a:off x="1717" y="1414"/>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1312" name="Oval 11"/>
            <p:cNvSpPr>
              <a:spLocks noChangeArrowheads="1"/>
            </p:cNvSpPr>
            <p:nvPr/>
          </p:nvSpPr>
          <p:spPr bwMode="auto">
            <a:xfrm rot="-2153489">
              <a:off x="1873" y="1302"/>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1313" name="Oval 12"/>
            <p:cNvSpPr>
              <a:spLocks noChangeArrowheads="1"/>
            </p:cNvSpPr>
            <p:nvPr/>
          </p:nvSpPr>
          <p:spPr bwMode="auto">
            <a:xfrm rot="-2153489">
              <a:off x="2028" y="1189"/>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1314" name="Oval 13"/>
            <p:cNvSpPr>
              <a:spLocks noChangeArrowheads="1"/>
            </p:cNvSpPr>
            <p:nvPr/>
          </p:nvSpPr>
          <p:spPr bwMode="auto">
            <a:xfrm rot="-2153489">
              <a:off x="2185" y="1076"/>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1315" name="Oval 14"/>
            <p:cNvSpPr>
              <a:spLocks noChangeArrowheads="1"/>
            </p:cNvSpPr>
            <p:nvPr/>
          </p:nvSpPr>
          <p:spPr bwMode="auto">
            <a:xfrm rot="-2153489">
              <a:off x="2311" y="988"/>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1316" name="Arc 15"/>
            <p:cNvSpPr>
              <a:spLocks/>
            </p:cNvSpPr>
            <p:nvPr/>
          </p:nvSpPr>
          <p:spPr bwMode="auto">
            <a:xfrm rot="9220608" flipH="1" flipV="1">
              <a:off x="1506" y="1244"/>
              <a:ext cx="171" cy="295"/>
            </a:xfrm>
            <a:custGeom>
              <a:avLst/>
              <a:gdLst>
                <a:gd name="T0" fmla="*/ 0 w 28807"/>
                <a:gd name="T1" fmla="*/ 13 h 28693"/>
                <a:gd name="T2" fmla="*/ 164 w 28807"/>
                <a:gd name="T3" fmla="*/ 295 h 28693"/>
                <a:gd name="T4" fmla="*/ 43 w 28807"/>
                <a:gd name="T5" fmla="*/ 222 h 28693"/>
                <a:gd name="T6" fmla="*/ 0 60000 65536"/>
                <a:gd name="T7" fmla="*/ 0 60000 65536"/>
                <a:gd name="T8" fmla="*/ 0 60000 65536"/>
                <a:gd name="T9" fmla="*/ 0 w 28807"/>
                <a:gd name="T10" fmla="*/ 0 h 28693"/>
                <a:gd name="T11" fmla="*/ 28807 w 28807"/>
                <a:gd name="T12" fmla="*/ 28693 h 28693"/>
              </a:gdLst>
              <a:ahLst/>
              <a:cxnLst>
                <a:cxn ang="T6">
                  <a:pos x="T0" y="T1"/>
                </a:cxn>
                <a:cxn ang="T7">
                  <a:pos x="T2" y="T3"/>
                </a:cxn>
                <a:cxn ang="T8">
                  <a:pos x="T4" y="T5"/>
                </a:cxn>
              </a:cxnLst>
              <a:rect l="T9" t="T10" r="T11" b="T12"/>
              <a:pathLst>
                <a:path w="28807" h="28693" fill="none" extrusionOk="0">
                  <a:moveTo>
                    <a:pt x="-1" y="1237"/>
                  </a:moveTo>
                  <a:cubicBezTo>
                    <a:pt x="2314" y="418"/>
                    <a:pt x="4751" y="-1"/>
                    <a:pt x="7207" y="0"/>
                  </a:cubicBezTo>
                  <a:cubicBezTo>
                    <a:pt x="19136" y="0"/>
                    <a:pt x="28807" y="9670"/>
                    <a:pt x="28807" y="21600"/>
                  </a:cubicBezTo>
                  <a:cubicBezTo>
                    <a:pt x="28807" y="24014"/>
                    <a:pt x="28402" y="26412"/>
                    <a:pt x="27609" y="28693"/>
                  </a:cubicBezTo>
                </a:path>
                <a:path w="28807" h="28693" stroke="0" extrusionOk="0">
                  <a:moveTo>
                    <a:pt x="-1" y="1237"/>
                  </a:moveTo>
                  <a:cubicBezTo>
                    <a:pt x="2314" y="418"/>
                    <a:pt x="4751" y="-1"/>
                    <a:pt x="7207" y="0"/>
                  </a:cubicBezTo>
                  <a:cubicBezTo>
                    <a:pt x="19136" y="0"/>
                    <a:pt x="28807" y="9670"/>
                    <a:pt x="28807" y="21600"/>
                  </a:cubicBezTo>
                  <a:cubicBezTo>
                    <a:pt x="28807" y="24014"/>
                    <a:pt x="28402" y="26412"/>
                    <a:pt x="27609" y="28693"/>
                  </a:cubicBezTo>
                  <a:lnTo>
                    <a:pt x="7207" y="21600"/>
                  </a:lnTo>
                  <a:close/>
                </a:path>
              </a:pathLst>
            </a:custGeom>
            <a:noFill/>
            <a:ln w="28575">
              <a:solidFill>
                <a:srgbClr val="FF00FF"/>
              </a:solidFill>
              <a:round/>
              <a:headEnd/>
              <a:tailEnd type="none" w="sm" len="lg"/>
            </a:ln>
          </p:spPr>
          <p:txBody>
            <a:bodyPr wrap="none" anchor="ctr"/>
            <a:lstStyle/>
            <a:p>
              <a:endParaRPr lang="zh-CN" altLang="en-US"/>
            </a:p>
          </p:txBody>
        </p:sp>
        <p:graphicFrame>
          <p:nvGraphicFramePr>
            <p:cNvPr id="11270" name="Object 16"/>
            <p:cNvGraphicFramePr>
              <a:graphicFrameLocks noChangeAspect="1"/>
            </p:cNvGraphicFramePr>
            <p:nvPr/>
          </p:nvGraphicFramePr>
          <p:xfrm>
            <a:off x="1536" y="988"/>
            <a:ext cx="160" cy="336"/>
          </p:xfrm>
          <a:graphic>
            <a:graphicData uri="http://schemas.openxmlformats.org/presentationml/2006/ole">
              <p:oleObj spid="_x0000_s11270" name="公式" r:id="rId3" imgW="114120" imgH="228600" progId="Equation.3">
                <p:embed/>
              </p:oleObj>
            </a:graphicData>
          </a:graphic>
        </p:graphicFrame>
      </p:grpSp>
      <p:sp>
        <p:nvSpPr>
          <p:cNvPr id="11273" name="Line 17"/>
          <p:cNvSpPr>
            <a:spLocks noChangeShapeType="1"/>
          </p:cNvSpPr>
          <p:nvPr/>
        </p:nvSpPr>
        <p:spPr bwMode="auto">
          <a:xfrm flipH="1">
            <a:off x="2286000" y="1416050"/>
            <a:ext cx="11113" cy="2438400"/>
          </a:xfrm>
          <a:prstGeom prst="line">
            <a:avLst/>
          </a:prstGeom>
          <a:noFill/>
          <a:ln w="19050">
            <a:solidFill>
              <a:schemeClr val="tx1"/>
            </a:solidFill>
            <a:prstDash val="dash"/>
            <a:round/>
            <a:headEnd/>
            <a:tailEnd type="none" w="sm" len="lg"/>
          </a:ln>
        </p:spPr>
        <p:txBody>
          <a:bodyPr wrap="none" anchor="ctr"/>
          <a:lstStyle/>
          <a:p>
            <a:endParaRPr lang="zh-CN" altLang="en-US"/>
          </a:p>
        </p:txBody>
      </p:sp>
      <p:graphicFrame>
        <p:nvGraphicFramePr>
          <p:cNvPr id="11266" name="Object 18"/>
          <p:cNvGraphicFramePr>
            <a:graphicFrameLocks noChangeAspect="1"/>
          </p:cNvGraphicFramePr>
          <p:nvPr/>
        </p:nvGraphicFramePr>
        <p:xfrm>
          <a:off x="979488" y="2057400"/>
          <a:ext cx="439737" cy="614363"/>
        </p:xfrm>
        <a:graphic>
          <a:graphicData uri="http://schemas.openxmlformats.org/presentationml/2006/ole">
            <p:oleObj spid="_x0000_s11266" name="Equation" r:id="rId4" imgW="228600" imgH="317160" progId="Equation.3">
              <p:embed/>
            </p:oleObj>
          </a:graphicData>
        </a:graphic>
      </p:graphicFrame>
      <p:sp>
        <p:nvSpPr>
          <p:cNvPr id="20499" name="Text Box 19"/>
          <p:cNvSpPr txBox="1">
            <a:spLocks noChangeArrowheads="1"/>
          </p:cNvSpPr>
          <p:nvPr/>
        </p:nvSpPr>
        <p:spPr bwMode="auto">
          <a:xfrm>
            <a:off x="4343400" y="1841500"/>
            <a:ext cx="4495800" cy="946150"/>
          </a:xfrm>
          <a:prstGeom prst="rect">
            <a:avLst/>
          </a:prstGeom>
          <a:noFill/>
          <a:ln w="9525">
            <a:noFill/>
            <a:miter lim="800000"/>
            <a:headEnd/>
            <a:tailEnd/>
          </a:ln>
        </p:spPr>
        <p:txBody>
          <a:bodyPr>
            <a:spAutoFit/>
          </a:bodyPr>
          <a:lstStyle/>
          <a:p>
            <a:pPr>
              <a:spcBef>
                <a:spcPct val="50000"/>
              </a:spcBef>
            </a:pPr>
            <a:r>
              <a:rPr lang="en-US" altLang="zh-CN" sz="2800" b="1">
                <a:solidFill>
                  <a:srgbClr val="CC0000"/>
                </a:solidFill>
                <a:latin typeface="Times New Roman" pitchFamily="18" charset="0"/>
              </a:rPr>
              <a:t>        </a:t>
            </a:r>
            <a:r>
              <a:rPr lang="zh-CN" altLang="en-US" sz="2800" b="1">
                <a:solidFill>
                  <a:srgbClr val="CC0000"/>
                </a:solidFill>
                <a:latin typeface="Times New Roman" pitchFamily="18" charset="0"/>
              </a:rPr>
              <a:t>入射面    </a:t>
            </a:r>
            <a:r>
              <a:rPr lang="zh-CN" altLang="en-US" sz="2800" b="1">
                <a:solidFill>
                  <a:srgbClr val="000000"/>
                </a:solidFill>
                <a:latin typeface="Times New Roman" pitchFamily="18" charset="0"/>
              </a:rPr>
              <a:t>入射光线和法线所成的平面 </a:t>
            </a:r>
            <a:r>
              <a:rPr lang="en-US" altLang="zh-CN" sz="2800" b="1">
                <a:solidFill>
                  <a:srgbClr val="000000"/>
                </a:solidFill>
                <a:latin typeface="Times New Roman" pitchFamily="18" charset="0"/>
              </a:rPr>
              <a:t>.</a:t>
            </a:r>
          </a:p>
        </p:txBody>
      </p:sp>
      <p:sp>
        <p:nvSpPr>
          <p:cNvPr id="20500" name="Text Box 20"/>
          <p:cNvSpPr txBox="1">
            <a:spLocks noChangeArrowheads="1"/>
          </p:cNvSpPr>
          <p:nvPr/>
        </p:nvSpPr>
        <p:spPr bwMode="auto">
          <a:xfrm>
            <a:off x="4343400" y="2970213"/>
            <a:ext cx="4495800" cy="1373187"/>
          </a:xfrm>
          <a:prstGeom prst="rect">
            <a:avLst/>
          </a:prstGeom>
          <a:noFill/>
          <a:ln w="9525">
            <a:noFill/>
            <a:miter lim="800000"/>
            <a:headEnd/>
            <a:tailEnd/>
          </a:ln>
        </p:spPr>
        <p:txBody>
          <a:bodyPr>
            <a:spAutoFit/>
          </a:bodyPr>
          <a:lstStyle/>
          <a:p>
            <a:pPr>
              <a:spcBef>
                <a:spcPct val="50000"/>
              </a:spcBef>
              <a:buFontTx/>
              <a:buBlip>
                <a:blip r:embed="rId5"/>
              </a:buBlip>
            </a:pPr>
            <a:r>
              <a:rPr lang="en-US" altLang="zh-CN" sz="2800" b="1">
                <a:solidFill>
                  <a:srgbClr val="CC0000"/>
                </a:solidFill>
                <a:latin typeface="Times New Roman" pitchFamily="18" charset="0"/>
              </a:rPr>
              <a:t>      </a:t>
            </a:r>
            <a:r>
              <a:rPr lang="zh-CN" altLang="en-US" sz="2800" b="1">
                <a:solidFill>
                  <a:srgbClr val="CC0000"/>
                </a:solidFill>
                <a:latin typeface="Times New Roman" pitchFamily="18" charset="0"/>
              </a:rPr>
              <a:t>反射光    </a:t>
            </a:r>
            <a:r>
              <a:rPr lang="zh-CN" altLang="en-US" sz="2800" b="1">
                <a:solidFill>
                  <a:srgbClr val="0000FF"/>
                </a:solidFill>
                <a:latin typeface="Times New Roman" pitchFamily="18" charset="0"/>
              </a:rPr>
              <a:t>部分</a:t>
            </a:r>
            <a:r>
              <a:rPr lang="zh-CN" altLang="en-US" sz="2800" b="1">
                <a:solidFill>
                  <a:srgbClr val="000000"/>
                </a:solidFill>
                <a:latin typeface="Times New Roman" pitchFamily="18" charset="0"/>
              </a:rPr>
              <a:t>偏振光  ，垂直于入射面的振动大于平行于入射面的振动 </a:t>
            </a:r>
            <a:r>
              <a:rPr lang="en-US" altLang="zh-CN" sz="2800" b="1">
                <a:solidFill>
                  <a:srgbClr val="000000"/>
                </a:solidFill>
                <a:latin typeface="Times New Roman" pitchFamily="18" charset="0"/>
              </a:rPr>
              <a:t>.</a:t>
            </a:r>
          </a:p>
        </p:txBody>
      </p:sp>
      <p:sp>
        <p:nvSpPr>
          <p:cNvPr id="20501" name="Text Box 21"/>
          <p:cNvSpPr txBox="1">
            <a:spLocks noChangeArrowheads="1"/>
          </p:cNvSpPr>
          <p:nvPr/>
        </p:nvSpPr>
        <p:spPr bwMode="auto">
          <a:xfrm>
            <a:off x="381000" y="4616450"/>
            <a:ext cx="8570913" cy="946150"/>
          </a:xfrm>
          <a:prstGeom prst="rect">
            <a:avLst/>
          </a:prstGeom>
          <a:noFill/>
          <a:ln w="9525">
            <a:noFill/>
            <a:miter lim="800000"/>
            <a:headEnd/>
            <a:tailEnd/>
          </a:ln>
        </p:spPr>
        <p:txBody>
          <a:bodyPr>
            <a:spAutoFit/>
          </a:bodyPr>
          <a:lstStyle/>
          <a:p>
            <a:pPr>
              <a:spcBef>
                <a:spcPct val="50000"/>
              </a:spcBef>
              <a:buFontTx/>
              <a:buBlip>
                <a:blip r:embed="rId5"/>
              </a:buBlip>
            </a:pPr>
            <a:r>
              <a:rPr lang="en-US" altLang="zh-CN" sz="2800" b="1">
                <a:solidFill>
                  <a:srgbClr val="CC0000"/>
                </a:solidFill>
                <a:latin typeface="Times New Roman" pitchFamily="18" charset="0"/>
              </a:rPr>
              <a:t>      </a:t>
            </a:r>
            <a:r>
              <a:rPr lang="zh-CN" altLang="en-US" sz="2800" b="1">
                <a:solidFill>
                  <a:srgbClr val="CC0000"/>
                </a:solidFill>
                <a:latin typeface="Times New Roman" pitchFamily="18" charset="0"/>
              </a:rPr>
              <a:t>折射光</a:t>
            </a:r>
            <a:r>
              <a:rPr lang="zh-CN" altLang="en-US" sz="2800" b="1">
                <a:solidFill>
                  <a:srgbClr val="000000"/>
                </a:solidFill>
                <a:latin typeface="Times New Roman" pitchFamily="18" charset="0"/>
              </a:rPr>
              <a:t>       </a:t>
            </a:r>
            <a:r>
              <a:rPr lang="zh-CN" altLang="en-US" sz="2800" b="1">
                <a:solidFill>
                  <a:srgbClr val="0000FF"/>
                </a:solidFill>
                <a:latin typeface="Times New Roman" pitchFamily="18" charset="0"/>
              </a:rPr>
              <a:t>部分</a:t>
            </a:r>
            <a:r>
              <a:rPr lang="zh-CN" altLang="en-US" sz="2800" b="1">
                <a:solidFill>
                  <a:srgbClr val="000000"/>
                </a:solidFill>
                <a:latin typeface="Times New Roman" pitchFamily="18" charset="0"/>
              </a:rPr>
              <a:t>偏振光，平行于入射面的振动大于垂直于入射面的振动 </a:t>
            </a:r>
            <a:r>
              <a:rPr lang="en-US" altLang="zh-CN" sz="2800" b="1">
                <a:solidFill>
                  <a:srgbClr val="000000"/>
                </a:solidFill>
                <a:latin typeface="Times New Roman" pitchFamily="18" charset="0"/>
              </a:rPr>
              <a:t>.</a:t>
            </a:r>
          </a:p>
        </p:txBody>
      </p:sp>
      <p:sp>
        <p:nvSpPr>
          <p:cNvPr id="20502" name="Text Box 22"/>
          <p:cNvSpPr txBox="1">
            <a:spLocks noChangeArrowheads="1"/>
          </p:cNvSpPr>
          <p:nvPr/>
        </p:nvSpPr>
        <p:spPr bwMode="auto">
          <a:xfrm>
            <a:off x="381000" y="5867400"/>
            <a:ext cx="9296400" cy="519113"/>
          </a:xfrm>
          <a:prstGeom prst="rect">
            <a:avLst/>
          </a:prstGeom>
          <a:noFill/>
          <a:ln w="9525">
            <a:noFill/>
            <a:miter lim="800000"/>
            <a:headEnd/>
            <a:tailEnd/>
          </a:ln>
        </p:spPr>
        <p:txBody>
          <a:bodyPr>
            <a:spAutoFit/>
          </a:bodyPr>
          <a:lstStyle/>
          <a:p>
            <a:pPr>
              <a:spcBef>
                <a:spcPct val="50000"/>
              </a:spcBef>
            </a:pPr>
            <a:r>
              <a:rPr lang="zh-CN" altLang="en-US" sz="2800" b="1">
                <a:solidFill>
                  <a:srgbClr val="CC0000"/>
                </a:solidFill>
                <a:latin typeface="Times New Roman" pitchFamily="18" charset="0"/>
              </a:rPr>
              <a:t>理论和实验证明</a:t>
            </a:r>
            <a:r>
              <a:rPr lang="zh-CN" altLang="en-US" sz="2800" b="1">
                <a:solidFill>
                  <a:srgbClr val="000000"/>
                </a:solidFill>
                <a:latin typeface="Times New Roman" pitchFamily="18" charset="0"/>
              </a:rPr>
              <a:t>：反射光的偏振化程度与入射角有关 </a:t>
            </a:r>
            <a:r>
              <a:rPr lang="en-US" altLang="zh-CN" sz="2800" b="1">
                <a:solidFill>
                  <a:srgbClr val="000000"/>
                </a:solidFill>
                <a:latin typeface="Times New Roman" pitchFamily="18" charset="0"/>
              </a:rPr>
              <a:t>.</a:t>
            </a:r>
          </a:p>
        </p:txBody>
      </p:sp>
      <p:grpSp>
        <p:nvGrpSpPr>
          <p:cNvPr id="4" name="Group 23"/>
          <p:cNvGrpSpPr>
            <a:grpSpLocks/>
          </p:cNvGrpSpPr>
          <p:nvPr/>
        </p:nvGrpSpPr>
        <p:grpSpPr bwMode="auto">
          <a:xfrm>
            <a:off x="457200" y="1568450"/>
            <a:ext cx="1984375" cy="1131888"/>
            <a:chOff x="432" y="864"/>
            <a:chExt cx="1250" cy="713"/>
          </a:xfrm>
        </p:grpSpPr>
        <p:sp>
          <p:nvSpPr>
            <p:cNvPr id="11295" name="Line 24"/>
            <p:cNvSpPr>
              <a:spLocks noChangeShapeType="1"/>
            </p:cNvSpPr>
            <p:nvPr/>
          </p:nvSpPr>
          <p:spPr bwMode="auto">
            <a:xfrm rot="2031746">
              <a:off x="432" y="1198"/>
              <a:ext cx="1250"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1296" name="Line 25"/>
            <p:cNvSpPr>
              <a:spLocks noChangeShapeType="1"/>
            </p:cNvSpPr>
            <p:nvPr/>
          </p:nvSpPr>
          <p:spPr bwMode="auto">
            <a:xfrm rot="2031746">
              <a:off x="762" y="874"/>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1297" name="Line 26"/>
            <p:cNvSpPr>
              <a:spLocks noChangeShapeType="1"/>
            </p:cNvSpPr>
            <p:nvPr/>
          </p:nvSpPr>
          <p:spPr bwMode="auto">
            <a:xfrm rot="2031746">
              <a:off x="930" y="987"/>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1298" name="Line 27"/>
            <p:cNvSpPr>
              <a:spLocks noChangeShapeType="1"/>
            </p:cNvSpPr>
            <p:nvPr/>
          </p:nvSpPr>
          <p:spPr bwMode="auto">
            <a:xfrm rot="2031746">
              <a:off x="1099" y="1100"/>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1299" name="Line 28"/>
            <p:cNvSpPr>
              <a:spLocks noChangeShapeType="1"/>
            </p:cNvSpPr>
            <p:nvPr/>
          </p:nvSpPr>
          <p:spPr bwMode="auto">
            <a:xfrm rot="2031746">
              <a:off x="1267" y="1212"/>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1300" name="Line 29"/>
            <p:cNvSpPr>
              <a:spLocks noChangeShapeType="1"/>
            </p:cNvSpPr>
            <p:nvPr/>
          </p:nvSpPr>
          <p:spPr bwMode="auto">
            <a:xfrm rot="2031746">
              <a:off x="1435" y="1326"/>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1301" name="Oval 30"/>
            <p:cNvSpPr>
              <a:spLocks noChangeArrowheads="1"/>
            </p:cNvSpPr>
            <p:nvPr/>
          </p:nvSpPr>
          <p:spPr bwMode="auto">
            <a:xfrm rot="2031746">
              <a:off x="644" y="911"/>
              <a:ext cx="68"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1302" name="Oval 31"/>
            <p:cNvSpPr>
              <a:spLocks noChangeArrowheads="1"/>
            </p:cNvSpPr>
            <p:nvPr/>
          </p:nvSpPr>
          <p:spPr bwMode="auto">
            <a:xfrm rot="2031746">
              <a:off x="812" y="1025"/>
              <a:ext cx="67"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1303" name="Oval 32"/>
            <p:cNvSpPr>
              <a:spLocks noChangeArrowheads="1"/>
            </p:cNvSpPr>
            <p:nvPr/>
          </p:nvSpPr>
          <p:spPr bwMode="auto">
            <a:xfrm rot="2031746">
              <a:off x="981" y="1138"/>
              <a:ext cx="67"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1304" name="Oval 33"/>
            <p:cNvSpPr>
              <a:spLocks noChangeArrowheads="1"/>
            </p:cNvSpPr>
            <p:nvPr/>
          </p:nvSpPr>
          <p:spPr bwMode="auto">
            <a:xfrm rot="2031746">
              <a:off x="1149" y="1250"/>
              <a:ext cx="68"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1305" name="Oval 34"/>
            <p:cNvSpPr>
              <a:spLocks noChangeArrowheads="1"/>
            </p:cNvSpPr>
            <p:nvPr/>
          </p:nvSpPr>
          <p:spPr bwMode="auto">
            <a:xfrm rot="2031746">
              <a:off x="1317" y="1363"/>
              <a:ext cx="68" cy="63"/>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1269" name="Object 35"/>
            <p:cNvGraphicFramePr>
              <a:graphicFrameLocks noChangeAspect="1"/>
            </p:cNvGraphicFramePr>
            <p:nvPr/>
          </p:nvGraphicFramePr>
          <p:xfrm>
            <a:off x="1351" y="864"/>
            <a:ext cx="160" cy="336"/>
          </p:xfrm>
          <a:graphic>
            <a:graphicData uri="http://schemas.openxmlformats.org/presentationml/2006/ole">
              <p:oleObj spid="_x0000_s11269" name="公式" r:id="rId6" imgW="114120" imgH="228600" progId="Equation.3">
                <p:embed/>
              </p:oleObj>
            </a:graphicData>
          </a:graphic>
        </p:graphicFrame>
        <p:sp>
          <p:nvSpPr>
            <p:cNvPr id="11306" name="Arc 36"/>
            <p:cNvSpPr>
              <a:spLocks/>
            </p:cNvSpPr>
            <p:nvPr/>
          </p:nvSpPr>
          <p:spPr bwMode="auto">
            <a:xfrm rot="11107907" flipV="1">
              <a:off x="1344" y="1152"/>
              <a:ext cx="252" cy="240"/>
            </a:xfrm>
            <a:custGeom>
              <a:avLst/>
              <a:gdLst>
                <a:gd name="T0" fmla="*/ 0 w 28807"/>
                <a:gd name="T1" fmla="*/ 11 h 27893"/>
                <a:gd name="T2" fmla="*/ 244 w 28807"/>
                <a:gd name="T3" fmla="*/ 240 h 27893"/>
                <a:gd name="T4" fmla="*/ 63 w 28807"/>
                <a:gd name="T5" fmla="*/ 186 h 27893"/>
                <a:gd name="T6" fmla="*/ 0 60000 65536"/>
                <a:gd name="T7" fmla="*/ 0 60000 65536"/>
                <a:gd name="T8" fmla="*/ 0 60000 65536"/>
                <a:gd name="T9" fmla="*/ 0 w 28807"/>
                <a:gd name="T10" fmla="*/ 0 h 27893"/>
                <a:gd name="T11" fmla="*/ 28807 w 28807"/>
                <a:gd name="T12" fmla="*/ 27893 h 27893"/>
              </a:gdLst>
              <a:ahLst/>
              <a:cxnLst>
                <a:cxn ang="T6">
                  <a:pos x="T0" y="T1"/>
                </a:cxn>
                <a:cxn ang="T7">
                  <a:pos x="T2" y="T3"/>
                </a:cxn>
                <a:cxn ang="T8">
                  <a:pos x="T4" y="T5"/>
                </a:cxn>
              </a:cxnLst>
              <a:rect l="T9" t="T10" r="T11" b="T12"/>
              <a:pathLst>
                <a:path w="28807" h="27893" fill="none" extrusionOk="0">
                  <a:moveTo>
                    <a:pt x="-1" y="1237"/>
                  </a:moveTo>
                  <a:cubicBezTo>
                    <a:pt x="2314" y="418"/>
                    <a:pt x="4751" y="-1"/>
                    <a:pt x="7207" y="0"/>
                  </a:cubicBezTo>
                  <a:cubicBezTo>
                    <a:pt x="19136" y="0"/>
                    <a:pt x="28807" y="9670"/>
                    <a:pt x="28807" y="21600"/>
                  </a:cubicBezTo>
                  <a:cubicBezTo>
                    <a:pt x="28807" y="23732"/>
                    <a:pt x="28491" y="25853"/>
                    <a:pt x="27869" y="27892"/>
                  </a:cubicBezTo>
                </a:path>
                <a:path w="28807" h="27893" stroke="0" extrusionOk="0">
                  <a:moveTo>
                    <a:pt x="-1" y="1237"/>
                  </a:moveTo>
                  <a:cubicBezTo>
                    <a:pt x="2314" y="418"/>
                    <a:pt x="4751" y="-1"/>
                    <a:pt x="7207" y="0"/>
                  </a:cubicBezTo>
                  <a:cubicBezTo>
                    <a:pt x="19136" y="0"/>
                    <a:pt x="28807" y="9670"/>
                    <a:pt x="28807" y="21600"/>
                  </a:cubicBezTo>
                  <a:cubicBezTo>
                    <a:pt x="28807" y="23732"/>
                    <a:pt x="28491" y="25853"/>
                    <a:pt x="27869" y="27892"/>
                  </a:cubicBezTo>
                  <a:lnTo>
                    <a:pt x="7207" y="21600"/>
                  </a:lnTo>
                  <a:close/>
                </a:path>
              </a:pathLst>
            </a:custGeom>
            <a:noFill/>
            <a:ln w="28575">
              <a:solidFill>
                <a:srgbClr val="9966FF"/>
              </a:solidFill>
              <a:round/>
              <a:headEnd/>
              <a:tailEnd type="none" w="sm" len="lg"/>
            </a:ln>
          </p:spPr>
          <p:txBody>
            <a:bodyPr wrap="none" anchor="ctr"/>
            <a:lstStyle/>
            <a:p>
              <a:endParaRPr lang="zh-CN" altLang="en-US"/>
            </a:p>
          </p:txBody>
        </p:sp>
      </p:grpSp>
      <p:grpSp>
        <p:nvGrpSpPr>
          <p:cNvPr id="5" name="Group 37"/>
          <p:cNvGrpSpPr>
            <a:grpSpLocks/>
          </p:cNvGrpSpPr>
          <p:nvPr/>
        </p:nvGrpSpPr>
        <p:grpSpPr bwMode="auto">
          <a:xfrm>
            <a:off x="2362200" y="2462213"/>
            <a:ext cx="785813" cy="1730375"/>
            <a:chOff x="1488" y="1551"/>
            <a:chExt cx="495" cy="1090"/>
          </a:xfrm>
        </p:grpSpPr>
        <p:sp>
          <p:nvSpPr>
            <p:cNvPr id="11287" name="Line 38"/>
            <p:cNvSpPr>
              <a:spLocks noChangeShapeType="1"/>
            </p:cNvSpPr>
            <p:nvPr/>
          </p:nvSpPr>
          <p:spPr bwMode="auto">
            <a:xfrm rot="2782562">
              <a:off x="1231" y="2043"/>
              <a:ext cx="1090" cy="106"/>
            </a:xfrm>
            <a:prstGeom prst="line">
              <a:avLst/>
            </a:prstGeom>
            <a:noFill/>
            <a:ln w="28575">
              <a:solidFill>
                <a:srgbClr val="FF0000"/>
              </a:solidFill>
              <a:round/>
              <a:headEnd/>
              <a:tailEnd type="triangle" w="sm" len="lg"/>
            </a:ln>
          </p:spPr>
          <p:txBody>
            <a:bodyPr wrap="none" anchor="ctr"/>
            <a:lstStyle/>
            <a:p>
              <a:endParaRPr lang="zh-CN" altLang="en-US"/>
            </a:p>
          </p:txBody>
        </p:sp>
        <p:sp>
          <p:nvSpPr>
            <p:cNvPr id="11288" name="Line 39"/>
            <p:cNvSpPr>
              <a:spLocks noChangeShapeType="1"/>
            </p:cNvSpPr>
            <p:nvPr/>
          </p:nvSpPr>
          <p:spPr bwMode="auto">
            <a:xfrm rot="2782562" flipV="1">
              <a:off x="1602" y="1808"/>
              <a:ext cx="12" cy="144"/>
            </a:xfrm>
            <a:prstGeom prst="line">
              <a:avLst/>
            </a:prstGeom>
            <a:noFill/>
            <a:ln w="28575">
              <a:solidFill>
                <a:srgbClr val="FF0000"/>
              </a:solidFill>
              <a:round/>
              <a:headEnd/>
              <a:tailEnd type="none" w="sm" len="lg"/>
            </a:ln>
          </p:spPr>
          <p:txBody>
            <a:bodyPr wrap="none" anchor="ctr"/>
            <a:lstStyle/>
            <a:p>
              <a:endParaRPr lang="zh-CN" altLang="en-US"/>
            </a:p>
          </p:txBody>
        </p:sp>
        <p:sp>
          <p:nvSpPr>
            <p:cNvPr id="11289" name="Line 40"/>
            <p:cNvSpPr>
              <a:spLocks noChangeShapeType="1"/>
            </p:cNvSpPr>
            <p:nvPr/>
          </p:nvSpPr>
          <p:spPr bwMode="auto">
            <a:xfrm rot="2782562">
              <a:off x="1717" y="1930"/>
              <a:ext cx="0" cy="144"/>
            </a:xfrm>
            <a:prstGeom prst="line">
              <a:avLst/>
            </a:prstGeom>
            <a:noFill/>
            <a:ln w="28575">
              <a:solidFill>
                <a:srgbClr val="FF0000"/>
              </a:solidFill>
              <a:round/>
              <a:headEnd/>
              <a:tailEnd type="none" w="sm" len="lg"/>
            </a:ln>
          </p:spPr>
          <p:txBody>
            <a:bodyPr wrap="none" anchor="ctr"/>
            <a:lstStyle/>
            <a:p>
              <a:endParaRPr lang="zh-CN" altLang="en-US"/>
            </a:p>
          </p:txBody>
        </p:sp>
        <p:sp>
          <p:nvSpPr>
            <p:cNvPr id="11290" name="Line 41"/>
            <p:cNvSpPr>
              <a:spLocks noChangeShapeType="1"/>
            </p:cNvSpPr>
            <p:nvPr/>
          </p:nvSpPr>
          <p:spPr bwMode="auto">
            <a:xfrm rot="2782562" flipV="1">
              <a:off x="1831" y="2093"/>
              <a:ext cx="8" cy="147"/>
            </a:xfrm>
            <a:prstGeom prst="line">
              <a:avLst/>
            </a:prstGeom>
            <a:noFill/>
            <a:ln w="28575">
              <a:solidFill>
                <a:srgbClr val="FF0000"/>
              </a:solidFill>
              <a:round/>
              <a:headEnd/>
              <a:tailEnd type="none" w="sm" len="lg"/>
            </a:ln>
          </p:spPr>
          <p:txBody>
            <a:bodyPr wrap="none" anchor="ctr"/>
            <a:lstStyle/>
            <a:p>
              <a:endParaRPr lang="zh-CN" altLang="en-US"/>
            </a:p>
          </p:txBody>
        </p:sp>
        <p:sp>
          <p:nvSpPr>
            <p:cNvPr id="11291" name="Oval 42"/>
            <p:cNvSpPr>
              <a:spLocks noChangeArrowheads="1"/>
            </p:cNvSpPr>
            <p:nvPr/>
          </p:nvSpPr>
          <p:spPr bwMode="auto">
            <a:xfrm rot="2782562">
              <a:off x="1488" y="1756"/>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1292" name="Oval 43"/>
            <p:cNvSpPr>
              <a:spLocks noChangeArrowheads="1"/>
            </p:cNvSpPr>
            <p:nvPr/>
          </p:nvSpPr>
          <p:spPr bwMode="auto">
            <a:xfrm rot="2782562">
              <a:off x="1728" y="2044"/>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1293" name="Oval 44"/>
            <p:cNvSpPr>
              <a:spLocks noChangeArrowheads="1"/>
            </p:cNvSpPr>
            <p:nvPr/>
          </p:nvSpPr>
          <p:spPr bwMode="auto">
            <a:xfrm rot="2782562">
              <a:off x="1920" y="2284"/>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1294" name="Line 45"/>
            <p:cNvSpPr>
              <a:spLocks noChangeShapeType="1"/>
            </p:cNvSpPr>
            <p:nvPr/>
          </p:nvSpPr>
          <p:spPr bwMode="auto">
            <a:xfrm rot="2782562" flipV="1">
              <a:off x="1894" y="2166"/>
              <a:ext cx="8" cy="147"/>
            </a:xfrm>
            <a:prstGeom prst="line">
              <a:avLst/>
            </a:prstGeom>
            <a:noFill/>
            <a:ln w="28575">
              <a:solidFill>
                <a:srgbClr val="FF0000"/>
              </a:solidFill>
              <a:round/>
              <a:headEnd/>
              <a:tailEnd type="none" w="sm" len="lg"/>
            </a:ln>
          </p:spPr>
          <p:txBody>
            <a:bodyPr wrap="none" anchor="ctr"/>
            <a:lstStyle/>
            <a:p>
              <a:endParaRPr lang="zh-CN" altLang="en-US"/>
            </a:p>
          </p:txBody>
        </p:sp>
      </p:grpSp>
      <p:sp>
        <p:nvSpPr>
          <p:cNvPr id="20526" name="Text Box 46"/>
          <p:cNvSpPr txBox="1">
            <a:spLocks noChangeArrowheads="1"/>
          </p:cNvSpPr>
          <p:nvPr/>
        </p:nvSpPr>
        <p:spPr bwMode="auto">
          <a:xfrm>
            <a:off x="4267200" y="990600"/>
            <a:ext cx="4495800" cy="528638"/>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1C1C1C"/>
                </a:solidFill>
                <a:latin typeface="Times New Roman" pitchFamily="18" charset="0"/>
              </a:rPr>
              <a:t>光反射与折射时的偏振</a:t>
            </a:r>
          </a:p>
        </p:txBody>
      </p:sp>
      <p:grpSp>
        <p:nvGrpSpPr>
          <p:cNvPr id="11281" name="Group 47"/>
          <p:cNvGrpSpPr>
            <a:grpSpLocks/>
          </p:cNvGrpSpPr>
          <p:nvPr/>
        </p:nvGrpSpPr>
        <p:grpSpPr bwMode="auto">
          <a:xfrm>
            <a:off x="914400" y="2667000"/>
            <a:ext cx="2819400" cy="1447800"/>
            <a:chOff x="576" y="1680"/>
            <a:chExt cx="1776" cy="912"/>
          </a:xfrm>
        </p:grpSpPr>
        <p:sp>
          <p:nvSpPr>
            <p:cNvPr id="11285" name="Rectangle 48"/>
            <p:cNvSpPr>
              <a:spLocks noChangeArrowheads="1"/>
            </p:cNvSpPr>
            <p:nvPr/>
          </p:nvSpPr>
          <p:spPr bwMode="auto">
            <a:xfrm>
              <a:off x="576" y="1680"/>
              <a:ext cx="1776" cy="912"/>
            </a:xfrm>
            <a:prstGeom prst="rect">
              <a:avLst/>
            </a:prstGeom>
            <a:solidFill>
              <a:srgbClr val="C5FFFF">
                <a:alpha val="50195"/>
              </a:srgbClr>
            </a:solidFill>
            <a:ln w="9525">
              <a:solidFill>
                <a:schemeClr val="tx2"/>
              </a:solidFill>
              <a:miter lim="800000"/>
              <a:headEnd/>
              <a:tailEnd/>
            </a:ln>
          </p:spPr>
          <p:txBody>
            <a:bodyPr wrap="none" anchor="ctr"/>
            <a:lstStyle/>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p:txBody>
        </p:sp>
        <p:sp>
          <p:nvSpPr>
            <p:cNvPr id="11286" name="Text Box 49"/>
            <p:cNvSpPr txBox="1">
              <a:spLocks noChangeArrowheads="1"/>
            </p:cNvSpPr>
            <p:nvPr/>
          </p:nvSpPr>
          <p:spPr bwMode="auto">
            <a:xfrm>
              <a:off x="576" y="2256"/>
              <a:ext cx="809" cy="327"/>
            </a:xfrm>
            <a:prstGeom prst="rect">
              <a:avLst/>
            </a:prstGeom>
            <a:noFill/>
            <a:ln w="9525">
              <a:noFill/>
              <a:miter lim="800000"/>
              <a:headEnd/>
              <a:tailEnd/>
            </a:ln>
          </p:spPr>
          <p:txBody>
            <a:bodyPr>
              <a:spAutoFit/>
            </a:bodyPr>
            <a:lstStyle/>
            <a:p>
              <a:pPr>
                <a:spcBef>
                  <a:spcPct val="50000"/>
                </a:spcBef>
              </a:pPr>
              <a:r>
                <a:rPr lang="zh-CN" altLang="en-US" sz="2800" b="1">
                  <a:solidFill>
                    <a:srgbClr val="0000FF"/>
                  </a:solidFill>
                  <a:latin typeface="Times New Roman" pitchFamily="18" charset="0"/>
                </a:rPr>
                <a:t>玻璃</a:t>
              </a:r>
            </a:p>
          </p:txBody>
        </p:sp>
        <p:graphicFrame>
          <p:nvGraphicFramePr>
            <p:cNvPr id="11268" name="Object 50"/>
            <p:cNvGraphicFramePr>
              <a:graphicFrameLocks noChangeAspect="1"/>
            </p:cNvGraphicFramePr>
            <p:nvPr/>
          </p:nvGraphicFramePr>
          <p:xfrm>
            <a:off x="617" y="1728"/>
            <a:ext cx="309" cy="387"/>
          </p:xfrm>
          <a:graphic>
            <a:graphicData uri="http://schemas.openxmlformats.org/presentationml/2006/ole">
              <p:oleObj spid="_x0000_s11268" name="Equation" r:id="rId7" imgW="253800" imgH="317160" progId="Equation.3">
                <p:embed/>
              </p:oleObj>
            </a:graphicData>
          </a:graphic>
        </p:graphicFrame>
      </p:grpSp>
      <p:grpSp>
        <p:nvGrpSpPr>
          <p:cNvPr id="7" name="Group 51"/>
          <p:cNvGrpSpPr>
            <a:grpSpLocks/>
          </p:cNvGrpSpPr>
          <p:nvPr/>
        </p:nvGrpSpPr>
        <p:grpSpPr bwMode="auto">
          <a:xfrm>
            <a:off x="2286000" y="2940050"/>
            <a:ext cx="376238" cy="722313"/>
            <a:chOff x="1440" y="1852"/>
            <a:chExt cx="237" cy="455"/>
          </a:xfrm>
        </p:grpSpPr>
        <p:graphicFrame>
          <p:nvGraphicFramePr>
            <p:cNvPr id="11267" name="Object 52"/>
            <p:cNvGraphicFramePr>
              <a:graphicFrameLocks noChangeAspect="1"/>
            </p:cNvGraphicFramePr>
            <p:nvPr/>
          </p:nvGraphicFramePr>
          <p:xfrm>
            <a:off x="1488" y="2044"/>
            <a:ext cx="189" cy="263"/>
          </p:xfrm>
          <a:graphic>
            <a:graphicData uri="http://schemas.openxmlformats.org/presentationml/2006/ole">
              <p:oleObj spid="_x0000_s11267" name="公式" r:id="rId8" imgW="177480" imgH="241200" progId="Equation.3">
                <p:embed/>
              </p:oleObj>
            </a:graphicData>
          </a:graphic>
        </p:graphicFrame>
        <p:sp>
          <p:nvSpPr>
            <p:cNvPr id="11284" name="Arc 53"/>
            <p:cNvSpPr>
              <a:spLocks/>
            </p:cNvSpPr>
            <p:nvPr/>
          </p:nvSpPr>
          <p:spPr bwMode="auto">
            <a:xfrm rot="11414303" flipH="1">
              <a:off x="1440" y="1852"/>
              <a:ext cx="184" cy="144"/>
            </a:xfrm>
            <a:custGeom>
              <a:avLst/>
              <a:gdLst>
                <a:gd name="T0" fmla="*/ 0 w 25732"/>
                <a:gd name="T1" fmla="*/ 3 h 21600"/>
                <a:gd name="T2" fmla="*/ 184 w 25732"/>
                <a:gd name="T3" fmla="*/ 120 h 21600"/>
                <a:gd name="T4" fmla="*/ 32 w 25732"/>
                <a:gd name="T5" fmla="*/ 144 h 21600"/>
                <a:gd name="T6" fmla="*/ 0 60000 65536"/>
                <a:gd name="T7" fmla="*/ 0 60000 65536"/>
                <a:gd name="T8" fmla="*/ 0 60000 65536"/>
                <a:gd name="T9" fmla="*/ 0 w 25732"/>
                <a:gd name="T10" fmla="*/ 0 h 21600"/>
                <a:gd name="T11" fmla="*/ 25732 w 25732"/>
                <a:gd name="T12" fmla="*/ 21600 h 21600"/>
              </a:gdLst>
              <a:ahLst/>
              <a:cxnLst>
                <a:cxn ang="T6">
                  <a:pos x="T0" y="T1"/>
                </a:cxn>
                <a:cxn ang="T7">
                  <a:pos x="T2" y="T3"/>
                </a:cxn>
                <a:cxn ang="T8">
                  <a:pos x="T4" y="T5"/>
                </a:cxn>
              </a:cxnLst>
              <a:rect l="T9" t="T10" r="T11" b="T12"/>
              <a:pathLst>
                <a:path w="25732" h="21600" fill="none" extrusionOk="0">
                  <a:moveTo>
                    <a:pt x="-1" y="459"/>
                  </a:moveTo>
                  <a:cubicBezTo>
                    <a:pt x="1457" y="154"/>
                    <a:pt x="2943" y="-1"/>
                    <a:pt x="4433" y="0"/>
                  </a:cubicBezTo>
                  <a:cubicBezTo>
                    <a:pt x="14976" y="0"/>
                    <a:pt x="23978" y="7611"/>
                    <a:pt x="25732" y="18007"/>
                  </a:cubicBezTo>
                </a:path>
                <a:path w="25732" h="21600" stroke="0" extrusionOk="0">
                  <a:moveTo>
                    <a:pt x="-1" y="459"/>
                  </a:moveTo>
                  <a:cubicBezTo>
                    <a:pt x="1457" y="154"/>
                    <a:pt x="2943" y="-1"/>
                    <a:pt x="4433" y="0"/>
                  </a:cubicBezTo>
                  <a:cubicBezTo>
                    <a:pt x="14976" y="0"/>
                    <a:pt x="23978" y="7611"/>
                    <a:pt x="25732" y="18007"/>
                  </a:cubicBezTo>
                  <a:lnTo>
                    <a:pt x="4433" y="21600"/>
                  </a:lnTo>
                  <a:close/>
                </a:path>
              </a:pathLst>
            </a:custGeom>
            <a:noFill/>
            <a:ln w="28575">
              <a:solidFill>
                <a:srgbClr val="0000FF"/>
              </a:solidFill>
              <a:round/>
              <a:headEnd/>
              <a:tailEnd type="none" w="sm" len="lg"/>
            </a:ln>
          </p:spPr>
          <p:txBody>
            <a:bodyPr wrap="none" anchor="ctr"/>
            <a:lstStyle/>
            <a:p>
              <a:endParaRPr lang="zh-CN" altLang="en-US"/>
            </a:p>
          </p:txBody>
        </p:sp>
      </p:grpSp>
      <p:sp>
        <p:nvSpPr>
          <p:cNvPr id="11283" name="Text Box 54"/>
          <p:cNvSpPr txBox="1">
            <a:spLocks noChangeArrowheads="1"/>
          </p:cNvSpPr>
          <p:nvPr/>
        </p:nvSpPr>
        <p:spPr bwMode="auto">
          <a:xfrm>
            <a:off x="250825" y="188913"/>
            <a:ext cx="6842125" cy="519112"/>
          </a:xfrm>
          <a:prstGeom prst="rect">
            <a:avLst/>
          </a:prstGeom>
          <a:noFill/>
          <a:ln w="9525">
            <a:noFill/>
            <a:miter lim="800000"/>
            <a:headEnd/>
            <a:tailEnd/>
          </a:ln>
        </p:spPr>
        <p:txBody>
          <a:bodyPr>
            <a:spAutoFit/>
          </a:bodyPr>
          <a:lstStyle/>
          <a:p>
            <a:pPr>
              <a:spcBef>
                <a:spcPct val="50000"/>
              </a:spcBef>
            </a:pPr>
            <a:r>
              <a:rPr lang="en-US" altLang="zh-CN" sz="2800" b="1">
                <a:solidFill>
                  <a:srgbClr val="FF0000"/>
                </a:solidFill>
              </a:rPr>
              <a:t>10. 3  </a:t>
            </a:r>
            <a:r>
              <a:rPr lang="zh-CN" altLang="en-US" sz="2800" b="1">
                <a:solidFill>
                  <a:srgbClr val="FF0000"/>
                </a:solidFill>
              </a:rPr>
              <a:t>反射和折射时的偏振  布儒斯特定律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Righ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499"/>
                                        </p:tgtEl>
                                        <p:attrNameLst>
                                          <p:attrName>style.visibility</p:attrName>
                                        </p:attrNameLst>
                                      </p:cBhvr>
                                      <p:to>
                                        <p:strVal val="visible"/>
                                      </p:to>
                                    </p:set>
                                    <p:animEffect transition="in" filter="blinds(horizontal)">
                                      <p:cBhvr>
                                        <p:cTn id="27" dur="500"/>
                                        <p:tgtEl>
                                          <p:spTgt spid="2049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0500"/>
                                        </p:tgtEl>
                                        <p:attrNameLst>
                                          <p:attrName>style.visibility</p:attrName>
                                        </p:attrNameLst>
                                      </p:cBhvr>
                                      <p:to>
                                        <p:strVal val="visible"/>
                                      </p:to>
                                    </p:set>
                                    <p:animEffect transition="in" filter="blinds(vertical)">
                                      <p:cBhvr>
                                        <p:cTn id="32" dur="500"/>
                                        <p:tgtEl>
                                          <p:spTgt spid="2050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20501"/>
                                        </p:tgtEl>
                                        <p:attrNameLst>
                                          <p:attrName>style.visibility</p:attrName>
                                        </p:attrNameLst>
                                      </p:cBhvr>
                                      <p:to>
                                        <p:strVal val="visible"/>
                                      </p:to>
                                    </p:set>
                                    <p:animEffect transition="in" filter="blinds(vertical)">
                                      <p:cBhvr>
                                        <p:cTn id="37" dur="500"/>
                                        <p:tgtEl>
                                          <p:spTgt spid="2050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502"/>
                                        </p:tgtEl>
                                        <p:attrNameLst>
                                          <p:attrName>style.visibility</p:attrName>
                                        </p:attrNameLst>
                                      </p:cBhvr>
                                      <p:to>
                                        <p:strVal val="visible"/>
                                      </p:to>
                                    </p:set>
                                    <p:animEffect transition="in" filter="blinds(horizontal)">
                                      <p:cBhvr>
                                        <p:cTn id="42" dur="500"/>
                                        <p:tgtEl>
                                          <p:spTgt spid="20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9" grpId="0" autoUpdateAnimBg="0"/>
      <p:bldP spid="20500" grpId="0" autoUpdateAnimBg="0"/>
      <p:bldP spid="20501" grpId="0" autoUpdateAnimBg="0"/>
      <p:bldP spid="2050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00" name="Group 2"/>
          <p:cNvGrpSpPr>
            <a:grpSpLocks/>
          </p:cNvGrpSpPr>
          <p:nvPr/>
        </p:nvGrpSpPr>
        <p:grpSpPr bwMode="auto">
          <a:xfrm>
            <a:off x="4419600" y="404813"/>
            <a:ext cx="4724400" cy="3125787"/>
            <a:chOff x="2784" y="432"/>
            <a:chExt cx="2976" cy="1969"/>
          </a:xfrm>
        </p:grpSpPr>
        <p:sp>
          <p:nvSpPr>
            <p:cNvPr id="12344" name="Text Box 3"/>
            <p:cNvSpPr txBox="1">
              <a:spLocks noChangeArrowheads="1"/>
            </p:cNvSpPr>
            <p:nvPr/>
          </p:nvSpPr>
          <p:spPr bwMode="auto">
            <a:xfrm>
              <a:off x="2784" y="432"/>
              <a:ext cx="2941" cy="365"/>
            </a:xfrm>
            <a:prstGeom prst="rect">
              <a:avLst/>
            </a:prstGeom>
            <a:noFill/>
            <a:ln w="9525">
              <a:noFill/>
              <a:miter lim="800000"/>
              <a:headEnd/>
              <a:tailEnd/>
            </a:ln>
          </p:spPr>
          <p:txBody>
            <a:bodyPr wrap="none">
              <a:spAutoFit/>
            </a:bodyPr>
            <a:lstStyle/>
            <a:p>
              <a:pPr>
                <a:spcBef>
                  <a:spcPct val="50000"/>
                </a:spcBef>
              </a:pPr>
              <a:r>
                <a:rPr lang="zh-CN" altLang="en-US" sz="3200" b="1">
                  <a:solidFill>
                    <a:srgbClr val="CC0000"/>
                  </a:solidFill>
                  <a:latin typeface="Times New Roman" pitchFamily="18" charset="0"/>
                </a:rPr>
                <a:t>布儒斯特定律</a:t>
              </a:r>
              <a:r>
                <a:rPr lang="zh-CN" altLang="en-US" sz="3200" b="1">
                  <a:solidFill>
                    <a:srgbClr val="000000"/>
                  </a:solidFill>
                  <a:latin typeface="Times New Roman" pitchFamily="18" charset="0"/>
                </a:rPr>
                <a:t>（</a:t>
              </a:r>
              <a:r>
                <a:rPr lang="en-US" altLang="zh-CN" sz="3200">
                  <a:solidFill>
                    <a:srgbClr val="000000"/>
                  </a:solidFill>
                  <a:latin typeface="Times New Roman" pitchFamily="18" charset="0"/>
                </a:rPr>
                <a:t>1812</a:t>
              </a:r>
              <a:r>
                <a:rPr lang="zh-CN" altLang="en-US" sz="3200" b="1">
                  <a:solidFill>
                    <a:srgbClr val="000000"/>
                  </a:solidFill>
                  <a:latin typeface="Times New Roman" pitchFamily="18" charset="0"/>
                </a:rPr>
                <a:t>年）</a:t>
              </a:r>
              <a:endParaRPr lang="zh-CN" altLang="en-US" sz="2800" b="1">
                <a:solidFill>
                  <a:srgbClr val="000000"/>
                </a:solidFill>
                <a:latin typeface="Times New Roman" pitchFamily="18" charset="0"/>
              </a:endParaRPr>
            </a:p>
          </p:txBody>
        </p:sp>
        <p:sp>
          <p:nvSpPr>
            <p:cNvPr id="12345" name="Text Box 4"/>
            <p:cNvSpPr txBox="1">
              <a:spLocks noChangeArrowheads="1"/>
            </p:cNvSpPr>
            <p:nvPr/>
          </p:nvSpPr>
          <p:spPr bwMode="auto">
            <a:xfrm>
              <a:off x="2832" y="1536"/>
              <a:ext cx="2784" cy="865"/>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反射光为完全偏振光，且振动面垂直入射面，折射光为部分偏振光。</a:t>
              </a:r>
            </a:p>
          </p:txBody>
        </p:sp>
        <p:graphicFrame>
          <p:nvGraphicFramePr>
            <p:cNvPr id="12299" name="Object 5"/>
            <p:cNvGraphicFramePr>
              <a:graphicFrameLocks noChangeAspect="1"/>
            </p:cNvGraphicFramePr>
            <p:nvPr/>
          </p:nvGraphicFramePr>
          <p:xfrm>
            <a:off x="3792" y="816"/>
            <a:ext cx="1248" cy="720"/>
          </p:xfrm>
          <a:graphic>
            <a:graphicData uri="http://schemas.openxmlformats.org/presentationml/2006/ole">
              <p:oleObj spid="_x0000_s12299" name="Equation" r:id="rId3" imgW="1091880" imgH="672840" progId="Equation.3">
                <p:embed/>
              </p:oleObj>
            </a:graphicData>
          </a:graphic>
        </p:graphicFrame>
        <p:sp>
          <p:nvSpPr>
            <p:cNvPr id="12346" name="Text Box 6"/>
            <p:cNvSpPr txBox="1">
              <a:spLocks noChangeArrowheads="1"/>
            </p:cNvSpPr>
            <p:nvPr/>
          </p:nvSpPr>
          <p:spPr bwMode="auto">
            <a:xfrm>
              <a:off x="3456" y="1008"/>
              <a:ext cx="2304" cy="327"/>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当                        时，</a:t>
              </a:r>
            </a:p>
          </p:txBody>
        </p:sp>
      </p:grpSp>
      <p:sp>
        <p:nvSpPr>
          <p:cNvPr id="21511" name="Text Box 7"/>
          <p:cNvSpPr txBox="1">
            <a:spLocks noChangeArrowheads="1"/>
          </p:cNvSpPr>
          <p:nvPr/>
        </p:nvSpPr>
        <p:spPr bwMode="auto">
          <a:xfrm>
            <a:off x="1908175" y="3716338"/>
            <a:ext cx="5638800" cy="519112"/>
          </a:xfrm>
          <a:prstGeom prst="rect">
            <a:avLst/>
          </a:prstGeom>
          <a:noFill/>
          <a:ln w="9525">
            <a:noFill/>
            <a:miter lim="800000"/>
            <a:headEnd/>
            <a:tailEnd/>
          </a:ln>
        </p:spPr>
        <p:txBody>
          <a:bodyPr>
            <a:spAutoFit/>
          </a:bodyPr>
          <a:lstStyle/>
          <a:p>
            <a:pPr>
              <a:spcBef>
                <a:spcPct val="50000"/>
              </a:spcBef>
            </a:pPr>
            <a:r>
              <a:rPr lang="en-US" altLang="zh-CN" sz="2800" b="1">
                <a:solidFill>
                  <a:srgbClr val="CC0000"/>
                </a:solidFill>
                <a:latin typeface="Times New Roman" pitchFamily="18" charset="0"/>
              </a:rPr>
              <a:t>1</a:t>
            </a:r>
            <a:r>
              <a:rPr lang="zh-CN" altLang="en-US" sz="2800" b="1">
                <a:solidFill>
                  <a:srgbClr val="CC0000"/>
                </a:solidFill>
                <a:latin typeface="Times New Roman" pitchFamily="18" charset="0"/>
              </a:rPr>
              <a:t>）</a:t>
            </a:r>
            <a:r>
              <a:rPr lang="zh-CN" altLang="en-US" sz="2800" b="1">
                <a:solidFill>
                  <a:srgbClr val="000000"/>
                </a:solidFill>
                <a:latin typeface="Times New Roman" pitchFamily="18" charset="0"/>
              </a:rPr>
              <a:t>反射光和折射光互相垂直 </a:t>
            </a:r>
            <a:r>
              <a:rPr lang="en-US" altLang="zh-CN" sz="2800" b="1">
                <a:solidFill>
                  <a:srgbClr val="000000"/>
                </a:solidFill>
                <a:latin typeface="Times New Roman" pitchFamily="18" charset="0"/>
              </a:rPr>
              <a:t>.</a:t>
            </a:r>
          </a:p>
        </p:txBody>
      </p:sp>
      <p:graphicFrame>
        <p:nvGraphicFramePr>
          <p:cNvPr id="21512" name="Object 8"/>
          <p:cNvGraphicFramePr>
            <a:graphicFrameLocks noChangeAspect="1"/>
          </p:cNvGraphicFramePr>
          <p:nvPr/>
        </p:nvGraphicFramePr>
        <p:xfrm>
          <a:off x="1979613" y="4292600"/>
          <a:ext cx="1752600" cy="1077913"/>
        </p:xfrm>
        <a:graphic>
          <a:graphicData uri="http://schemas.openxmlformats.org/presentationml/2006/ole">
            <p:oleObj spid="_x0000_s12290" name="Equation" r:id="rId4" imgW="1091880" imgH="672840" progId="Equation.3">
              <p:embed/>
            </p:oleObj>
          </a:graphicData>
        </a:graphic>
      </p:graphicFrame>
      <p:graphicFrame>
        <p:nvGraphicFramePr>
          <p:cNvPr id="21513" name="Object 9"/>
          <p:cNvGraphicFramePr>
            <a:graphicFrameLocks noChangeAspect="1"/>
          </p:cNvGraphicFramePr>
          <p:nvPr/>
        </p:nvGraphicFramePr>
        <p:xfrm>
          <a:off x="4284663" y="4292600"/>
          <a:ext cx="3048000" cy="1074738"/>
        </p:xfrm>
        <a:graphic>
          <a:graphicData uri="http://schemas.openxmlformats.org/presentationml/2006/ole">
            <p:oleObj spid="_x0000_s12291" name="Equation" r:id="rId5" imgW="1904760" imgH="672840" progId="Equation.3">
              <p:embed/>
            </p:oleObj>
          </a:graphicData>
        </a:graphic>
      </p:graphicFrame>
      <p:graphicFrame>
        <p:nvGraphicFramePr>
          <p:cNvPr id="21514" name="Object 10"/>
          <p:cNvGraphicFramePr>
            <a:graphicFrameLocks noChangeAspect="1"/>
          </p:cNvGraphicFramePr>
          <p:nvPr/>
        </p:nvGraphicFramePr>
        <p:xfrm>
          <a:off x="1619250" y="5373688"/>
          <a:ext cx="3962400" cy="981075"/>
        </p:xfrm>
        <a:graphic>
          <a:graphicData uri="http://schemas.openxmlformats.org/presentationml/2006/ole">
            <p:oleObj spid="_x0000_s12292" name="Equation" r:id="rId6" imgW="2603160" imgH="609480" progId="Equation.3">
              <p:embed/>
            </p:oleObj>
          </a:graphicData>
        </a:graphic>
      </p:graphicFrame>
      <p:graphicFrame>
        <p:nvGraphicFramePr>
          <p:cNvPr id="21515" name="Object 11"/>
          <p:cNvGraphicFramePr>
            <a:graphicFrameLocks noChangeAspect="1"/>
          </p:cNvGraphicFramePr>
          <p:nvPr/>
        </p:nvGraphicFramePr>
        <p:xfrm>
          <a:off x="5867400" y="5445125"/>
          <a:ext cx="1689100" cy="993775"/>
        </p:xfrm>
        <a:graphic>
          <a:graphicData uri="http://schemas.openxmlformats.org/presentationml/2006/ole">
            <p:oleObj spid="_x0000_s12293" name="Equation" r:id="rId7" imgW="1015920" imgH="609480" progId="Equation.3">
              <p:embed/>
            </p:oleObj>
          </a:graphicData>
        </a:graphic>
      </p:graphicFrame>
      <p:grpSp>
        <p:nvGrpSpPr>
          <p:cNvPr id="3" name="Group 12"/>
          <p:cNvGrpSpPr>
            <a:grpSpLocks/>
          </p:cNvGrpSpPr>
          <p:nvPr/>
        </p:nvGrpSpPr>
        <p:grpSpPr bwMode="auto">
          <a:xfrm>
            <a:off x="381000" y="4114800"/>
            <a:ext cx="1447800" cy="685800"/>
            <a:chOff x="240" y="2544"/>
            <a:chExt cx="912" cy="432"/>
          </a:xfrm>
        </p:grpSpPr>
        <p:sp>
          <p:nvSpPr>
            <p:cNvPr id="21517" name="AutoShape 13"/>
            <p:cNvSpPr>
              <a:spLocks noChangeArrowheads="1"/>
            </p:cNvSpPr>
            <p:nvPr/>
          </p:nvSpPr>
          <p:spPr bwMode="auto">
            <a:xfrm>
              <a:off x="240" y="2544"/>
              <a:ext cx="672" cy="432"/>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pPr>
                <a:defRPr/>
              </a:pPr>
              <a:endParaRPr lang="zh-CN" altLang="en-US"/>
            </a:p>
          </p:txBody>
        </p:sp>
        <p:sp>
          <p:nvSpPr>
            <p:cNvPr id="12343" name="Text Box 14"/>
            <p:cNvSpPr txBox="1">
              <a:spLocks noChangeArrowheads="1"/>
            </p:cNvSpPr>
            <p:nvPr/>
          </p:nvSpPr>
          <p:spPr bwMode="auto">
            <a:xfrm>
              <a:off x="288" y="2592"/>
              <a:ext cx="864" cy="327"/>
            </a:xfrm>
            <a:prstGeom prst="rect">
              <a:avLst/>
            </a:prstGeom>
            <a:noFill/>
            <a:ln w="9525">
              <a:noFill/>
              <a:miter lim="800000"/>
              <a:headEnd/>
              <a:tailEnd/>
            </a:ln>
          </p:spPr>
          <p:txBody>
            <a:bodyPr>
              <a:spAutoFit/>
            </a:bodyPr>
            <a:lstStyle/>
            <a:p>
              <a:pPr>
                <a:spcBef>
                  <a:spcPct val="50000"/>
                </a:spcBef>
              </a:pPr>
              <a:r>
                <a:rPr lang="zh-CN" altLang="en-US" sz="2800" b="1">
                  <a:solidFill>
                    <a:srgbClr val="CC0000"/>
                  </a:solidFill>
                  <a:latin typeface="Times New Roman" pitchFamily="18" charset="0"/>
                </a:rPr>
                <a:t>讨论</a:t>
              </a:r>
            </a:p>
          </p:txBody>
        </p:sp>
      </p:grpSp>
      <p:grpSp>
        <p:nvGrpSpPr>
          <p:cNvPr id="12303" name="Group 15"/>
          <p:cNvGrpSpPr>
            <a:grpSpLocks/>
          </p:cNvGrpSpPr>
          <p:nvPr/>
        </p:nvGrpSpPr>
        <p:grpSpPr bwMode="auto">
          <a:xfrm>
            <a:off x="323850" y="476250"/>
            <a:ext cx="3810000" cy="3200400"/>
            <a:chOff x="288" y="480"/>
            <a:chExt cx="2400" cy="2016"/>
          </a:xfrm>
        </p:grpSpPr>
        <p:grpSp>
          <p:nvGrpSpPr>
            <p:cNvPr id="12304" name="Group 16"/>
            <p:cNvGrpSpPr>
              <a:grpSpLocks/>
            </p:cNvGrpSpPr>
            <p:nvPr/>
          </p:nvGrpSpPr>
          <p:grpSpPr bwMode="auto">
            <a:xfrm>
              <a:off x="288" y="480"/>
              <a:ext cx="2400" cy="2016"/>
              <a:chOff x="288" y="480"/>
              <a:chExt cx="2400" cy="2016"/>
            </a:xfrm>
          </p:grpSpPr>
          <p:sp>
            <p:nvSpPr>
              <p:cNvPr id="12306" name="Rectangle 17"/>
              <p:cNvSpPr>
                <a:spLocks noChangeArrowheads="1"/>
              </p:cNvSpPr>
              <p:nvPr/>
            </p:nvSpPr>
            <p:spPr bwMode="auto">
              <a:xfrm>
                <a:off x="288" y="480"/>
                <a:ext cx="2400" cy="201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12307" name="Group 18"/>
              <p:cNvGrpSpPr>
                <a:grpSpLocks/>
              </p:cNvGrpSpPr>
              <p:nvPr/>
            </p:nvGrpSpPr>
            <p:grpSpPr bwMode="auto">
              <a:xfrm>
                <a:off x="341" y="731"/>
                <a:ext cx="1195" cy="597"/>
                <a:chOff x="341" y="731"/>
                <a:chExt cx="1195" cy="597"/>
              </a:xfrm>
            </p:grpSpPr>
            <p:sp>
              <p:nvSpPr>
                <p:cNvPr id="12331" name="Line 19"/>
                <p:cNvSpPr>
                  <a:spLocks noChangeShapeType="1"/>
                </p:cNvSpPr>
                <p:nvPr/>
              </p:nvSpPr>
              <p:spPr bwMode="auto">
                <a:xfrm rot="1813361">
                  <a:off x="341" y="1040"/>
                  <a:ext cx="1195"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2332" name="Line 20"/>
                <p:cNvSpPr>
                  <a:spLocks noChangeShapeType="1"/>
                </p:cNvSpPr>
                <p:nvPr/>
              </p:nvSpPr>
              <p:spPr bwMode="auto">
                <a:xfrm rot="1813361">
                  <a:off x="596" y="731"/>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2333" name="Line 21"/>
                <p:cNvSpPr>
                  <a:spLocks noChangeShapeType="1"/>
                </p:cNvSpPr>
                <p:nvPr/>
              </p:nvSpPr>
              <p:spPr bwMode="auto">
                <a:xfrm rot="1813361">
                  <a:off x="763" y="829"/>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2334" name="Line 22"/>
                <p:cNvSpPr>
                  <a:spLocks noChangeShapeType="1"/>
                </p:cNvSpPr>
                <p:nvPr/>
              </p:nvSpPr>
              <p:spPr bwMode="auto">
                <a:xfrm rot="1813361">
                  <a:off x="931" y="927"/>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2335" name="Line 23"/>
                <p:cNvSpPr>
                  <a:spLocks noChangeShapeType="1"/>
                </p:cNvSpPr>
                <p:nvPr/>
              </p:nvSpPr>
              <p:spPr bwMode="auto">
                <a:xfrm rot="1813361">
                  <a:off x="1099" y="1024"/>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2336" name="Line 24"/>
                <p:cNvSpPr>
                  <a:spLocks noChangeShapeType="1"/>
                </p:cNvSpPr>
                <p:nvPr/>
              </p:nvSpPr>
              <p:spPr bwMode="auto">
                <a:xfrm rot="1813361">
                  <a:off x="1296" y="1104"/>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2337" name="Oval 25"/>
                <p:cNvSpPr>
                  <a:spLocks noChangeArrowheads="1"/>
                </p:cNvSpPr>
                <p:nvPr/>
              </p:nvSpPr>
              <p:spPr bwMode="auto">
                <a:xfrm rot="1813361">
                  <a:off x="480" y="767"/>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38" name="Oval 26"/>
                <p:cNvSpPr>
                  <a:spLocks noChangeArrowheads="1"/>
                </p:cNvSpPr>
                <p:nvPr/>
              </p:nvSpPr>
              <p:spPr bwMode="auto">
                <a:xfrm rot="1813361">
                  <a:off x="647" y="865"/>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39" name="Oval 27"/>
                <p:cNvSpPr>
                  <a:spLocks noChangeArrowheads="1"/>
                </p:cNvSpPr>
                <p:nvPr/>
              </p:nvSpPr>
              <p:spPr bwMode="auto">
                <a:xfrm rot="1813361">
                  <a:off x="815" y="962"/>
                  <a:ext cx="64"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40" name="Oval 28"/>
                <p:cNvSpPr>
                  <a:spLocks noChangeArrowheads="1"/>
                </p:cNvSpPr>
                <p:nvPr/>
              </p:nvSpPr>
              <p:spPr bwMode="auto">
                <a:xfrm rot="1813361">
                  <a:off x="983" y="1059"/>
                  <a:ext cx="64"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41" name="Oval 29"/>
                <p:cNvSpPr>
                  <a:spLocks noChangeArrowheads="1"/>
                </p:cNvSpPr>
                <p:nvPr/>
              </p:nvSpPr>
              <p:spPr bwMode="auto">
                <a:xfrm rot="1813361">
                  <a:off x="1149" y="1157"/>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grpSp>
          <p:sp>
            <p:nvSpPr>
              <p:cNvPr id="12308" name="Line 30"/>
              <p:cNvSpPr>
                <a:spLocks noChangeShapeType="1"/>
              </p:cNvSpPr>
              <p:nvPr/>
            </p:nvSpPr>
            <p:spPr bwMode="auto">
              <a:xfrm rot="-1745951">
                <a:off x="1337" y="1041"/>
                <a:ext cx="1344" cy="4"/>
              </a:xfrm>
              <a:prstGeom prst="line">
                <a:avLst/>
              </a:prstGeom>
              <a:noFill/>
              <a:ln w="28575">
                <a:solidFill>
                  <a:srgbClr val="FF0000"/>
                </a:solidFill>
                <a:round/>
                <a:headEnd/>
                <a:tailEnd type="triangle" w="sm" len="lg"/>
              </a:ln>
            </p:spPr>
            <p:txBody>
              <a:bodyPr wrap="none" anchor="ctr"/>
              <a:lstStyle/>
              <a:p>
                <a:endParaRPr lang="zh-CN" altLang="en-US"/>
              </a:p>
            </p:txBody>
          </p:sp>
          <p:sp>
            <p:nvSpPr>
              <p:cNvPr id="12309" name="Oval 31"/>
              <p:cNvSpPr>
                <a:spLocks noChangeArrowheads="1"/>
              </p:cNvSpPr>
              <p:nvPr/>
            </p:nvSpPr>
            <p:spPr bwMode="auto">
              <a:xfrm rot="-1745951">
                <a:off x="1530" y="1254"/>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10" name="Oval 32"/>
              <p:cNvSpPr>
                <a:spLocks noChangeArrowheads="1"/>
              </p:cNvSpPr>
              <p:nvPr/>
            </p:nvSpPr>
            <p:spPr bwMode="auto">
              <a:xfrm rot="-1745951">
                <a:off x="1760" y="1116"/>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11" name="Oval 33"/>
              <p:cNvSpPr>
                <a:spLocks noChangeArrowheads="1"/>
              </p:cNvSpPr>
              <p:nvPr/>
            </p:nvSpPr>
            <p:spPr bwMode="auto">
              <a:xfrm rot="-1745951">
                <a:off x="1952" y="1020"/>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12" name="Oval 34"/>
              <p:cNvSpPr>
                <a:spLocks noChangeArrowheads="1"/>
              </p:cNvSpPr>
              <p:nvPr/>
            </p:nvSpPr>
            <p:spPr bwMode="auto">
              <a:xfrm rot="-1745951">
                <a:off x="2144" y="909"/>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13" name="Oval 35"/>
              <p:cNvSpPr>
                <a:spLocks noChangeArrowheads="1"/>
              </p:cNvSpPr>
              <p:nvPr/>
            </p:nvSpPr>
            <p:spPr bwMode="auto">
              <a:xfrm rot="-1745951">
                <a:off x="2304" y="813"/>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2294" name="Object 36"/>
              <p:cNvGraphicFramePr>
                <a:graphicFrameLocks noChangeAspect="1"/>
              </p:cNvGraphicFramePr>
              <p:nvPr/>
            </p:nvGraphicFramePr>
            <p:xfrm>
              <a:off x="1152" y="672"/>
              <a:ext cx="197" cy="412"/>
            </p:xfrm>
            <a:graphic>
              <a:graphicData uri="http://schemas.openxmlformats.org/presentationml/2006/ole">
                <p:oleObj spid="_x0000_s12294" name="公式" r:id="rId8" imgW="164880" imgH="330120" progId="Equation.3">
                  <p:embed/>
                </p:oleObj>
              </a:graphicData>
            </a:graphic>
          </p:graphicFrame>
          <p:graphicFrame>
            <p:nvGraphicFramePr>
              <p:cNvPr id="12295" name="Object 37"/>
              <p:cNvGraphicFramePr>
                <a:graphicFrameLocks noChangeAspect="1"/>
              </p:cNvGraphicFramePr>
              <p:nvPr/>
            </p:nvGraphicFramePr>
            <p:xfrm>
              <a:off x="1584" y="672"/>
              <a:ext cx="196" cy="409"/>
            </p:xfrm>
            <a:graphic>
              <a:graphicData uri="http://schemas.openxmlformats.org/presentationml/2006/ole">
                <p:oleObj spid="_x0000_s12295" name="公式" r:id="rId9" imgW="164880" imgH="330120" progId="Equation.3">
                  <p:embed/>
                </p:oleObj>
              </a:graphicData>
            </a:graphic>
          </p:graphicFrame>
          <p:sp>
            <p:nvSpPr>
              <p:cNvPr id="12314" name="Arc 38"/>
              <p:cNvSpPr>
                <a:spLocks/>
              </p:cNvSpPr>
              <p:nvPr/>
            </p:nvSpPr>
            <p:spPr bwMode="auto">
              <a:xfrm rot="9220608" flipH="1" flipV="1">
                <a:off x="1475" y="1007"/>
                <a:ext cx="207" cy="249"/>
              </a:xfrm>
              <a:custGeom>
                <a:avLst/>
                <a:gdLst>
                  <a:gd name="T0" fmla="*/ 0 w 24985"/>
                  <a:gd name="T1" fmla="*/ 3 h 21600"/>
                  <a:gd name="T2" fmla="*/ 207 w 24985"/>
                  <a:gd name="T3" fmla="*/ 249 h 21600"/>
                  <a:gd name="T4" fmla="*/ 28 w 24985"/>
                  <a:gd name="T5" fmla="*/ 249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close/>
                  </a:path>
                </a:pathLst>
              </a:custGeom>
              <a:noFill/>
              <a:ln w="28575">
                <a:solidFill>
                  <a:srgbClr val="33CC33"/>
                </a:solidFill>
                <a:round/>
                <a:headEnd/>
                <a:tailEnd type="none" w="sm" len="lg"/>
              </a:ln>
            </p:spPr>
            <p:txBody>
              <a:bodyPr wrap="none" anchor="ctr"/>
              <a:lstStyle/>
              <a:p>
                <a:endParaRPr lang="zh-CN" altLang="en-US"/>
              </a:p>
            </p:txBody>
          </p:sp>
          <p:sp>
            <p:nvSpPr>
              <p:cNvPr id="12315" name="Line 39"/>
              <p:cNvSpPr>
                <a:spLocks noChangeShapeType="1"/>
              </p:cNvSpPr>
              <p:nvPr/>
            </p:nvSpPr>
            <p:spPr bwMode="auto">
              <a:xfrm>
                <a:off x="1440" y="624"/>
                <a:ext cx="0" cy="1632"/>
              </a:xfrm>
              <a:prstGeom prst="line">
                <a:avLst/>
              </a:prstGeom>
              <a:noFill/>
              <a:ln w="19050">
                <a:solidFill>
                  <a:srgbClr val="000000"/>
                </a:solidFill>
                <a:prstDash val="dash"/>
                <a:round/>
                <a:headEnd/>
                <a:tailEnd type="none" w="sm" len="lg"/>
              </a:ln>
            </p:spPr>
            <p:txBody>
              <a:bodyPr wrap="none" anchor="ctr"/>
              <a:lstStyle/>
              <a:p>
                <a:endParaRPr lang="zh-CN" altLang="en-US"/>
              </a:p>
            </p:txBody>
          </p:sp>
          <p:graphicFrame>
            <p:nvGraphicFramePr>
              <p:cNvPr id="12296" name="Object 40"/>
              <p:cNvGraphicFramePr>
                <a:graphicFrameLocks noChangeAspect="1"/>
              </p:cNvGraphicFramePr>
              <p:nvPr/>
            </p:nvGraphicFramePr>
            <p:xfrm>
              <a:off x="2105" y="957"/>
              <a:ext cx="277" cy="387"/>
            </p:xfrm>
            <a:graphic>
              <a:graphicData uri="http://schemas.openxmlformats.org/presentationml/2006/ole">
                <p:oleObj spid="_x0000_s12296" name="Equation" r:id="rId10" imgW="228600" imgH="317160" progId="Equation.3">
                  <p:embed/>
                </p:oleObj>
              </a:graphicData>
            </a:graphic>
          </p:graphicFrame>
          <p:grpSp>
            <p:nvGrpSpPr>
              <p:cNvPr id="12316" name="Group 41"/>
              <p:cNvGrpSpPr>
                <a:grpSpLocks/>
              </p:cNvGrpSpPr>
              <p:nvPr/>
            </p:nvGrpSpPr>
            <p:grpSpPr bwMode="auto">
              <a:xfrm>
                <a:off x="1488" y="1295"/>
                <a:ext cx="470" cy="1152"/>
                <a:chOff x="1488" y="1295"/>
                <a:chExt cx="470" cy="1152"/>
              </a:xfrm>
            </p:grpSpPr>
            <p:sp>
              <p:nvSpPr>
                <p:cNvPr id="12323" name="Line 42"/>
                <p:cNvSpPr>
                  <a:spLocks noChangeShapeType="1"/>
                </p:cNvSpPr>
                <p:nvPr/>
              </p:nvSpPr>
              <p:spPr bwMode="auto">
                <a:xfrm rot="3581093" flipH="1">
                  <a:off x="1175" y="1863"/>
                  <a:ext cx="1152" cy="15"/>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2324" name="Line 43"/>
                <p:cNvSpPr>
                  <a:spLocks noChangeShapeType="1"/>
                </p:cNvSpPr>
                <p:nvPr/>
              </p:nvSpPr>
              <p:spPr bwMode="auto">
                <a:xfrm rot="3581093" flipV="1">
                  <a:off x="1584" y="1488"/>
                  <a:ext cx="0" cy="192"/>
                </a:xfrm>
                <a:prstGeom prst="line">
                  <a:avLst/>
                </a:prstGeom>
                <a:noFill/>
                <a:ln w="28575">
                  <a:solidFill>
                    <a:srgbClr val="FF0000"/>
                  </a:solidFill>
                  <a:round/>
                  <a:headEnd/>
                  <a:tailEnd type="none" w="sm" len="lg"/>
                </a:ln>
              </p:spPr>
              <p:txBody>
                <a:bodyPr wrap="none" anchor="ctr"/>
                <a:lstStyle/>
                <a:p>
                  <a:endParaRPr lang="zh-CN" altLang="en-US"/>
                </a:p>
              </p:txBody>
            </p:sp>
            <p:sp>
              <p:nvSpPr>
                <p:cNvPr id="12325" name="Line 44"/>
                <p:cNvSpPr>
                  <a:spLocks noChangeShapeType="1"/>
                </p:cNvSpPr>
                <p:nvPr/>
              </p:nvSpPr>
              <p:spPr bwMode="auto">
                <a:xfrm rot="3581093">
                  <a:off x="1856" y="1935"/>
                  <a:ext cx="18" cy="187"/>
                </a:xfrm>
                <a:prstGeom prst="line">
                  <a:avLst/>
                </a:prstGeom>
                <a:noFill/>
                <a:ln w="28575">
                  <a:solidFill>
                    <a:srgbClr val="FF0000"/>
                  </a:solidFill>
                  <a:round/>
                  <a:headEnd/>
                  <a:tailEnd type="none" w="sm" len="lg"/>
                </a:ln>
              </p:spPr>
              <p:txBody>
                <a:bodyPr wrap="none" anchor="ctr"/>
                <a:lstStyle/>
                <a:p>
                  <a:endParaRPr lang="zh-CN" altLang="en-US"/>
                </a:p>
              </p:txBody>
            </p:sp>
            <p:sp>
              <p:nvSpPr>
                <p:cNvPr id="12326" name="Oval 45"/>
                <p:cNvSpPr>
                  <a:spLocks noChangeArrowheads="1"/>
                </p:cNvSpPr>
                <p:nvPr/>
              </p:nvSpPr>
              <p:spPr bwMode="auto">
                <a:xfrm rot="3581093">
                  <a:off x="1488" y="1449"/>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27" name="Oval 46"/>
                <p:cNvSpPr>
                  <a:spLocks noChangeArrowheads="1"/>
                </p:cNvSpPr>
                <p:nvPr/>
              </p:nvSpPr>
              <p:spPr bwMode="auto">
                <a:xfrm rot="3581093">
                  <a:off x="1699" y="1781"/>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28" name="Oval 47"/>
                <p:cNvSpPr>
                  <a:spLocks noChangeArrowheads="1"/>
                </p:cNvSpPr>
                <p:nvPr/>
              </p:nvSpPr>
              <p:spPr bwMode="auto">
                <a:xfrm rot="3581093">
                  <a:off x="1890" y="2097"/>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2329" name="Line 48"/>
                <p:cNvSpPr>
                  <a:spLocks noChangeShapeType="1"/>
                </p:cNvSpPr>
                <p:nvPr/>
              </p:nvSpPr>
              <p:spPr bwMode="auto">
                <a:xfrm rot="3581093">
                  <a:off x="1770" y="1817"/>
                  <a:ext cx="18" cy="187"/>
                </a:xfrm>
                <a:prstGeom prst="line">
                  <a:avLst/>
                </a:prstGeom>
                <a:noFill/>
                <a:ln w="28575">
                  <a:solidFill>
                    <a:srgbClr val="FF0000"/>
                  </a:solidFill>
                  <a:round/>
                  <a:headEnd/>
                  <a:tailEnd type="none" w="sm" len="lg"/>
                </a:ln>
              </p:spPr>
              <p:txBody>
                <a:bodyPr wrap="none" anchor="ctr"/>
                <a:lstStyle/>
                <a:p>
                  <a:endParaRPr lang="zh-CN" altLang="en-US"/>
                </a:p>
              </p:txBody>
            </p:sp>
            <p:sp>
              <p:nvSpPr>
                <p:cNvPr id="12330" name="Line 49"/>
                <p:cNvSpPr>
                  <a:spLocks noChangeShapeType="1"/>
                </p:cNvSpPr>
                <p:nvPr/>
              </p:nvSpPr>
              <p:spPr bwMode="auto">
                <a:xfrm rot="3581093">
                  <a:off x="1674" y="1625"/>
                  <a:ext cx="18" cy="187"/>
                </a:xfrm>
                <a:prstGeom prst="line">
                  <a:avLst/>
                </a:prstGeom>
                <a:noFill/>
                <a:ln w="28575">
                  <a:solidFill>
                    <a:srgbClr val="FF0000"/>
                  </a:solidFill>
                  <a:round/>
                  <a:headEnd/>
                  <a:tailEnd type="none" w="sm" len="lg"/>
                </a:ln>
              </p:spPr>
              <p:txBody>
                <a:bodyPr wrap="none" anchor="ctr"/>
                <a:lstStyle/>
                <a:p>
                  <a:endParaRPr lang="zh-CN" altLang="en-US"/>
                </a:p>
              </p:txBody>
            </p:sp>
          </p:grpSp>
          <p:grpSp>
            <p:nvGrpSpPr>
              <p:cNvPr id="12317" name="Group 50"/>
              <p:cNvGrpSpPr>
                <a:grpSpLocks/>
              </p:cNvGrpSpPr>
              <p:nvPr/>
            </p:nvGrpSpPr>
            <p:grpSpPr bwMode="auto">
              <a:xfrm>
                <a:off x="528" y="1344"/>
                <a:ext cx="1934" cy="1056"/>
                <a:chOff x="528" y="1344"/>
                <a:chExt cx="1934" cy="1056"/>
              </a:xfrm>
            </p:grpSpPr>
            <p:sp>
              <p:nvSpPr>
                <p:cNvPr id="12321" name="Rectangle 51"/>
                <p:cNvSpPr>
                  <a:spLocks noChangeArrowheads="1"/>
                </p:cNvSpPr>
                <p:nvPr/>
              </p:nvSpPr>
              <p:spPr bwMode="auto">
                <a:xfrm>
                  <a:off x="528" y="1344"/>
                  <a:ext cx="1920" cy="1056"/>
                </a:xfrm>
                <a:prstGeom prst="rect">
                  <a:avLst/>
                </a:prstGeom>
                <a:solidFill>
                  <a:srgbClr val="C5FFFF">
                    <a:alpha val="50195"/>
                  </a:srgbClr>
                </a:solidFill>
                <a:ln w="19050">
                  <a:solidFill>
                    <a:schemeClr val="tx2"/>
                  </a:solidFill>
                  <a:miter lim="800000"/>
                  <a:headEnd/>
                  <a:tailEnd/>
                </a:ln>
              </p:spPr>
              <p:txBody>
                <a:bodyPr wrap="none" anchor="ctr"/>
                <a:lstStyle/>
                <a:p>
                  <a:endParaRPr lang="zh-CN" altLang="en-US"/>
                </a:p>
              </p:txBody>
            </p:sp>
            <p:sp>
              <p:nvSpPr>
                <p:cNvPr id="12322" name="Rectangle 52"/>
                <p:cNvSpPr>
                  <a:spLocks noChangeArrowheads="1"/>
                </p:cNvSpPr>
                <p:nvPr/>
              </p:nvSpPr>
              <p:spPr bwMode="auto">
                <a:xfrm>
                  <a:off x="528" y="2064"/>
                  <a:ext cx="1008" cy="327"/>
                </a:xfrm>
                <a:prstGeom prst="rect">
                  <a:avLst/>
                </a:prstGeom>
                <a:noFill/>
                <a:ln w="9525">
                  <a:noFill/>
                  <a:miter lim="800000"/>
                  <a:headEnd/>
                  <a:tailEnd/>
                </a:ln>
              </p:spPr>
              <p:txBody>
                <a:bodyPr>
                  <a:spAutoFit/>
                </a:bodyPr>
                <a:lstStyle/>
                <a:p>
                  <a:r>
                    <a:rPr lang="zh-CN" altLang="en-US" sz="2800" b="1">
                      <a:solidFill>
                        <a:srgbClr val="0000FF"/>
                      </a:solidFill>
                      <a:latin typeface="Times New Roman" pitchFamily="18" charset="0"/>
                    </a:rPr>
                    <a:t>玻璃</a:t>
                  </a:r>
                </a:p>
              </p:txBody>
            </p:sp>
            <p:graphicFrame>
              <p:nvGraphicFramePr>
                <p:cNvPr id="12298" name="Object 53"/>
                <p:cNvGraphicFramePr>
                  <a:graphicFrameLocks noChangeAspect="1"/>
                </p:cNvGraphicFramePr>
                <p:nvPr/>
              </p:nvGraphicFramePr>
              <p:xfrm>
                <a:off x="2153" y="1392"/>
                <a:ext cx="309" cy="387"/>
              </p:xfrm>
              <a:graphic>
                <a:graphicData uri="http://schemas.openxmlformats.org/presentationml/2006/ole">
                  <p:oleObj spid="_x0000_s12298" name="Equation" r:id="rId11" imgW="253800" imgH="317160" progId="Equation.3">
                    <p:embed/>
                  </p:oleObj>
                </a:graphicData>
              </a:graphic>
            </p:graphicFrame>
          </p:grpSp>
          <p:sp>
            <p:nvSpPr>
              <p:cNvPr id="12318" name="Arc 54"/>
              <p:cNvSpPr>
                <a:spLocks/>
              </p:cNvSpPr>
              <p:nvPr/>
            </p:nvSpPr>
            <p:spPr bwMode="auto">
              <a:xfrm rot="6572052" flipH="1" flipV="1">
                <a:off x="1187" y="976"/>
                <a:ext cx="182" cy="249"/>
              </a:xfrm>
              <a:custGeom>
                <a:avLst/>
                <a:gdLst>
                  <a:gd name="T0" fmla="*/ 0 w 21960"/>
                  <a:gd name="T1" fmla="*/ 0 h 21600"/>
                  <a:gd name="T2" fmla="*/ 182 w 21960"/>
                  <a:gd name="T3" fmla="*/ 249 h 21600"/>
                  <a:gd name="T4" fmla="*/ 3 w 21960"/>
                  <a:gd name="T5" fmla="*/ 249 h 21600"/>
                  <a:gd name="T6" fmla="*/ 0 60000 65536"/>
                  <a:gd name="T7" fmla="*/ 0 60000 65536"/>
                  <a:gd name="T8" fmla="*/ 0 60000 65536"/>
                  <a:gd name="T9" fmla="*/ 0 w 21960"/>
                  <a:gd name="T10" fmla="*/ 0 h 21600"/>
                  <a:gd name="T11" fmla="*/ 21960 w 21960"/>
                  <a:gd name="T12" fmla="*/ 21600 h 21600"/>
                </a:gdLst>
                <a:ahLst/>
                <a:cxnLst>
                  <a:cxn ang="T6">
                    <a:pos x="T0" y="T1"/>
                  </a:cxn>
                  <a:cxn ang="T7">
                    <a:pos x="T2" y="T3"/>
                  </a:cxn>
                  <a:cxn ang="T8">
                    <a:pos x="T4" y="T5"/>
                  </a:cxn>
                </a:cxnLst>
                <a:rect l="T9" t="T10" r="T11" b="T12"/>
                <a:pathLst>
                  <a:path w="21960" h="21600" fill="none" extrusionOk="0">
                    <a:moveTo>
                      <a:pt x="0" y="3"/>
                    </a:moveTo>
                    <a:cubicBezTo>
                      <a:pt x="119" y="1"/>
                      <a:pt x="239" y="-1"/>
                      <a:pt x="360" y="0"/>
                    </a:cubicBezTo>
                    <a:cubicBezTo>
                      <a:pt x="12289" y="0"/>
                      <a:pt x="21960" y="9670"/>
                      <a:pt x="21960" y="21600"/>
                    </a:cubicBezTo>
                  </a:path>
                  <a:path w="21960" h="21600" stroke="0" extrusionOk="0">
                    <a:moveTo>
                      <a:pt x="0" y="3"/>
                    </a:moveTo>
                    <a:cubicBezTo>
                      <a:pt x="119" y="1"/>
                      <a:pt x="239" y="-1"/>
                      <a:pt x="360" y="0"/>
                    </a:cubicBezTo>
                    <a:cubicBezTo>
                      <a:pt x="12289" y="0"/>
                      <a:pt x="21960" y="9670"/>
                      <a:pt x="21960" y="21600"/>
                    </a:cubicBezTo>
                    <a:lnTo>
                      <a:pt x="360" y="21600"/>
                    </a:lnTo>
                    <a:close/>
                  </a:path>
                </a:pathLst>
              </a:custGeom>
              <a:noFill/>
              <a:ln w="28575">
                <a:solidFill>
                  <a:srgbClr val="FFCC66"/>
                </a:solidFill>
                <a:round/>
                <a:headEnd/>
                <a:tailEnd type="none" w="sm" len="lg"/>
              </a:ln>
            </p:spPr>
            <p:txBody>
              <a:bodyPr wrap="none" anchor="ctr"/>
              <a:lstStyle/>
              <a:p>
                <a:endParaRPr lang="zh-CN" altLang="en-US"/>
              </a:p>
            </p:txBody>
          </p:sp>
          <p:grpSp>
            <p:nvGrpSpPr>
              <p:cNvPr id="12319" name="Group 55"/>
              <p:cNvGrpSpPr>
                <a:grpSpLocks/>
              </p:cNvGrpSpPr>
              <p:nvPr/>
            </p:nvGrpSpPr>
            <p:grpSpPr bwMode="auto">
              <a:xfrm>
                <a:off x="1457" y="1584"/>
                <a:ext cx="223" cy="480"/>
                <a:chOff x="1457" y="1584"/>
                <a:chExt cx="223" cy="480"/>
              </a:xfrm>
            </p:grpSpPr>
            <p:sp>
              <p:nvSpPr>
                <p:cNvPr id="12320" name="Arc 56"/>
                <p:cNvSpPr>
                  <a:spLocks/>
                </p:cNvSpPr>
                <p:nvPr/>
              </p:nvSpPr>
              <p:spPr bwMode="auto">
                <a:xfrm rot="13267117" flipH="1">
                  <a:off x="1488" y="1584"/>
                  <a:ext cx="95" cy="191"/>
                </a:xfrm>
                <a:custGeom>
                  <a:avLst/>
                  <a:gdLst>
                    <a:gd name="T0" fmla="*/ 0 w 21403"/>
                    <a:gd name="T1" fmla="*/ 0 h 21600"/>
                    <a:gd name="T2" fmla="*/ 95 w 21403"/>
                    <a:gd name="T3" fmla="*/ 165 h 21600"/>
                    <a:gd name="T4" fmla="*/ 0 w 21403"/>
                    <a:gd name="T5" fmla="*/ 191 h 21600"/>
                    <a:gd name="T6" fmla="*/ 0 60000 65536"/>
                    <a:gd name="T7" fmla="*/ 0 60000 65536"/>
                    <a:gd name="T8" fmla="*/ 0 60000 65536"/>
                    <a:gd name="T9" fmla="*/ 0 w 21403"/>
                    <a:gd name="T10" fmla="*/ 0 h 21600"/>
                    <a:gd name="T11" fmla="*/ 21403 w 21403"/>
                    <a:gd name="T12" fmla="*/ 21600 h 21600"/>
                  </a:gdLst>
                  <a:ahLst/>
                  <a:cxnLst>
                    <a:cxn ang="T6">
                      <a:pos x="T0" y="T1"/>
                    </a:cxn>
                    <a:cxn ang="T7">
                      <a:pos x="T2" y="T3"/>
                    </a:cxn>
                    <a:cxn ang="T8">
                      <a:pos x="T4" y="T5"/>
                    </a:cxn>
                  </a:cxnLst>
                  <a:rect l="T9" t="T10" r="T11" b="T12"/>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close/>
                    </a:path>
                  </a:pathLst>
                </a:custGeom>
                <a:noFill/>
                <a:ln w="28575">
                  <a:solidFill>
                    <a:srgbClr val="FFCC66"/>
                  </a:solidFill>
                  <a:round/>
                  <a:headEnd/>
                  <a:tailEnd type="none" w="sm" len="lg"/>
                </a:ln>
              </p:spPr>
              <p:txBody>
                <a:bodyPr wrap="none" anchor="ctr"/>
                <a:lstStyle/>
                <a:p>
                  <a:endParaRPr lang="zh-CN" altLang="en-US"/>
                </a:p>
              </p:txBody>
            </p:sp>
            <p:graphicFrame>
              <p:nvGraphicFramePr>
                <p:cNvPr id="12297" name="Object 57"/>
                <p:cNvGraphicFramePr>
                  <a:graphicFrameLocks noChangeAspect="1"/>
                </p:cNvGraphicFramePr>
                <p:nvPr/>
              </p:nvGraphicFramePr>
              <p:xfrm>
                <a:off x="1457" y="1753"/>
                <a:ext cx="223" cy="311"/>
              </p:xfrm>
              <a:graphic>
                <a:graphicData uri="http://schemas.openxmlformats.org/presentationml/2006/ole">
                  <p:oleObj spid="_x0000_s12297" name="公式" r:id="rId12" imgW="177480" imgH="241200" progId="Equation.3">
                    <p:embed/>
                  </p:oleObj>
                </a:graphicData>
              </a:graphic>
            </p:graphicFrame>
          </p:grpSp>
        </p:grpSp>
        <p:sp>
          <p:nvSpPr>
            <p:cNvPr id="12305" name="Rectangle 58"/>
            <p:cNvSpPr>
              <a:spLocks noChangeArrowheads="1"/>
            </p:cNvSpPr>
            <p:nvPr/>
          </p:nvSpPr>
          <p:spPr bwMode="auto">
            <a:xfrm>
              <a:off x="384" y="1056"/>
              <a:ext cx="720" cy="327"/>
            </a:xfrm>
            <a:prstGeom prst="rect">
              <a:avLst/>
            </a:prstGeom>
            <a:noFill/>
            <a:ln w="9525">
              <a:noFill/>
              <a:miter lim="800000"/>
              <a:headEnd/>
              <a:tailEnd/>
            </a:ln>
          </p:spPr>
          <p:txBody>
            <a:bodyPr>
              <a:spAutoFit/>
            </a:bodyPr>
            <a:lstStyle/>
            <a:p>
              <a:r>
                <a:rPr lang="zh-CN" altLang="en-US" sz="2800" b="1">
                  <a:solidFill>
                    <a:srgbClr val="1C1C1C"/>
                  </a:solidFill>
                  <a:latin typeface="Times New Roman" pitchFamily="18" charset="0"/>
                </a:rPr>
                <a:t>空气</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11"/>
                                        </p:tgtEl>
                                        <p:attrNameLst>
                                          <p:attrName>style.visibility</p:attrName>
                                        </p:attrNameLst>
                                      </p:cBhvr>
                                      <p:to>
                                        <p:strVal val="visible"/>
                                      </p:to>
                                    </p:set>
                                    <p:animEffect transition="in" filter="blinds(horizontal)">
                                      <p:cBhvr>
                                        <p:cTn id="12" dur="500"/>
                                        <p:tgtEl>
                                          <p:spTgt spid="215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1512"/>
                                        </p:tgtEl>
                                        <p:attrNameLst>
                                          <p:attrName>style.visibility</p:attrName>
                                        </p:attrNameLst>
                                      </p:cBhvr>
                                      <p:to>
                                        <p:strVal val="visible"/>
                                      </p:to>
                                    </p:set>
                                    <p:animEffect transition="in" filter="blinds(vertical)">
                                      <p:cBhvr>
                                        <p:cTn id="17" dur="500"/>
                                        <p:tgtEl>
                                          <p:spTgt spid="215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1513"/>
                                        </p:tgtEl>
                                        <p:attrNameLst>
                                          <p:attrName>style.visibility</p:attrName>
                                        </p:attrNameLst>
                                      </p:cBhvr>
                                      <p:to>
                                        <p:strVal val="visible"/>
                                      </p:to>
                                    </p:set>
                                    <p:animEffect transition="in" filter="blinds(vertical)">
                                      <p:cBhvr>
                                        <p:cTn id="22" dur="500"/>
                                        <p:tgtEl>
                                          <p:spTgt spid="215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514"/>
                                        </p:tgtEl>
                                        <p:attrNameLst>
                                          <p:attrName>style.visibility</p:attrName>
                                        </p:attrNameLst>
                                      </p:cBhvr>
                                      <p:to>
                                        <p:strVal val="visible"/>
                                      </p:to>
                                    </p:set>
                                    <p:animEffect transition="in" filter="blinds(horizontal)">
                                      <p:cBhvr>
                                        <p:cTn id="27" dur="500"/>
                                        <p:tgtEl>
                                          <p:spTgt spid="215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515"/>
                                        </p:tgtEl>
                                        <p:attrNameLst>
                                          <p:attrName>style.visibility</p:attrName>
                                        </p:attrNameLst>
                                      </p:cBhvr>
                                      <p:to>
                                        <p:strVal val="visible"/>
                                      </p:to>
                                    </p:set>
                                    <p:animEffect transition="in" filter="blinds(horizontal)">
                                      <p:cBhvr>
                                        <p:cTn id="32" dur="500"/>
                                        <p:tgtEl>
                                          <p:spTgt spid="21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9" name="Rectangle 2"/>
          <p:cNvSpPr>
            <a:spLocks noChangeArrowheads="1"/>
          </p:cNvSpPr>
          <p:nvPr/>
        </p:nvSpPr>
        <p:spPr bwMode="auto">
          <a:xfrm>
            <a:off x="4648200" y="868363"/>
            <a:ext cx="3886200" cy="3200400"/>
          </a:xfrm>
          <a:prstGeom prst="rect">
            <a:avLst/>
          </a:prstGeom>
          <a:solidFill>
            <a:schemeClr val="bg1"/>
          </a:solidFill>
          <a:ln w="9525">
            <a:solidFill>
              <a:schemeClr val="tx1"/>
            </a:solidFill>
            <a:miter lim="800000"/>
            <a:headEnd/>
            <a:tailEnd/>
          </a:ln>
        </p:spPr>
        <p:txBody>
          <a:bodyPr wrap="none" anchor="ctr"/>
          <a:lstStyle/>
          <a:p>
            <a:endParaRPr lang="zh-CN" altLang="en-US"/>
          </a:p>
        </p:txBody>
      </p:sp>
      <p:graphicFrame>
        <p:nvGraphicFramePr>
          <p:cNvPr id="22531" name="Object 3"/>
          <p:cNvGraphicFramePr>
            <a:graphicFrameLocks noChangeAspect="1"/>
          </p:cNvGraphicFramePr>
          <p:nvPr/>
        </p:nvGraphicFramePr>
        <p:xfrm>
          <a:off x="762000" y="5287963"/>
          <a:ext cx="1905000" cy="1189037"/>
        </p:xfrm>
        <a:graphic>
          <a:graphicData uri="http://schemas.openxmlformats.org/presentationml/2006/ole">
            <p:oleObj spid="_x0000_s13314" name="Equation" r:id="rId3" imgW="1091880" imgH="672840" progId="Equation.3">
              <p:embed/>
            </p:oleObj>
          </a:graphicData>
        </a:graphic>
      </p:graphicFrame>
      <p:graphicFrame>
        <p:nvGraphicFramePr>
          <p:cNvPr id="22532" name="Object 4"/>
          <p:cNvGraphicFramePr>
            <a:graphicFrameLocks noChangeAspect="1"/>
          </p:cNvGraphicFramePr>
          <p:nvPr/>
        </p:nvGraphicFramePr>
        <p:xfrm>
          <a:off x="3124200" y="5287963"/>
          <a:ext cx="5257800" cy="1143000"/>
        </p:xfrm>
        <a:graphic>
          <a:graphicData uri="http://schemas.openxmlformats.org/presentationml/2006/ole">
            <p:oleObj spid="_x0000_s13315" name="Equation" r:id="rId4" imgW="3136680" imgH="672840" progId="Equation.3">
              <p:embed/>
            </p:oleObj>
          </a:graphicData>
        </a:graphic>
      </p:graphicFrame>
      <p:grpSp>
        <p:nvGrpSpPr>
          <p:cNvPr id="2" name="Group 5"/>
          <p:cNvGrpSpPr>
            <a:grpSpLocks/>
          </p:cNvGrpSpPr>
          <p:nvPr/>
        </p:nvGrpSpPr>
        <p:grpSpPr bwMode="auto">
          <a:xfrm>
            <a:off x="457200" y="4179888"/>
            <a:ext cx="8458200" cy="1031875"/>
            <a:chOff x="240" y="2496"/>
            <a:chExt cx="5328" cy="650"/>
          </a:xfrm>
        </p:grpSpPr>
        <p:sp>
          <p:nvSpPr>
            <p:cNvPr id="13402" name="Text Box 6"/>
            <p:cNvSpPr txBox="1">
              <a:spLocks noChangeArrowheads="1"/>
            </p:cNvSpPr>
            <p:nvPr/>
          </p:nvSpPr>
          <p:spPr bwMode="auto">
            <a:xfrm>
              <a:off x="240" y="2544"/>
              <a:ext cx="5328" cy="596"/>
            </a:xfrm>
            <a:prstGeom prst="rect">
              <a:avLst/>
            </a:prstGeom>
            <a:noFill/>
            <a:ln w="9525">
              <a:noFill/>
              <a:miter lim="800000"/>
              <a:headEnd/>
              <a:tailEnd/>
            </a:ln>
          </p:spPr>
          <p:txBody>
            <a:bodyPr>
              <a:spAutoFit/>
            </a:bodyPr>
            <a:lstStyle/>
            <a:p>
              <a:pPr>
                <a:spcBef>
                  <a:spcPct val="50000"/>
                </a:spcBef>
              </a:pPr>
              <a:r>
                <a:rPr lang="en-US" altLang="zh-CN" sz="2800" b="1">
                  <a:solidFill>
                    <a:srgbClr val="000000"/>
                  </a:solidFill>
                  <a:latin typeface="Times New Roman" pitchFamily="18" charset="0"/>
                </a:rPr>
                <a:t>        </a:t>
              </a:r>
              <a:r>
                <a:rPr lang="en-US" altLang="zh-CN" sz="2800" b="1">
                  <a:solidFill>
                    <a:srgbClr val="CC0000"/>
                  </a:solidFill>
                  <a:latin typeface="Times New Roman" pitchFamily="18" charset="0"/>
                </a:rPr>
                <a:t>2</a:t>
              </a:r>
              <a:r>
                <a:rPr lang="zh-CN" altLang="en-US" sz="2800" b="1">
                  <a:solidFill>
                    <a:srgbClr val="CC0000"/>
                  </a:solidFill>
                  <a:latin typeface="Times New Roman" pitchFamily="18" charset="0"/>
                </a:rPr>
                <a:t>）</a:t>
              </a:r>
              <a:r>
                <a:rPr lang="zh-CN" altLang="en-US" sz="2800" b="1">
                  <a:solidFill>
                    <a:srgbClr val="000000"/>
                  </a:solidFill>
                  <a:latin typeface="Times New Roman" pitchFamily="18" charset="0"/>
                </a:rPr>
                <a:t>根据光的</a:t>
              </a:r>
              <a:r>
                <a:rPr lang="zh-CN" altLang="en-US" sz="2800" b="1">
                  <a:solidFill>
                    <a:srgbClr val="CC0000"/>
                  </a:solidFill>
                  <a:latin typeface="Times New Roman" pitchFamily="18" charset="0"/>
                </a:rPr>
                <a:t>可逆性</a:t>
              </a:r>
              <a:r>
                <a:rPr lang="zh-CN" altLang="en-US" sz="2800" b="1">
                  <a:solidFill>
                    <a:srgbClr val="000000"/>
                  </a:solidFill>
                  <a:latin typeface="Times New Roman" pitchFamily="18" charset="0"/>
                </a:rPr>
                <a:t>，当入射光以      角从      介质入射于界面时，此     角即为布儒斯特角 </a:t>
              </a:r>
              <a:r>
                <a:rPr lang="en-US" altLang="zh-CN" sz="2800" b="1">
                  <a:solidFill>
                    <a:srgbClr val="000000"/>
                  </a:solidFill>
                  <a:latin typeface="Times New Roman" pitchFamily="18" charset="0"/>
                </a:rPr>
                <a:t>.</a:t>
              </a:r>
            </a:p>
          </p:txBody>
        </p:sp>
        <p:graphicFrame>
          <p:nvGraphicFramePr>
            <p:cNvPr id="13326" name="Object 7"/>
            <p:cNvGraphicFramePr>
              <a:graphicFrameLocks noChangeAspect="1"/>
            </p:cNvGraphicFramePr>
            <p:nvPr/>
          </p:nvGraphicFramePr>
          <p:xfrm>
            <a:off x="4080" y="2544"/>
            <a:ext cx="222" cy="314"/>
          </p:xfrm>
          <a:graphic>
            <a:graphicData uri="http://schemas.openxmlformats.org/presentationml/2006/ole">
              <p:oleObj spid="_x0000_s13326" name="公式" r:id="rId5" imgW="177480" imgH="241200" progId="Equation.3">
                <p:embed/>
              </p:oleObj>
            </a:graphicData>
          </a:graphic>
        </p:graphicFrame>
        <p:graphicFrame>
          <p:nvGraphicFramePr>
            <p:cNvPr id="13327" name="Object 8"/>
            <p:cNvGraphicFramePr>
              <a:graphicFrameLocks noChangeAspect="1"/>
            </p:cNvGraphicFramePr>
            <p:nvPr/>
          </p:nvGraphicFramePr>
          <p:xfrm>
            <a:off x="2400" y="2832"/>
            <a:ext cx="222" cy="314"/>
          </p:xfrm>
          <a:graphic>
            <a:graphicData uri="http://schemas.openxmlformats.org/presentationml/2006/ole">
              <p:oleObj spid="_x0000_s13327" name="公式" r:id="rId6" imgW="177480" imgH="241200" progId="Equation.3">
                <p:embed/>
              </p:oleObj>
            </a:graphicData>
          </a:graphic>
        </p:graphicFrame>
        <p:graphicFrame>
          <p:nvGraphicFramePr>
            <p:cNvPr id="13328" name="Object 9"/>
            <p:cNvGraphicFramePr>
              <a:graphicFrameLocks noChangeAspect="1"/>
            </p:cNvGraphicFramePr>
            <p:nvPr/>
          </p:nvGraphicFramePr>
          <p:xfrm>
            <a:off x="4815" y="2496"/>
            <a:ext cx="295" cy="384"/>
          </p:xfrm>
          <a:graphic>
            <a:graphicData uri="http://schemas.openxmlformats.org/presentationml/2006/ole">
              <p:oleObj spid="_x0000_s13328" name="Equation" r:id="rId7" imgW="253800" imgH="317160" progId="Equation.3">
                <p:embed/>
              </p:oleObj>
            </a:graphicData>
          </a:graphic>
        </p:graphicFrame>
      </p:grpSp>
      <p:graphicFrame>
        <p:nvGraphicFramePr>
          <p:cNvPr id="13316" name="Object 10"/>
          <p:cNvGraphicFramePr>
            <a:graphicFrameLocks noChangeAspect="1"/>
          </p:cNvGraphicFramePr>
          <p:nvPr/>
        </p:nvGraphicFramePr>
        <p:xfrm>
          <a:off x="7620000" y="1706563"/>
          <a:ext cx="441325" cy="614362"/>
        </p:xfrm>
        <a:graphic>
          <a:graphicData uri="http://schemas.openxmlformats.org/presentationml/2006/ole">
            <p:oleObj spid="_x0000_s13316" name="Equation" r:id="rId8" imgW="228600" imgH="317160" progId="Equation.3">
              <p:embed/>
            </p:oleObj>
          </a:graphicData>
        </a:graphic>
      </p:graphicFrame>
      <p:grpSp>
        <p:nvGrpSpPr>
          <p:cNvPr id="3" name="Group 11"/>
          <p:cNvGrpSpPr>
            <a:grpSpLocks/>
          </p:cNvGrpSpPr>
          <p:nvPr/>
        </p:nvGrpSpPr>
        <p:grpSpPr bwMode="auto">
          <a:xfrm>
            <a:off x="5867400" y="2163763"/>
            <a:ext cx="762000" cy="1752600"/>
            <a:chOff x="3696" y="1363"/>
            <a:chExt cx="480" cy="1104"/>
          </a:xfrm>
        </p:grpSpPr>
        <p:sp>
          <p:nvSpPr>
            <p:cNvPr id="13396" name="Line 12"/>
            <p:cNvSpPr>
              <a:spLocks noChangeShapeType="1"/>
            </p:cNvSpPr>
            <p:nvPr/>
          </p:nvSpPr>
          <p:spPr bwMode="auto">
            <a:xfrm rot="7200778">
              <a:off x="3312" y="1891"/>
              <a:ext cx="1104" cy="48"/>
            </a:xfrm>
            <a:prstGeom prst="line">
              <a:avLst/>
            </a:prstGeom>
            <a:noFill/>
            <a:ln w="38100">
              <a:solidFill>
                <a:srgbClr val="FF0000"/>
              </a:solidFill>
              <a:round/>
              <a:headEnd type="none" w="sm" len="lg"/>
              <a:tailEnd type="triangle" w="sm" len="lg"/>
            </a:ln>
          </p:spPr>
          <p:txBody>
            <a:bodyPr wrap="none" anchor="ctr"/>
            <a:lstStyle/>
            <a:p>
              <a:endParaRPr lang="zh-CN" altLang="en-US"/>
            </a:p>
          </p:txBody>
        </p:sp>
        <p:sp>
          <p:nvSpPr>
            <p:cNvPr id="13397" name="Oval 13"/>
            <p:cNvSpPr>
              <a:spLocks noChangeArrowheads="1"/>
            </p:cNvSpPr>
            <p:nvPr/>
          </p:nvSpPr>
          <p:spPr bwMode="auto">
            <a:xfrm rot="7200778">
              <a:off x="3984" y="1635"/>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98" name="Oval 14"/>
            <p:cNvSpPr>
              <a:spLocks noChangeArrowheads="1"/>
            </p:cNvSpPr>
            <p:nvPr/>
          </p:nvSpPr>
          <p:spPr bwMode="auto">
            <a:xfrm rot="7200778">
              <a:off x="3888" y="1779"/>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99" name="Oval 15"/>
            <p:cNvSpPr>
              <a:spLocks noChangeArrowheads="1"/>
            </p:cNvSpPr>
            <p:nvPr/>
          </p:nvSpPr>
          <p:spPr bwMode="auto">
            <a:xfrm rot="7200778">
              <a:off x="3792" y="1939"/>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400" name="Oval 16"/>
            <p:cNvSpPr>
              <a:spLocks noChangeArrowheads="1"/>
            </p:cNvSpPr>
            <p:nvPr/>
          </p:nvSpPr>
          <p:spPr bwMode="auto">
            <a:xfrm rot="7200778">
              <a:off x="3696" y="2082"/>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3325" name="Object 17"/>
            <p:cNvGraphicFramePr>
              <a:graphicFrameLocks noChangeAspect="1"/>
            </p:cNvGraphicFramePr>
            <p:nvPr/>
          </p:nvGraphicFramePr>
          <p:xfrm>
            <a:off x="3936" y="1843"/>
            <a:ext cx="223" cy="311"/>
          </p:xfrm>
          <a:graphic>
            <a:graphicData uri="http://schemas.openxmlformats.org/presentationml/2006/ole">
              <p:oleObj spid="_x0000_s13325" name="公式" r:id="rId9" imgW="177480" imgH="241200" progId="Equation.3">
                <p:embed/>
              </p:oleObj>
            </a:graphicData>
          </a:graphic>
        </p:graphicFrame>
        <p:sp>
          <p:nvSpPr>
            <p:cNvPr id="13401" name="Freeform 18"/>
            <p:cNvSpPr>
              <a:spLocks/>
            </p:cNvSpPr>
            <p:nvPr/>
          </p:nvSpPr>
          <p:spPr bwMode="auto">
            <a:xfrm>
              <a:off x="3963" y="1747"/>
              <a:ext cx="213" cy="43"/>
            </a:xfrm>
            <a:custGeom>
              <a:avLst/>
              <a:gdLst>
                <a:gd name="T0" fmla="*/ 0 w 213"/>
                <a:gd name="T1" fmla="*/ 0 h 43"/>
                <a:gd name="T2" fmla="*/ 103 w 213"/>
                <a:gd name="T3" fmla="*/ 41 h 43"/>
                <a:gd name="T4" fmla="*/ 213 w 213"/>
                <a:gd name="T5" fmla="*/ 13 h 43"/>
                <a:gd name="T6" fmla="*/ 0 60000 65536"/>
                <a:gd name="T7" fmla="*/ 0 60000 65536"/>
                <a:gd name="T8" fmla="*/ 0 60000 65536"/>
                <a:gd name="T9" fmla="*/ 0 w 213"/>
                <a:gd name="T10" fmla="*/ 0 h 43"/>
                <a:gd name="T11" fmla="*/ 213 w 213"/>
                <a:gd name="T12" fmla="*/ 43 h 43"/>
              </a:gdLst>
              <a:ahLst/>
              <a:cxnLst>
                <a:cxn ang="T6">
                  <a:pos x="T0" y="T1"/>
                </a:cxn>
                <a:cxn ang="T7">
                  <a:pos x="T2" y="T3"/>
                </a:cxn>
                <a:cxn ang="T8">
                  <a:pos x="T4" y="T5"/>
                </a:cxn>
              </a:cxnLst>
              <a:rect l="T9" t="T10" r="T11" b="T12"/>
              <a:pathLst>
                <a:path w="213" h="43">
                  <a:moveTo>
                    <a:pt x="0" y="0"/>
                  </a:moveTo>
                  <a:cubicBezTo>
                    <a:pt x="17" y="7"/>
                    <a:pt x="68" y="39"/>
                    <a:pt x="103" y="41"/>
                  </a:cubicBezTo>
                  <a:cubicBezTo>
                    <a:pt x="138" y="43"/>
                    <a:pt x="190" y="19"/>
                    <a:pt x="213" y="13"/>
                  </a:cubicBezTo>
                </a:path>
              </a:pathLst>
            </a:custGeom>
            <a:noFill/>
            <a:ln w="28575">
              <a:solidFill>
                <a:srgbClr val="33CC33"/>
              </a:solidFill>
              <a:round/>
              <a:headEnd type="none" w="sm" len="lg"/>
              <a:tailEnd/>
            </a:ln>
          </p:spPr>
          <p:txBody>
            <a:bodyPr wrap="none"/>
            <a:lstStyle/>
            <a:p>
              <a:endParaRPr lang="zh-CN" altLang="en-US"/>
            </a:p>
          </p:txBody>
        </p:sp>
      </p:grpSp>
      <p:grpSp>
        <p:nvGrpSpPr>
          <p:cNvPr id="4" name="Group 19"/>
          <p:cNvGrpSpPr>
            <a:grpSpLocks/>
          </p:cNvGrpSpPr>
          <p:nvPr/>
        </p:nvGrpSpPr>
        <p:grpSpPr bwMode="auto">
          <a:xfrm>
            <a:off x="6629400" y="2087563"/>
            <a:ext cx="1143000" cy="1828800"/>
            <a:chOff x="4176" y="1315"/>
            <a:chExt cx="720" cy="1152"/>
          </a:xfrm>
        </p:grpSpPr>
        <p:graphicFrame>
          <p:nvGraphicFramePr>
            <p:cNvPr id="13324" name="Object 20"/>
            <p:cNvGraphicFramePr>
              <a:graphicFrameLocks noChangeAspect="1"/>
            </p:cNvGraphicFramePr>
            <p:nvPr/>
          </p:nvGraphicFramePr>
          <p:xfrm>
            <a:off x="4224" y="1843"/>
            <a:ext cx="223" cy="311"/>
          </p:xfrm>
          <a:graphic>
            <a:graphicData uri="http://schemas.openxmlformats.org/presentationml/2006/ole">
              <p:oleObj spid="_x0000_s13324" name="公式" r:id="rId10" imgW="177480" imgH="241200" progId="Equation.3">
                <p:embed/>
              </p:oleObj>
            </a:graphicData>
          </a:graphic>
        </p:graphicFrame>
        <p:sp>
          <p:nvSpPr>
            <p:cNvPr id="13385" name="Line 21"/>
            <p:cNvSpPr>
              <a:spLocks noChangeShapeType="1"/>
            </p:cNvSpPr>
            <p:nvPr/>
          </p:nvSpPr>
          <p:spPr bwMode="auto">
            <a:xfrm rot="3142311">
              <a:off x="3952" y="1891"/>
              <a:ext cx="1152" cy="0"/>
            </a:xfrm>
            <a:prstGeom prst="line">
              <a:avLst/>
            </a:prstGeom>
            <a:noFill/>
            <a:ln w="38100">
              <a:solidFill>
                <a:srgbClr val="FF0000"/>
              </a:solidFill>
              <a:round/>
              <a:headEnd type="triangle" w="sm" len="lg"/>
              <a:tailEnd/>
            </a:ln>
          </p:spPr>
          <p:txBody>
            <a:bodyPr wrap="none" anchor="ctr"/>
            <a:lstStyle/>
            <a:p>
              <a:endParaRPr lang="zh-CN" altLang="en-US"/>
            </a:p>
          </p:txBody>
        </p:sp>
        <p:sp>
          <p:nvSpPr>
            <p:cNvPr id="13386" name="Line 22"/>
            <p:cNvSpPr>
              <a:spLocks noChangeShapeType="1"/>
            </p:cNvSpPr>
            <p:nvPr/>
          </p:nvSpPr>
          <p:spPr bwMode="auto">
            <a:xfrm rot="3142311">
              <a:off x="4328" y="1520"/>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3387" name="Line 23"/>
            <p:cNvSpPr>
              <a:spLocks noChangeShapeType="1"/>
            </p:cNvSpPr>
            <p:nvPr/>
          </p:nvSpPr>
          <p:spPr bwMode="auto">
            <a:xfrm rot="3142311">
              <a:off x="4442" y="1668"/>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3388" name="Line 24"/>
            <p:cNvSpPr>
              <a:spLocks noChangeShapeType="1"/>
            </p:cNvSpPr>
            <p:nvPr/>
          </p:nvSpPr>
          <p:spPr bwMode="auto">
            <a:xfrm rot="3142311">
              <a:off x="4556" y="1816"/>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3389" name="Line 25"/>
            <p:cNvSpPr>
              <a:spLocks noChangeShapeType="1"/>
            </p:cNvSpPr>
            <p:nvPr/>
          </p:nvSpPr>
          <p:spPr bwMode="auto">
            <a:xfrm rot="3142311">
              <a:off x="4670" y="1964"/>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3390" name="Line 26"/>
            <p:cNvSpPr>
              <a:spLocks noChangeShapeType="1"/>
            </p:cNvSpPr>
            <p:nvPr/>
          </p:nvSpPr>
          <p:spPr bwMode="auto">
            <a:xfrm rot="3142311">
              <a:off x="4784" y="2111"/>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3391" name="Oval 27"/>
            <p:cNvSpPr>
              <a:spLocks noChangeArrowheads="1"/>
            </p:cNvSpPr>
            <p:nvPr/>
          </p:nvSpPr>
          <p:spPr bwMode="auto">
            <a:xfrm rot="3142311">
              <a:off x="4353" y="1678"/>
              <a:ext cx="63" cy="56"/>
            </a:xfrm>
            <a:prstGeom prst="ellipse">
              <a:avLst/>
            </a:prstGeom>
            <a:solidFill>
              <a:srgbClr val="FF0000"/>
            </a:solidFill>
            <a:ln w="28575">
              <a:solidFill>
                <a:srgbClr val="FF0000"/>
              </a:solidFill>
              <a:round/>
              <a:headEnd/>
              <a:tailEnd/>
            </a:ln>
          </p:spPr>
          <p:txBody>
            <a:bodyPr wrap="none" anchor="ctr"/>
            <a:lstStyle/>
            <a:p>
              <a:endParaRPr lang="zh-CN" altLang="en-US"/>
            </a:p>
          </p:txBody>
        </p:sp>
        <p:sp>
          <p:nvSpPr>
            <p:cNvPr id="13392" name="Oval 28"/>
            <p:cNvSpPr>
              <a:spLocks noChangeArrowheads="1"/>
            </p:cNvSpPr>
            <p:nvPr/>
          </p:nvSpPr>
          <p:spPr bwMode="auto">
            <a:xfrm rot="3142311">
              <a:off x="4468" y="1825"/>
              <a:ext cx="62" cy="56"/>
            </a:xfrm>
            <a:prstGeom prst="ellipse">
              <a:avLst/>
            </a:prstGeom>
            <a:solidFill>
              <a:srgbClr val="FF0000"/>
            </a:solidFill>
            <a:ln w="28575">
              <a:solidFill>
                <a:srgbClr val="FF0000"/>
              </a:solidFill>
              <a:round/>
              <a:headEnd/>
              <a:tailEnd/>
            </a:ln>
          </p:spPr>
          <p:txBody>
            <a:bodyPr wrap="none" anchor="ctr"/>
            <a:lstStyle/>
            <a:p>
              <a:endParaRPr lang="zh-CN" altLang="en-US"/>
            </a:p>
          </p:txBody>
        </p:sp>
        <p:sp>
          <p:nvSpPr>
            <p:cNvPr id="13393" name="Oval 29"/>
            <p:cNvSpPr>
              <a:spLocks noChangeArrowheads="1"/>
            </p:cNvSpPr>
            <p:nvPr/>
          </p:nvSpPr>
          <p:spPr bwMode="auto">
            <a:xfrm rot="3142311">
              <a:off x="4582" y="1973"/>
              <a:ext cx="62" cy="56"/>
            </a:xfrm>
            <a:prstGeom prst="ellipse">
              <a:avLst/>
            </a:prstGeom>
            <a:solidFill>
              <a:srgbClr val="FF0000"/>
            </a:solidFill>
            <a:ln w="28575">
              <a:solidFill>
                <a:srgbClr val="FF0000"/>
              </a:solidFill>
              <a:round/>
              <a:headEnd/>
              <a:tailEnd/>
            </a:ln>
          </p:spPr>
          <p:txBody>
            <a:bodyPr wrap="none" anchor="ctr"/>
            <a:lstStyle/>
            <a:p>
              <a:endParaRPr lang="zh-CN" altLang="en-US"/>
            </a:p>
          </p:txBody>
        </p:sp>
        <p:sp>
          <p:nvSpPr>
            <p:cNvPr id="13394" name="Oval 30"/>
            <p:cNvSpPr>
              <a:spLocks noChangeArrowheads="1"/>
            </p:cNvSpPr>
            <p:nvPr/>
          </p:nvSpPr>
          <p:spPr bwMode="auto">
            <a:xfrm rot="3142311">
              <a:off x="4696" y="2121"/>
              <a:ext cx="62" cy="56"/>
            </a:xfrm>
            <a:prstGeom prst="ellipse">
              <a:avLst/>
            </a:prstGeom>
            <a:solidFill>
              <a:srgbClr val="FF0000"/>
            </a:solidFill>
            <a:ln w="28575">
              <a:solidFill>
                <a:srgbClr val="FF0000"/>
              </a:solidFill>
              <a:round/>
              <a:headEnd/>
              <a:tailEnd/>
            </a:ln>
          </p:spPr>
          <p:txBody>
            <a:bodyPr wrap="none" anchor="ctr"/>
            <a:lstStyle/>
            <a:p>
              <a:endParaRPr lang="zh-CN" altLang="en-US"/>
            </a:p>
          </p:txBody>
        </p:sp>
        <p:sp>
          <p:nvSpPr>
            <p:cNvPr id="13395" name="Freeform 31"/>
            <p:cNvSpPr>
              <a:spLocks/>
            </p:cNvSpPr>
            <p:nvPr/>
          </p:nvSpPr>
          <p:spPr bwMode="auto">
            <a:xfrm>
              <a:off x="4176" y="1740"/>
              <a:ext cx="226" cy="55"/>
            </a:xfrm>
            <a:custGeom>
              <a:avLst/>
              <a:gdLst>
                <a:gd name="T0" fmla="*/ 0 w 226"/>
                <a:gd name="T1" fmla="*/ 41 h 55"/>
                <a:gd name="T2" fmla="*/ 117 w 226"/>
                <a:gd name="T3" fmla="*/ 48 h 55"/>
                <a:gd name="T4" fmla="*/ 226 w 226"/>
                <a:gd name="T5" fmla="*/ 0 h 55"/>
                <a:gd name="T6" fmla="*/ 0 60000 65536"/>
                <a:gd name="T7" fmla="*/ 0 60000 65536"/>
                <a:gd name="T8" fmla="*/ 0 60000 65536"/>
                <a:gd name="T9" fmla="*/ 0 w 226"/>
                <a:gd name="T10" fmla="*/ 0 h 55"/>
                <a:gd name="T11" fmla="*/ 226 w 226"/>
                <a:gd name="T12" fmla="*/ 55 h 55"/>
              </a:gdLst>
              <a:ahLst/>
              <a:cxnLst>
                <a:cxn ang="T6">
                  <a:pos x="T0" y="T1"/>
                </a:cxn>
                <a:cxn ang="T7">
                  <a:pos x="T2" y="T3"/>
                </a:cxn>
                <a:cxn ang="T8">
                  <a:pos x="T4" y="T5"/>
                </a:cxn>
              </a:cxnLst>
              <a:rect l="T9" t="T10" r="T11" b="T12"/>
              <a:pathLst>
                <a:path w="226" h="55">
                  <a:moveTo>
                    <a:pt x="0" y="41"/>
                  </a:moveTo>
                  <a:cubicBezTo>
                    <a:pt x="19" y="42"/>
                    <a:pt x="79" y="55"/>
                    <a:pt x="117" y="48"/>
                  </a:cubicBezTo>
                  <a:cubicBezTo>
                    <a:pt x="155" y="41"/>
                    <a:pt x="203" y="10"/>
                    <a:pt x="226" y="0"/>
                  </a:cubicBezTo>
                </a:path>
              </a:pathLst>
            </a:custGeom>
            <a:noFill/>
            <a:ln w="28575">
              <a:solidFill>
                <a:srgbClr val="33CC33"/>
              </a:solidFill>
              <a:round/>
              <a:headEnd type="none" w="sm" len="lg"/>
              <a:tailEnd/>
            </a:ln>
          </p:spPr>
          <p:txBody>
            <a:bodyPr wrap="none"/>
            <a:lstStyle/>
            <a:p>
              <a:endParaRPr lang="zh-CN" altLang="en-US"/>
            </a:p>
          </p:txBody>
        </p:sp>
      </p:grpSp>
      <p:grpSp>
        <p:nvGrpSpPr>
          <p:cNvPr id="13333" name="Group 32"/>
          <p:cNvGrpSpPr>
            <a:grpSpLocks/>
          </p:cNvGrpSpPr>
          <p:nvPr/>
        </p:nvGrpSpPr>
        <p:grpSpPr bwMode="auto">
          <a:xfrm>
            <a:off x="5029200" y="2286000"/>
            <a:ext cx="3124200" cy="1600200"/>
            <a:chOff x="3168" y="1440"/>
            <a:chExt cx="1968" cy="1008"/>
          </a:xfrm>
        </p:grpSpPr>
        <p:sp>
          <p:nvSpPr>
            <p:cNvPr id="13383" name="Rectangle 33"/>
            <p:cNvSpPr>
              <a:spLocks noChangeArrowheads="1"/>
            </p:cNvSpPr>
            <p:nvPr/>
          </p:nvSpPr>
          <p:spPr bwMode="auto">
            <a:xfrm>
              <a:off x="3168" y="1440"/>
              <a:ext cx="1968" cy="1008"/>
            </a:xfrm>
            <a:prstGeom prst="rect">
              <a:avLst/>
            </a:prstGeom>
            <a:solidFill>
              <a:srgbClr val="C5FFFF">
                <a:alpha val="50195"/>
              </a:srgbClr>
            </a:solidFill>
            <a:ln w="19050">
              <a:solidFill>
                <a:schemeClr val="tx2"/>
              </a:solidFill>
              <a:miter lim="800000"/>
              <a:headEnd/>
              <a:tailEnd/>
            </a:ln>
          </p:spPr>
          <p:txBody>
            <a:bodyPr wrap="none" anchor="ctr"/>
            <a:lstStyle/>
            <a:p>
              <a:endParaRPr lang="zh-CN" altLang="en-US"/>
            </a:p>
          </p:txBody>
        </p:sp>
        <p:graphicFrame>
          <p:nvGraphicFramePr>
            <p:cNvPr id="13323" name="Object 34"/>
            <p:cNvGraphicFramePr>
              <a:graphicFrameLocks noChangeAspect="1"/>
            </p:cNvGraphicFramePr>
            <p:nvPr/>
          </p:nvGraphicFramePr>
          <p:xfrm>
            <a:off x="4800" y="1459"/>
            <a:ext cx="325" cy="387"/>
          </p:xfrm>
          <a:graphic>
            <a:graphicData uri="http://schemas.openxmlformats.org/presentationml/2006/ole">
              <p:oleObj spid="_x0000_s13323" name="Equation" r:id="rId11" imgW="253800" imgH="317160" progId="Equation.3">
                <p:embed/>
              </p:oleObj>
            </a:graphicData>
          </a:graphic>
        </p:graphicFrame>
        <p:sp>
          <p:nvSpPr>
            <p:cNvPr id="13384" name="Rectangle 35"/>
            <p:cNvSpPr>
              <a:spLocks noChangeArrowheads="1"/>
            </p:cNvSpPr>
            <p:nvPr/>
          </p:nvSpPr>
          <p:spPr bwMode="auto">
            <a:xfrm>
              <a:off x="3312" y="1459"/>
              <a:ext cx="672" cy="327"/>
            </a:xfrm>
            <a:prstGeom prst="rect">
              <a:avLst/>
            </a:prstGeom>
            <a:noFill/>
            <a:ln w="9525">
              <a:noFill/>
              <a:miter lim="800000"/>
              <a:headEnd/>
              <a:tailEnd/>
            </a:ln>
          </p:spPr>
          <p:txBody>
            <a:bodyPr>
              <a:spAutoFit/>
            </a:bodyPr>
            <a:lstStyle/>
            <a:p>
              <a:r>
                <a:rPr lang="zh-CN" altLang="en-US" sz="2800" b="1">
                  <a:solidFill>
                    <a:srgbClr val="0000FF"/>
                  </a:solidFill>
                  <a:latin typeface="Times New Roman" pitchFamily="18" charset="0"/>
                </a:rPr>
                <a:t>玻璃</a:t>
              </a:r>
            </a:p>
          </p:txBody>
        </p:sp>
      </p:grpSp>
      <p:sp>
        <p:nvSpPr>
          <p:cNvPr id="13334" name="Line 36"/>
          <p:cNvSpPr>
            <a:spLocks noChangeShapeType="1"/>
          </p:cNvSpPr>
          <p:nvPr/>
        </p:nvSpPr>
        <p:spPr bwMode="auto">
          <a:xfrm>
            <a:off x="6629400" y="1249363"/>
            <a:ext cx="0" cy="2438400"/>
          </a:xfrm>
          <a:prstGeom prst="line">
            <a:avLst/>
          </a:prstGeom>
          <a:noFill/>
          <a:ln w="19050">
            <a:solidFill>
              <a:srgbClr val="000000"/>
            </a:solidFill>
            <a:prstDash val="dash"/>
            <a:round/>
            <a:headEnd/>
            <a:tailEnd/>
          </a:ln>
        </p:spPr>
        <p:txBody>
          <a:bodyPr wrap="none" anchor="ctr"/>
          <a:lstStyle/>
          <a:p>
            <a:endParaRPr lang="zh-CN" altLang="en-US"/>
          </a:p>
        </p:txBody>
      </p:sp>
      <p:sp>
        <p:nvSpPr>
          <p:cNvPr id="13335" name="Rectangle 37"/>
          <p:cNvSpPr>
            <a:spLocks noChangeArrowheads="1"/>
          </p:cNvSpPr>
          <p:nvPr/>
        </p:nvSpPr>
        <p:spPr bwMode="auto">
          <a:xfrm>
            <a:off x="457200" y="914400"/>
            <a:ext cx="3810000" cy="3200400"/>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13336" name="Group 38"/>
          <p:cNvGrpSpPr>
            <a:grpSpLocks/>
          </p:cNvGrpSpPr>
          <p:nvPr/>
        </p:nvGrpSpPr>
        <p:grpSpPr bwMode="auto">
          <a:xfrm>
            <a:off x="541338" y="1352550"/>
            <a:ext cx="1897062" cy="933450"/>
            <a:chOff x="341" y="756"/>
            <a:chExt cx="1195" cy="588"/>
          </a:xfrm>
        </p:grpSpPr>
        <p:sp>
          <p:nvSpPr>
            <p:cNvPr id="13372" name="Line 39"/>
            <p:cNvSpPr>
              <a:spLocks noChangeShapeType="1"/>
            </p:cNvSpPr>
            <p:nvPr/>
          </p:nvSpPr>
          <p:spPr bwMode="auto">
            <a:xfrm rot="1813361">
              <a:off x="341" y="1040"/>
              <a:ext cx="1195"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3373" name="Line 40"/>
            <p:cNvSpPr>
              <a:spLocks noChangeShapeType="1"/>
            </p:cNvSpPr>
            <p:nvPr/>
          </p:nvSpPr>
          <p:spPr bwMode="auto">
            <a:xfrm rot="1813361">
              <a:off x="645" y="756"/>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3374" name="Line 41"/>
            <p:cNvSpPr>
              <a:spLocks noChangeShapeType="1"/>
            </p:cNvSpPr>
            <p:nvPr/>
          </p:nvSpPr>
          <p:spPr bwMode="auto">
            <a:xfrm rot="1813361">
              <a:off x="812" y="854"/>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3375" name="Line 42"/>
            <p:cNvSpPr>
              <a:spLocks noChangeShapeType="1"/>
            </p:cNvSpPr>
            <p:nvPr/>
          </p:nvSpPr>
          <p:spPr bwMode="auto">
            <a:xfrm rot="1813361">
              <a:off x="980" y="952"/>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3376" name="Line 43"/>
            <p:cNvSpPr>
              <a:spLocks noChangeShapeType="1"/>
            </p:cNvSpPr>
            <p:nvPr/>
          </p:nvSpPr>
          <p:spPr bwMode="auto">
            <a:xfrm rot="1813361">
              <a:off x="1148" y="1049"/>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3377" name="Line 44"/>
            <p:cNvSpPr>
              <a:spLocks noChangeShapeType="1"/>
            </p:cNvSpPr>
            <p:nvPr/>
          </p:nvSpPr>
          <p:spPr bwMode="auto">
            <a:xfrm rot="1813361">
              <a:off x="1296" y="1120"/>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3378" name="Oval 45"/>
            <p:cNvSpPr>
              <a:spLocks noChangeArrowheads="1"/>
            </p:cNvSpPr>
            <p:nvPr/>
          </p:nvSpPr>
          <p:spPr bwMode="auto">
            <a:xfrm rot="1813361">
              <a:off x="529" y="792"/>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79" name="Oval 46"/>
            <p:cNvSpPr>
              <a:spLocks noChangeArrowheads="1"/>
            </p:cNvSpPr>
            <p:nvPr/>
          </p:nvSpPr>
          <p:spPr bwMode="auto">
            <a:xfrm rot="1813361">
              <a:off x="696" y="890"/>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80" name="Oval 47"/>
            <p:cNvSpPr>
              <a:spLocks noChangeArrowheads="1"/>
            </p:cNvSpPr>
            <p:nvPr/>
          </p:nvSpPr>
          <p:spPr bwMode="auto">
            <a:xfrm rot="1813361">
              <a:off x="864" y="987"/>
              <a:ext cx="64"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81" name="Oval 48"/>
            <p:cNvSpPr>
              <a:spLocks noChangeArrowheads="1"/>
            </p:cNvSpPr>
            <p:nvPr/>
          </p:nvSpPr>
          <p:spPr bwMode="auto">
            <a:xfrm rot="1813361">
              <a:off x="1032" y="1084"/>
              <a:ext cx="64"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82" name="Oval 49"/>
            <p:cNvSpPr>
              <a:spLocks noChangeArrowheads="1"/>
            </p:cNvSpPr>
            <p:nvPr/>
          </p:nvSpPr>
          <p:spPr bwMode="auto">
            <a:xfrm rot="1813361">
              <a:off x="1198" y="1182"/>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grpSp>
      <p:sp>
        <p:nvSpPr>
          <p:cNvPr id="13337" name="Line 50"/>
          <p:cNvSpPr>
            <a:spLocks noChangeShapeType="1"/>
          </p:cNvSpPr>
          <p:nvPr/>
        </p:nvSpPr>
        <p:spPr bwMode="auto">
          <a:xfrm rot="-1745951">
            <a:off x="2122488" y="1804988"/>
            <a:ext cx="2133600" cy="635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3338" name="Oval 51"/>
          <p:cNvSpPr>
            <a:spLocks noChangeArrowheads="1"/>
          </p:cNvSpPr>
          <p:nvPr/>
        </p:nvSpPr>
        <p:spPr bwMode="auto">
          <a:xfrm rot="-1745951">
            <a:off x="2428875" y="2143125"/>
            <a:ext cx="101600" cy="10001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39" name="Oval 52"/>
          <p:cNvSpPr>
            <a:spLocks noChangeArrowheads="1"/>
          </p:cNvSpPr>
          <p:nvPr/>
        </p:nvSpPr>
        <p:spPr bwMode="auto">
          <a:xfrm rot="-1745951">
            <a:off x="2794000" y="1924050"/>
            <a:ext cx="101600" cy="10001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40" name="Oval 53"/>
          <p:cNvSpPr>
            <a:spLocks noChangeArrowheads="1"/>
          </p:cNvSpPr>
          <p:nvPr/>
        </p:nvSpPr>
        <p:spPr bwMode="auto">
          <a:xfrm rot="-1745951">
            <a:off x="3098800" y="1771650"/>
            <a:ext cx="101600" cy="10001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41" name="Oval 54"/>
          <p:cNvSpPr>
            <a:spLocks noChangeArrowheads="1"/>
          </p:cNvSpPr>
          <p:nvPr/>
        </p:nvSpPr>
        <p:spPr bwMode="auto">
          <a:xfrm rot="-1745951">
            <a:off x="3403600" y="1595438"/>
            <a:ext cx="101600" cy="100012"/>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42" name="Oval 55"/>
          <p:cNvSpPr>
            <a:spLocks noChangeArrowheads="1"/>
          </p:cNvSpPr>
          <p:nvPr/>
        </p:nvSpPr>
        <p:spPr bwMode="auto">
          <a:xfrm rot="-1745951">
            <a:off x="3657600" y="1443038"/>
            <a:ext cx="101600" cy="100012"/>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3317" name="Object 56"/>
          <p:cNvGraphicFramePr>
            <a:graphicFrameLocks noChangeAspect="1"/>
          </p:cNvGraphicFramePr>
          <p:nvPr/>
        </p:nvGraphicFramePr>
        <p:xfrm>
          <a:off x="1828800" y="1219200"/>
          <a:ext cx="312738" cy="654050"/>
        </p:xfrm>
        <a:graphic>
          <a:graphicData uri="http://schemas.openxmlformats.org/presentationml/2006/ole">
            <p:oleObj spid="_x0000_s13317" name="公式" r:id="rId12" imgW="164880" imgH="330120" progId="Equation.3">
              <p:embed/>
            </p:oleObj>
          </a:graphicData>
        </a:graphic>
      </p:graphicFrame>
      <p:graphicFrame>
        <p:nvGraphicFramePr>
          <p:cNvPr id="13318" name="Object 57"/>
          <p:cNvGraphicFramePr>
            <a:graphicFrameLocks noChangeAspect="1"/>
          </p:cNvGraphicFramePr>
          <p:nvPr/>
        </p:nvGraphicFramePr>
        <p:xfrm>
          <a:off x="2514600" y="1219200"/>
          <a:ext cx="311150" cy="649288"/>
        </p:xfrm>
        <a:graphic>
          <a:graphicData uri="http://schemas.openxmlformats.org/presentationml/2006/ole">
            <p:oleObj spid="_x0000_s13318" name="公式" r:id="rId13" imgW="164880" imgH="330120" progId="Equation.3">
              <p:embed/>
            </p:oleObj>
          </a:graphicData>
        </a:graphic>
      </p:graphicFrame>
      <p:sp>
        <p:nvSpPr>
          <p:cNvPr id="13343" name="Arc 58"/>
          <p:cNvSpPr>
            <a:spLocks/>
          </p:cNvSpPr>
          <p:nvPr/>
        </p:nvSpPr>
        <p:spPr bwMode="auto">
          <a:xfrm rot="9220608" flipH="1" flipV="1">
            <a:off x="2341563" y="1751013"/>
            <a:ext cx="328612" cy="395287"/>
          </a:xfrm>
          <a:custGeom>
            <a:avLst/>
            <a:gdLst>
              <a:gd name="T0" fmla="*/ 0 w 24985"/>
              <a:gd name="T1" fmla="*/ 4886 h 21600"/>
              <a:gd name="T2" fmla="*/ 328612 w 24985"/>
              <a:gd name="T3" fmla="*/ 395287 h 21600"/>
              <a:gd name="T4" fmla="*/ 44521 w 24985"/>
              <a:gd name="T5" fmla="*/ 395287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close/>
              </a:path>
            </a:pathLst>
          </a:custGeom>
          <a:noFill/>
          <a:ln w="28575">
            <a:solidFill>
              <a:srgbClr val="33CC33"/>
            </a:solidFill>
            <a:round/>
            <a:headEnd/>
            <a:tailEnd type="none" w="sm" len="lg"/>
          </a:ln>
        </p:spPr>
        <p:txBody>
          <a:bodyPr wrap="none" anchor="ctr"/>
          <a:lstStyle/>
          <a:p>
            <a:endParaRPr lang="zh-CN" altLang="en-US"/>
          </a:p>
        </p:txBody>
      </p:sp>
      <p:sp>
        <p:nvSpPr>
          <p:cNvPr id="13344" name="Line 59"/>
          <p:cNvSpPr>
            <a:spLocks noChangeShapeType="1"/>
          </p:cNvSpPr>
          <p:nvPr/>
        </p:nvSpPr>
        <p:spPr bwMode="auto">
          <a:xfrm>
            <a:off x="2286000" y="1143000"/>
            <a:ext cx="0" cy="2590800"/>
          </a:xfrm>
          <a:prstGeom prst="line">
            <a:avLst/>
          </a:prstGeom>
          <a:noFill/>
          <a:ln w="19050">
            <a:solidFill>
              <a:srgbClr val="000000"/>
            </a:solidFill>
            <a:prstDash val="dash"/>
            <a:round/>
            <a:headEnd/>
            <a:tailEnd type="none" w="sm" len="lg"/>
          </a:ln>
        </p:spPr>
        <p:txBody>
          <a:bodyPr wrap="none" anchor="ctr"/>
          <a:lstStyle/>
          <a:p>
            <a:endParaRPr lang="zh-CN" altLang="en-US"/>
          </a:p>
        </p:txBody>
      </p:sp>
      <p:graphicFrame>
        <p:nvGraphicFramePr>
          <p:cNvPr id="13319" name="Object 60"/>
          <p:cNvGraphicFramePr>
            <a:graphicFrameLocks noChangeAspect="1"/>
          </p:cNvGraphicFramePr>
          <p:nvPr/>
        </p:nvGraphicFramePr>
        <p:xfrm>
          <a:off x="3341688" y="1671638"/>
          <a:ext cx="439737" cy="614362"/>
        </p:xfrm>
        <a:graphic>
          <a:graphicData uri="http://schemas.openxmlformats.org/presentationml/2006/ole">
            <p:oleObj spid="_x0000_s13319" name="Equation" r:id="rId14" imgW="228600" imgH="317160" progId="Equation.3">
              <p:embed/>
            </p:oleObj>
          </a:graphicData>
        </a:graphic>
      </p:graphicFrame>
      <p:grpSp>
        <p:nvGrpSpPr>
          <p:cNvPr id="13345" name="Group 61"/>
          <p:cNvGrpSpPr>
            <a:grpSpLocks/>
          </p:cNvGrpSpPr>
          <p:nvPr/>
        </p:nvGrpSpPr>
        <p:grpSpPr bwMode="auto">
          <a:xfrm>
            <a:off x="2362200" y="2208213"/>
            <a:ext cx="746125" cy="1828800"/>
            <a:chOff x="1488" y="1391"/>
            <a:chExt cx="470" cy="1152"/>
          </a:xfrm>
        </p:grpSpPr>
        <p:sp>
          <p:nvSpPr>
            <p:cNvPr id="13364" name="Line 62"/>
            <p:cNvSpPr>
              <a:spLocks noChangeShapeType="1"/>
            </p:cNvSpPr>
            <p:nvPr/>
          </p:nvSpPr>
          <p:spPr bwMode="auto">
            <a:xfrm rot="3581093" flipH="1">
              <a:off x="1175" y="1959"/>
              <a:ext cx="1152" cy="15"/>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3365" name="Line 63"/>
            <p:cNvSpPr>
              <a:spLocks noChangeShapeType="1"/>
            </p:cNvSpPr>
            <p:nvPr/>
          </p:nvSpPr>
          <p:spPr bwMode="auto">
            <a:xfrm rot="3581093" flipV="1">
              <a:off x="1584" y="1584"/>
              <a:ext cx="0" cy="192"/>
            </a:xfrm>
            <a:prstGeom prst="line">
              <a:avLst/>
            </a:prstGeom>
            <a:noFill/>
            <a:ln w="28575">
              <a:solidFill>
                <a:srgbClr val="FF0000"/>
              </a:solidFill>
              <a:round/>
              <a:headEnd/>
              <a:tailEnd type="none" w="sm" len="lg"/>
            </a:ln>
          </p:spPr>
          <p:txBody>
            <a:bodyPr wrap="none" anchor="ctr"/>
            <a:lstStyle/>
            <a:p>
              <a:endParaRPr lang="zh-CN" altLang="en-US"/>
            </a:p>
          </p:txBody>
        </p:sp>
        <p:sp>
          <p:nvSpPr>
            <p:cNvPr id="13366" name="Line 64"/>
            <p:cNvSpPr>
              <a:spLocks noChangeShapeType="1"/>
            </p:cNvSpPr>
            <p:nvPr/>
          </p:nvSpPr>
          <p:spPr bwMode="auto">
            <a:xfrm rot="3581093">
              <a:off x="1856" y="2031"/>
              <a:ext cx="18" cy="187"/>
            </a:xfrm>
            <a:prstGeom prst="line">
              <a:avLst/>
            </a:prstGeom>
            <a:noFill/>
            <a:ln w="28575">
              <a:solidFill>
                <a:srgbClr val="FF0000"/>
              </a:solidFill>
              <a:round/>
              <a:headEnd/>
              <a:tailEnd type="none" w="sm" len="lg"/>
            </a:ln>
          </p:spPr>
          <p:txBody>
            <a:bodyPr wrap="none" anchor="ctr"/>
            <a:lstStyle/>
            <a:p>
              <a:endParaRPr lang="zh-CN" altLang="en-US"/>
            </a:p>
          </p:txBody>
        </p:sp>
        <p:sp>
          <p:nvSpPr>
            <p:cNvPr id="13367" name="Oval 65"/>
            <p:cNvSpPr>
              <a:spLocks noChangeArrowheads="1"/>
            </p:cNvSpPr>
            <p:nvPr/>
          </p:nvSpPr>
          <p:spPr bwMode="auto">
            <a:xfrm rot="3581093">
              <a:off x="1488" y="1545"/>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68" name="Oval 66"/>
            <p:cNvSpPr>
              <a:spLocks noChangeArrowheads="1"/>
            </p:cNvSpPr>
            <p:nvPr/>
          </p:nvSpPr>
          <p:spPr bwMode="auto">
            <a:xfrm rot="3581093">
              <a:off x="1699" y="1877"/>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69" name="Oval 67"/>
            <p:cNvSpPr>
              <a:spLocks noChangeArrowheads="1"/>
            </p:cNvSpPr>
            <p:nvPr/>
          </p:nvSpPr>
          <p:spPr bwMode="auto">
            <a:xfrm rot="3581093">
              <a:off x="1890" y="2193"/>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3370" name="Line 68"/>
            <p:cNvSpPr>
              <a:spLocks noChangeShapeType="1"/>
            </p:cNvSpPr>
            <p:nvPr/>
          </p:nvSpPr>
          <p:spPr bwMode="auto">
            <a:xfrm rot="3581093">
              <a:off x="1770" y="1913"/>
              <a:ext cx="18" cy="187"/>
            </a:xfrm>
            <a:prstGeom prst="line">
              <a:avLst/>
            </a:prstGeom>
            <a:noFill/>
            <a:ln w="28575">
              <a:solidFill>
                <a:srgbClr val="FF0000"/>
              </a:solidFill>
              <a:round/>
              <a:headEnd/>
              <a:tailEnd type="none" w="sm" len="lg"/>
            </a:ln>
          </p:spPr>
          <p:txBody>
            <a:bodyPr wrap="none" anchor="ctr"/>
            <a:lstStyle/>
            <a:p>
              <a:endParaRPr lang="zh-CN" altLang="en-US"/>
            </a:p>
          </p:txBody>
        </p:sp>
        <p:sp>
          <p:nvSpPr>
            <p:cNvPr id="13371" name="Line 69"/>
            <p:cNvSpPr>
              <a:spLocks noChangeShapeType="1"/>
            </p:cNvSpPr>
            <p:nvPr/>
          </p:nvSpPr>
          <p:spPr bwMode="auto">
            <a:xfrm rot="3581093">
              <a:off x="1674" y="1721"/>
              <a:ext cx="18" cy="187"/>
            </a:xfrm>
            <a:prstGeom prst="line">
              <a:avLst/>
            </a:prstGeom>
            <a:noFill/>
            <a:ln w="28575">
              <a:solidFill>
                <a:srgbClr val="FF0000"/>
              </a:solidFill>
              <a:round/>
              <a:headEnd/>
              <a:tailEnd type="none" w="sm" len="lg"/>
            </a:ln>
          </p:spPr>
          <p:txBody>
            <a:bodyPr wrap="none" anchor="ctr"/>
            <a:lstStyle/>
            <a:p>
              <a:endParaRPr lang="zh-CN" altLang="en-US"/>
            </a:p>
          </p:txBody>
        </p:sp>
      </p:grpSp>
      <p:grpSp>
        <p:nvGrpSpPr>
          <p:cNvPr id="13346" name="Group 70"/>
          <p:cNvGrpSpPr>
            <a:grpSpLocks/>
          </p:cNvGrpSpPr>
          <p:nvPr/>
        </p:nvGrpSpPr>
        <p:grpSpPr bwMode="auto">
          <a:xfrm>
            <a:off x="838200" y="2286000"/>
            <a:ext cx="3070225" cy="1676400"/>
            <a:chOff x="528" y="1440"/>
            <a:chExt cx="1934" cy="1056"/>
          </a:xfrm>
        </p:grpSpPr>
        <p:sp>
          <p:nvSpPr>
            <p:cNvPr id="13362" name="Rectangle 71"/>
            <p:cNvSpPr>
              <a:spLocks noChangeArrowheads="1"/>
            </p:cNvSpPr>
            <p:nvPr/>
          </p:nvSpPr>
          <p:spPr bwMode="auto">
            <a:xfrm>
              <a:off x="528" y="1440"/>
              <a:ext cx="1920" cy="1056"/>
            </a:xfrm>
            <a:prstGeom prst="rect">
              <a:avLst/>
            </a:prstGeom>
            <a:solidFill>
              <a:srgbClr val="C5FFFF">
                <a:alpha val="50195"/>
              </a:srgbClr>
            </a:solidFill>
            <a:ln w="19050">
              <a:solidFill>
                <a:schemeClr val="tx2"/>
              </a:solidFill>
              <a:miter lim="800000"/>
              <a:headEnd/>
              <a:tailEnd/>
            </a:ln>
          </p:spPr>
          <p:txBody>
            <a:bodyPr wrap="none" anchor="ctr"/>
            <a:lstStyle/>
            <a:p>
              <a:endParaRPr lang="zh-CN" altLang="en-US"/>
            </a:p>
          </p:txBody>
        </p:sp>
        <p:sp>
          <p:nvSpPr>
            <p:cNvPr id="13363" name="Rectangle 72"/>
            <p:cNvSpPr>
              <a:spLocks noChangeArrowheads="1"/>
            </p:cNvSpPr>
            <p:nvPr/>
          </p:nvSpPr>
          <p:spPr bwMode="auto">
            <a:xfrm>
              <a:off x="624" y="2016"/>
              <a:ext cx="816" cy="327"/>
            </a:xfrm>
            <a:prstGeom prst="rect">
              <a:avLst/>
            </a:prstGeom>
            <a:noFill/>
            <a:ln w="9525">
              <a:noFill/>
              <a:miter lim="800000"/>
              <a:headEnd/>
              <a:tailEnd/>
            </a:ln>
          </p:spPr>
          <p:txBody>
            <a:bodyPr>
              <a:spAutoFit/>
            </a:bodyPr>
            <a:lstStyle/>
            <a:p>
              <a:r>
                <a:rPr lang="zh-CN" altLang="en-US" sz="2800" b="1">
                  <a:solidFill>
                    <a:srgbClr val="0000FF"/>
                  </a:solidFill>
                  <a:latin typeface="Times New Roman" pitchFamily="18" charset="0"/>
                </a:rPr>
                <a:t>玻璃</a:t>
              </a:r>
            </a:p>
          </p:txBody>
        </p:sp>
        <p:graphicFrame>
          <p:nvGraphicFramePr>
            <p:cNvPr id="13322" name="Object 73"/>
            <p:cNvGraphicFramePr>
              <a:graphicFrameLocks noChangeAspect="1"/>
            </p:cNvGraphicFramePr>
            <p:nvPr/>
          </p:nvGraphicFramePr>
          <p:xfrm>
            <a:off x="2153" y="1488"/>
            <a:ext cx="309" cy="387"/>
          </p:xfrm>
          <a:graphic>
            <a:graphicData uri="http://schemas.openxmlformats.org/presentationml/2006/ole">
              <p:oleObj spid="_x0000_s13322" name="Equation" r:id="rId15" imgW="253800" imgH="317160" progId="Equation.3">
                <p:embed/>
              </p:oleObj>
            </a:graphicData>
          </a:graphic>
        </p:graphicFrame>
      </p:grpSp>
      <p:sp>
        <p:nvSpPr>
          <p:cNvPr id="13347" name="Arc 74"/>
          <p:cNvSpPr>
            <a:spLocks/>
          </p:cNvSpPr>
          <p:nvPr/>
        </p:nvSpPr>
        <p:spPr bwMode="auto">
          <a:xfrm rot="6572052" flipH="1" flipV="1">
            <a:off x="1884363" y="1704975"/>
            <a:ext cx="284162" cy="395288"/>
          </a:xfrm>
          <a:custGeom>
            <a:avLst/>
            <a:gdLst>
              <a:gd name="T0" fmla="*/ 12222 w 21600"/>
              <a:gd name="T1" fmla="*/ 0 h 21580"/>
              <a:gd name="T2" fmla="*/ 284162 w 21600"/>
              <a:gd name="T3" fmla="*/ 395288 h 21580"/>
              <a:gd name="T4" fmla="*/ 0 w 21600"/>
              <a:gd name="T5" fmla="*/ 395288 h 21580"/>
              <a:gd name="T6" fmla="*/ 0 60000 65536"/>
              <a:gd name="T7" fmla="*/ 0 60000 65536"/>
              <a:gd name="T8" fmla="*/ 0 60000 65536"/>
              <a:gd name="T9" fmla="*/ 0 w 21600"/>
              <a:gd name="T10" fmla="*/ 0 h 21580"/>
              <a:gd name="T11" fmla="*/ 21600 w 21600"/>
              <a:gd name="T12" fmla="*/ 21580 h 21580"/>
            </a:gdLst>
            <a:ahLst/>
            <a:cxnLst>
              <a:cxn ang="T6">
                <a:pos x="T0" y="T1"/>
              </a:cxn>
              <a:cxn ang="T7">
                <a:pos x="T2" y="T3"/>
              </a:cxn>
              <a:cxn ang="T8">
                <a:pos x="T4" y="T5"/>
              </a:cxn>
            </a:cxnLst>
            <a:rect l="T9" t="T10" r="T11" b="T12"/>
            <a:pathLst>
              <a:path w="21600" h="21580" fill="none" extrusionOk="0">
                <a:moveTo>
                  <a:pt x="929" y="-1"/>
                </a:moveTo>
                <a:cubicBezTo>
                  <a:pt x="12486" y="497"/>
                  <a:pt x="21600" y="10011"/>
                  <a:pt x="21600" y="21580"/>
                </a:cubicBezTo>
              </a:path>
              <a:path w="21600" h="21580" stroke="0" extrusionOk="0">
                <a:moveTo>
                  <a:pt x="929" y="-1"/>
                </a:moveTo>
                <a:cubicBezTo>
                  <a:pt x="12486" y="497"/>
                  <a:pt x="21600" y="10011"/>
                  <a:pt x="21600" y="21580"/>
                </a:cubicBezTo>
                <a:lnTo>
                  <a:pt x="0" y="21580"/>
                </a:lnTo>
                <a:close/>
              </a:path>
            </a:pathLst>
          </a:custGeom>
          <a:noFill/>
          <a:ln w="28575">
            <a:solidFill>
              <a:srgbClr val="FFCC66"/>
            </a:solidFill>
            <a:round/>
            <a:headEnd/>
            <a:tailEnd type="none" w="sm" len="lg"/>
          </a:ln>
        </p:spPr>
        <p:txBody>
          <a:bodyPr wrap="none" anchor="ctr"/>
          <a:lstStyle/>
          <a:p>
            <a:endParaRPr lang="zh-CN" altLang="en-US"/>
          </a:p>
        </p:txBody>
      </p:sp>
      <p:grpSp>
        <p:nvGrpSpPr>
          <p:cNvPr id="9" name="Group 75"/>
          <p:cNvGrpSpPr>
            <a:grpSpLocks/>
          </p:cNvGrpSpPr>
          <p:nvPr/>
        </p:nvGrpSpPr>
        <p:grpSpPr bwMode="auto">
          <a:xfrm>
            <a:off x="4800600" y="1173163"/>
            <a:ext cx="1973263" cy="1112837"/>
            <a:chOff x="3024" y="576"/>
            <a:chExt cx="1243" cy="701"/>
          </a:xfrm>
        </p:grpSpPr>
        <p:grpSp>
          <p:nvGrpSpPr>
            <p:cNvPr id="13351" name="Group 76"/>
            <p:cNvGrpSpPr>
              <a:grpSpLocks/>
            </p:cNvGrpSpPr>
            <p:nvPr/>
          </p:nvGrpSpPr>
          <p:grpSpPr bwMode="auto">
            <a:xfrm>
              <a:off x="3024" y="576"/>
              <a:ext cx="1243" cy="701"/>
              <a:chOff x="3024" y="576"/>
              <a:chExt cx="1243" cy="701"/>
            </a:xfrm>
          </p:grpSpPr>
          <p:sp>
            <p:nvSpPr>
              <p:cNvPr id="13353" name="Line 77"/>
              <p:cNvSpPr>
                <a:spLocks noChangeShapeType="1"/>
              </p:cNvSpPr>
              <p:nvPr/>
            </p:nvSpPr>
            <p:spPr bwMode="auto">
              <a:xfrm rot="1579369">
                <a:off x="3024" y="1024"/>
                <a:ext cx="1243" cy="0"/>
              </a:xfrm>
              <a:prstGeom prst="line">
                <a:avLst/>
              </a:prstGeom>
              <a:noFill/>
              <a:ln w="28575">
                <a:solidFill>
                  <a:srgbClr val="FF3300"/>
                </a:solidFill>
                <a:round/>
                <a:headEnd type="triangle" w="sm" len="lg"/>
                <a:tailEnd/>
              </a:ln>
            </p:spPr>
            <p:txBody>
              <a:bodyPr wrap="none" anchor="ctr"/>
              <a:lstStyle/>
              <a:p>
                <a:endParaRPr lang="zh-CN" altLang="en-US"/>
              </a:p>
            </p:txBody>
          </p:sp>
          <p:sp>
            <p:nvSpPr>
              <p:cNvPr id="13354" name="Line 78"/>
              <p:cNvSpPr>
                <a:spLocks noChangeShapeType="1"/>
              </p:cNvSpPr>
              <p:nvPr/>
            </p:nvSpPr>
            <p:spPr bwMode="auto">
              <a:xfrm rot="1579369">
                <a:off x="3397" y="813"/>
                <a:ext cx="0" cy="176"/>
              </a:xfrm>
              <a:prstGeom prst="line">
                <a:avLst/>
              </a:prstGeom>
              <a:noFill/>
              <a:ln w="28575">
                <a:solidFill>
                  <a:srgbClr val="FF3300"/>
                </a:solidFill>
                <a:round/>
                <a:headEnd type="none" w="sm" len="lg"/>
                <a:tailEnd/>
              </a:ln>
            </p:spPr>
            <p:txBody>
              <a:bodyPr wrap="none" anchor="ctr"/>
              <a:lstStyle/>
              <a:p>
                <a:endParaRPr lang="zh-CN" altLang="en-US"/>
              </a:p>
            </p:txBody>
          </p:sp>
          <p:sp>
            <p:nvSpPr>
              <p:cNvPr id="13355" name="Line 79"/>
              <p:cNvSpPr>
                <a:spLocks noChangeShapeType="1"/>
              </p:cNvSpPr>
              <p:nvPr/>
            </p:nvSpPr>
            <p:spPr bwMode="auto">
              <a:xfrm rot="1579369" flipH="1">
                <a:off x="3589" y="904"/>
                <a:ext cx="14" cy="184"/>
              </a:xfrm>
              <a:prstGeom prst="line">
                <a:avLst/>
              </a:prstGeom>
              <a:noFill/>
              <a:ln w="28575">
                <a:solidFill>
                  <a:srgbClr val="FF3300"/>
                </a:solidFill>
                <a:round/>
                <a:headEnd type="none" w="sm" len="lg"/>
                <a:tailEnd/>
              </a:ln>
            </p:spPr>
            <p:txBody>
              <a:bodyPr wrap="none" anchor="ctr"/>
              <a:lstStyle/>
              <a:p>
                <a:endParaRPr lang="zh-CN" altLang="en-US"/>
              </a:p>
            </p:txBody>
          </p:sp>
          <p:sp>
            <p:nvSpPr>
              <p:cNvPr id="13356" name="Line 80"/>
              <p:cNvSpPr>
                <a:spLocks noChangeShapeType="1"/>
              </p:cNvSpPr>
              <p:nvPr/>
            </p:nvSpPr>
            <p:spPr bwMode="auto">
              <a:xfrm rot="1579369" flipH="1">
                <a:off x="3686" y="958"/>
                <a:ext cx="8" cy="188"/>
              </a:xfrm>
              <a:prstGeom prst="line">
                <a:avLst/>
              </a:prstGeom>
              <a:noFill/>
              <a:ln w="28575">
                <a:solidFill>
                  <a:srgbClr val="FF3300"/>
                </a:solidFill>
                <a:round/>
                <a:headEnd type="none" w="sm" len="lg"/>
                <a:tailEnd/>
              </a:ln>
            </p:spPr>
            <p:txBody>
              <a:bodyPr wrap="none" anchor="ctr"/>
              <a:lstStyle/>
              <a:p>
                <a:endParaRPr lang="zh-CN" altLang="en-US"/>
              </a:p>
            </p:txBody>
          </p:sp>
          <p:sp>
            <p:nvSpPr>
              <p:cNvPr id="13357" name="Line 81"/>
              <p:cNvSpPr>
                <a:spLocks noChangeShapeType="1"/>
              </p:cNvSpPr>
              <p:nvPr/>
            </p:nvSpPr>
            <p:spPr bwMode="auto">
              <a:xfrm rot="1579369">
                <a:off x="3877" y="1053"/>
                <a:ext cx="0" cy="176"/>
              </a:xfrm>
              <a:prstGeom prst="line">
                <a:avLst/>
              </a:prstGeom>
              <a:noFill/>
              <a:ln w="28575">
                <a:solidFill>
                  <a:srgbClr val="FF3300"/>
                </a:solidFill>
                <a:round/>
                <a:headEnd type="none" w="sm" len="lg"/>
                <a:tailEnd/>
              </a:ln>
            </p:spPr>
            <p:txBody>
              <a:bodyPr wrap="none" anchor="ctr"/>
              <a:lstStyle/>
              <a:p>
                <a:endParaRPr lang="zh-CN" altLang="en-US"/>
              </a:p>
            </p:txBody>
          </p:sp>
          <p:sp>
            <p:nvSpPr>
              <p:cNvPr id="13358" name="Line 82"/>
              <p:cNvSpPr>
                <a:spLocks noChangeShapeType="1"/>
              </p:cNvSpPr>
              <p:nvPr/>
            </p:nvSpPr>
            <p:spPr bwMode="auto">
              <a:xfrm rot="1579369">
                <a:off x="3973" y="1101"/>
                <a:ext cx="0" cy="176"/>
              </a:xfrm>
              <a:prstGeom prst="line">
                <a:avLst/>
              </a:prstGeom>
              <a:noFill/>
              <a:ln w="28575">
                <a:solidFill>
                  <a:srgbClr val="FF3300"/>
                </a:solidFill>
                <a:round/>
                <a:headEnd type="none" w="sm" len="lg"/>
                <a:tailEnd/>
              </a:ln>
            </p:spPr>
            <p:txBody>
              <a:bodyPr wrap="none" anchor="ctr"/>
              <a:lstStyle/>
              <a:p>
                <a:endParaRPr lang="zh-CN" altLang="en-US"/>
              </a:p>
            </p:txBody>
          </p:sp>
          <p:sp>
            <p:nvSpPr>
              <p:cNvPr id="13359" name="Oval 83"/>
              <p:cNvSpPr>
                <a:spLocks noChangeArrowheads="1"/>
              </p:cNvSpPr>
              <p:nvPr/>
            </p:nvSpPr>
            <p:spPr bwMode="auto">
              <a:xfrm rot="1579369">
                <a:off x="3456" y="912"/>
                <a:ext cx="67" cy="56"/>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3360" name="Oval 84"/>
              <p:cNvSpPr>
                <a:spLocks noChangeArrowheads="1"/>
              </p:cNvSpPr>
              <p:nvPr/>
            </p:nvSpPr>
            <p:spPr bwMode="auto">
              <a:xfrm rot="1579369">
                <a:off x="3747" y="1062"/>
                <a:ext cx="67" cy="56"/>
              </a:xfrm>
              <a:prstGeom prst="ellipse">
                <a:avLst/>
              </a:prstGeom>
              <a:solidFill>
                <a:srgbClr val="FF3300"/>
              </a:solidFill>
              <a:ln w="9525">
                <a:solidFill>
                  <a:srgbClr val="FF3300"/>
                </a:solidFill>
                <a:round/>
                <a:headEnd/>
                <a:tailEnd/>
              </a:ln>
            </p:spPr>
            <p:txBody>
              <a:bodyPr wrap="none" anchor="ctr"/>
              <a:lstStyle/>
              <a:p>
                <a:endParaRPr lang="zh-CN" altLang="en-US"/>
              </a:p>
            </p:txBody>
          </p:sp>
          <p:graphicFrame>
            <p:nvGraphicFramePr>
              <p:cNvPr id="13321" name="Object 85"/>
              <p:cNvGraphicFramePr>
                <a:graphicFrameLocks noChangeAspect="1"/>
              </p:cNvGraphicFramePr>
              <p:nvPr/>
            </p:nvGraphicFramePr>
            <p:xfrm>
              <a:off x="3897" y="576"/>
              <a:ext cx="226" cy="412"/>
            </p:xfrm>
            <a:graphic>
              <a:graphicData uri="http://schemas.openxmlformats.org/presentationml/2006/ole">
                <p:oleObj spid="_x0000_s13321" name="Equation" r:id="rId16" imgW="190440" imgH="330120" progId="Equation.3">
                  <p:embed/>
                </p:oleObj>
              </a:graphicData>
            </a:graphic>
          </p:graphicFrame>
          <p:sp>
            <p:nvSpPr>
              <p:cNvPr id="13361" name="Line 86"/>
              <p:cNvSpPr>
                <a:spLocks noChangeShapeType="1"/>
              </p:cNvSpPr>
              <p:nvPr/>
            </p:nvSpPr>
            <p:spPr bwMode="auto">
              <a:xfrm rot="1579369">
                <a:off x="3301" y="765"/>
                <a:ext cx="0" cy="176"/>
              </a:xfrm>
              <a:prstGeom prst="line">
                <a:avLst/>
              </a:prstGeom>
              <a:noFill/>
              <a:ln w="28575">
                <a:solidFill>
                  <a:srgbClr val="FF3300"/>
                </a:solidFill>
                <a:round/>
                <a:headEnd type="none" w="sm" len="lg"/>
                <a:tailEnd/>
              </a:ln>
            </p:spPr>
            <p:txBody>
              <a:bodyPr wrap="none" anchor="ctr"/>
              <a:lstStyle/>
              <a:p>
                <a:endParaRPr lang="zh-CN" altLang="en-US"/>
              </a:p>
            </p:txBody>
          </p:sp>
        </p:grpSp>
        <p:sp>
          <p:nvSpPr>
            <p:cNvPr id="13352" name="Freeform 87"/>
            <p:cNvSpPr>
              <a:spLocks/>
            </p:cNvSpPr>
            <p:nvPr/>
          </p:nvSpPr>
          <p:spPr bwMode="auto">
            <a:xfrm>
              <a:off x="3840" y="957"/>
              <a:ext cx="336" cy="174"/>
            </a:xfrm>
            <a:custGeom>
              <a:avLst/>
              <a:gdLst>
                <a:gd name="T0" fmla="*/ 0 w 336"/>
                <a:gd name="T1" fmla="*/ 174 h 174"/>
                <a:gd name="T2" fmla="*/ 75 w 336"/>
                <a:gd name="T3" fmla="*/ 85 h 174"/>
                <a:gd name="T4" fmla="*/ 151 w 336"/>
                <a:gd name="T5" fmla="*/ 24 h 174"/>
                <a:gd name="T6" fmla="*/ 254 w 336"/>
                <a:gd name="T7" fmla="*/ 3 h 174"/>
                <a:gd name="T8" fmla="*/ 336 w 336"/>
                <a:gd name="T9" fmla="*/ 3 h 174"/>
                <a:gd name="T10" fmla="*/ 0 60000 65536"/>
                <a:gd name="T11" fmla="*/ 0 60000 65536"/>
                <a:gd name="T12" fmla="*/ 0 60000 65536"/>
                <a:gd name="T13" fmla="*/ 0 60000 65536"/>
                <a:gd name="T14" fmla="*/ 0 60000 65536"/>
                <a:gd name="T15" fmla="*/ 0 w 336"/>
                <a:gd name="T16" fmla="*/ 0 h 174"/>
                <a:gd name="T17" fmla="*/ 336 w 336"/>
                <a:gd name="T18" fmla="*/ 174 h 174"/>
              </a:gdLst>
              <a:ahLst/>
              <a:cxnLst>
                <a:cxn ang="T10">
                  <a:pos x="T0" y="T1"/>
                </a:cxn>
                <a:cxn ang="T11">
                  <a:pos x="T2" y="T3"/>
                </a:cxn>
                <a:cxn ang="T12">
                  <a:pos x="T4" y="T5"/>
                </a:cxn>
                <a:cxn ang="T13">
                  <a:pos x="T6" y="T7"/>
                </a:cxn>
                <a:cxn ang="T14">
                  <a:pos x="T8" y="T9"/>
                </a:cxn>
              </a:cxnLst>
              <a:rect l="T15" t="T16" r="T17" b="T18"/>
              <a:pathLst>
                <a:path w="336" h="174">
                  <a:moveTo>
                    <a:pt x="0" y="174"/>
                  </a:moveTo>
                  <a:cubicBezTo>
                    <a:pt x="12" y="159"/>
                    <a:pt x="50" y="110"/>
                    <a:pt x="75" y="85"/>
                  </a:cubicBezTo>
                  <a:cubicBezTo>
                    <a:pt x="100" y="60"/>
                    <a:pt x="121" y="38"/>
                    <a:pt x="151" y="24"/>
                  </a:cubicBezTo>
                  <a:cubicBezTo>
                    <a:pt x="181" y="10"/>
                    <a:pt x="223" y="6"/>
                    <a:pt x="254" y="3"/>
                  </a:cubicBezTo>
                  <a:cubicBezTo>
                    <a:pt x="285" y="0"/>
                    <a:pt x="319" y="3"/>
                    <a:pt x="336" y="3"/>
                  </a:cubicBezTo>
                </a:path>
              </a:pathLst>
            </a:custGeom>
            <a:noFill/>
            <a:ln w="19050">
              <a:solidFill>
                <a:srgbClr val="33CC33"/>
              </a:solidFill>
              <a:round/>
              <a:headEnd/>
              <a:tailEnd/>
            </a:ln>
          </p:spPr>
          <p:txBody>
            <a:bodyPr wrap="none"/>
            <a:lstStyle/>
            <a:p>
              <a:endParaRPr lang="zh-CN" altLang="en-US"/>
            </a:p>
          </p:txBody>
        </p:sp>
      </p:grpSp>
      <p:grpSp>
        <p:nvGrpSpPr>
          <p:cNvPr id="13349" name="Group 88"/>
          <p:cNvGrpSpPr>
            <a:grpSpLocks/>
          </p:cNvGrpSpPr>
          <p:nvPr/>
        </p:nvGrpSpPr>
        <p:grpSpPr bwMode="auto">
          <a:xfrm>
            <a:off x="2312988" y="2667000"/>
            <a:ext cx="354012" cy="762000"/>
            <a:chOff x="1457" y="1680"/>
            <a:chExt cx="223" cy="480"/>
          </a:xfrm>
        </p:grpSpPr>
        <p:sp>
          <p:nvSpPr>
            <p:cNvPr id="13350" name="Arc 89"/>
            <p:cNvSpPr>
              <a:spLocks/>
            </p:cNvSpPr>
            <p:nvPr/>
          </p:nvSpPr>
          <p:spPr bwMode="auto">
            <a:xfrm rot="13267117" flipH="1">
              <a:off x="1488" y="1680"/>
              <a:ext cx="95" cy="191"/>
            </a:xfrm>
            <a:custGeom>
              <a:avLst/>
              <a:gdLst>
                <a:gd name="T0" fmla="*/ 0 w 21403"/>
                <a:gd name="T1" fmla="*/ 0 h 21600"/>
                <a:gd name="T2" fmla="*/ 95 w 21403"/>
                <a:gd name="T3" fmla="*/ 165 h 21600"/>
                <a:gd name="T4" fmla="*/ 0 w 21403"/>
                <a:gd name="T5" fmla="*/ 191 h 21600"/>
                <a:gd name="T6" fmla="*/ 0 60000 65536"/>
                <a:gd name="T7" fmla="*/ 0 60000 65536"/>
                <a:gd name="T8" fmla="*/ 0 60000 65536"/>
                <a:gd name="T9" fmla="*/ 0 w 21403"/>
                <a:gd name="T10" fmla="*/ 0 h 21600"/>
                <a:gd name="T11" fmla="*/ 21403 w 21403"/>
                <a:gd name="T12" fmla="*/ 21600 h 21600"/>
              </a:gdLst>
              <a:ahLst/>
              <a:cxnLst>
                <a:cxn ang="T6">
                  <a:pos x="T0" y="T1"/>
                </a:cxn>
                <a:cxn ang="T7">
                  <a:pos x="T2" y="T3"/>
                </a:cxn>
                <a:cxn ang="T8">
                  <a:pos x="T4" y="T5"/>
                </a:cxn>
              </a:cxnLst>
              <a:rect l="T9" t="T10" r="T11" b="T12"/>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close/>
                </a:path>
              </a:pathLst>
            </a:custGeom>
            <a:noFill/>
            <a:ln w="28575">
              <a:solidFill>
                <a:srgbClr val="FFCC66"/>
              </a:solidFill>
              <a:round/>
              <a:headEnd/>
              <a:tailEnd type="none" w="sm" len="lg"/>
            </a:ln>
          </p:spPr>
          <p:txBody>
            <a:bodyPr wrap="none" anchor="ctr"/>
            <a:lstStyle/>
            <a:p>
              <a:endParaRPr lang="zh-CN" altLang="en-US"/>
            </a:p>
          </p:txBody>
        </p:sp>
        <p:graphicFrame>
          <p:nvGraphicFramePr>
            <p:cNvPr id="13320" name="Object 90"/>
            <p:cNvGraphicFramePr>
              <a:graphicFrameLocks noChangeAspect="1"/>
            </p:cNvGraphicFramePr>
            <p:nvPr/>
          </p:nvGraphicFramePr>
          <p:xfrm>
            <a:off x="1457" y="1849"/>
            <a:ext cx="223" cy="311"/>
          </p:xfrm>
          <a:graphic>
            <a:graphicData uri="http://schemas.openxmlformats.org/presentationml/2006/ole">
              <p:oleObj spid="_x0000_s13320" name="公式" r:id="rId17" imgW="177480" imgH="241200"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up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9"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up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22531"/>
                                        </p:tgtEl>
                                        <p:attrNameLst>
                                          <p:attrName>style.visibility</p:attrName>
                                        </p:attrNameLst>
                                      </p:cBhvr>
                                      <p:to>
                                        <p:strVal val="visible"/>
                                      </p:to>
                                    </p:set>
                                    <p:animEffect transition="in" filter="blinds(vertical)">
                                      <p:cBhvr>
                                        <p:cTn id="27" dur="500"/>
                                        <p:tgtEl>
                                          <p:spTgt spid="2253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22532"/>
                                        </p:tgtEl>
                                        <p:attrNameLst>
                                          <p:attrName>style.visibility</p:attrName>
                                        </p:attrNameLst>
                                      </p:cBhvr>
                                      <p:to>
                                        <p:strVal val="visible"/>
                                      </p:to>
                                    </p:set>
                                    <p:animEffect transition="in" filter="blinds(vertical)">
                                      <p:cBhvr>
                                        <p:cTn id="32"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5" name="Rectangle 2"/>
          <p:cNvSpPr>
            <a:spLocks noChangeArrowheads="1"/>
          </p:cNvSpPr>
          <p:nvPr/>
        </p:nvSpPr>
        <p:spPr bwMode="auto">
          <a:xfrm>
            <a:off x="533400" y="4038600"/>
            <a:ext cx="8001000" cy="23622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4346" name="Rectangle 3"/>
          <p:cNvSpPr>
            <a:spLocks noChangeArrowheads="1"/>
          </p:cNvSpPr>
          <p:nvPr/>
        </p:nvSpPr>
        <p:spPr bwMode="auto">
          <a:xfrm>
            <a:off x="533400" y="1524000"/>
            <a:ext cx="8001000" cy="2286000"/>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2" name="Group 4"/>
          <p:cNvGrpSpPr>
            <a:grpSpLocks/>
          </p:cNvGrpSpPr>
          <p:nvPr/>
        </p:nvGrpSpPr>
        <p:grpSpPr bwMode="auto">
          <a:xfrm>
            <a:off x="1746250" y="2098675"/>
            <a:ext cx="1377950" cy="546100"/>
            <a:chOff x="1100" y="1322"/>
            <a:chExt cx="868" cy="344"/>
          </a:xfrm>
        </p:grpSpPr>
        <p:sp>
          <p:nvSpPr>
            <p:cNvPr id="14483" name="Line 5"/>
            <p:cNvSpPr>
              <a:spLocks noChangeShapeType="1"/>
            </p:cNvSpPr>
            <p:nvPr/>
          </p:nvSpPr>
          <p:spPr bwMode="auto">
            <a:xfrm rot="19730464" flipV="1">
              <a:off x="1100" y="1440"/>
              <a:ext cx="868" cy="26"/>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484" name="Oval 6"/>
            <p:cNvSpPr>
              <a:spLocks noChangeArrowheads="1"/>
            </p:cNvSpPr>
            <p:nvPr/>
          </p:nvSpPr>
          <p:spPr bwMode="auto">
            <a:xfrm rot="-1869536">
              <a:off x="1253" y="1620"/>
              <a:ext cx="41" cy="4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85" name="Oval 7"/>
            <p:cNvSpPr>
              <a:spLocks noChangeArrowheads="1"/>
            </p:cNvSpPr>
            <p:nvPr/>
          </p:nvSpPr>
          <p:spPr bwMode="auto">
            <a:xfrm rot="-1869536">
              <a:off x="1359" y="1538"/>
              <a:ext cx="40" cy="4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86" name="Oval 8"/>
            <p:cNvSpPr>
              <a:spLocks noChangeArrowheads="1"/>
            </p:cNvSpPr>
            <p:nvPr/>
          </p:nvSpPr>
          <p:spPr bwMode="auto">
            <a:xfrm rot="-1869536">
              <a:off x="1464" y="1467"/>
              <a:ext cx="41" cy="4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87" name="Oval 9"/>
            <p:cNvSpPr>
              <a:spLocks noChangeArrowheads="1"/>
            </p:cNvSpPr>
            <p:nvPr/>
          </p:nvSpPr>
          <p:spPr bwMode="auto">
            <a:xfrm rot="-1869536">
              <a:off x="1568" y="1395"/>
              <a:ext cx="41" cy="4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88" name="Oval 10"/>
            <p:cNvSpPr>
              <a:spLocks noChangeArrowheads="1"/>
            </p:cNvSpPr>
            <p:nvPr/>
          </p:nvSpPr>
          <p:spPr bwMode="auto">
            <a:xfrm rot="-1869536">
              <a:off x="1673" y="1322"/>
              <a:ext cx="42" cy="47"/>
            </a:xfrm>
            <a:prstGeom prst="ellipse">
              <a:avLst/>
            </a:prstGeom>
            <a:solidFill>
              <a:srgbClr val="FF0000"/>
            </a:solidFill>
            <a:ln w="9525">
              <a:solidFill>
                <a:srgbClr val="FF0000"/>
              </a:solidFill>
              <a:round/>
              <a:headEnd/>
              <a:tailEnd/>
            </a:ln>
          </p:spPr>
          <p:txBody>
            <a:bodyPr wrap="none" anchor="ctr"/>
            <a:lstStyle/>
            <a:p>
              <a:endParaRPr lang="zh-CN" altLang="en-US"/>
            </a:p>
          </p:txBody>
        </p:sp>
      </p:grpSp>
      <p:grpSp>
        <p:nvGrpSpPr>
          <p:cNvPr id="14348" name="Group 11"/>
          <p:cNvGrpSpPr>
            <a:grpSpLocks/>
          </p:cNvGrpSpPr>
          <p:nvPr/>
        </p:nvGrpSpPr>
        <p:grpSpPr bwMode="auto">
          <a:xfrm>
            <a:off x="612775" y="1974850"/>
            <a:ext cx="1379538" cy="606425"/>
            <a:chOff x="386" y="1244"/>
            <a:chExt cx="869" cy="382"/>
          </a:xfrm>
        </p:grpSpPr>
        <p:sp>
          <p:nvSpPr>
            <p:cNvPr id="14473" name="Line 12"/>
            <p:cNvSpPr>
              <a:spLocks noChangeShapeType="1"/>
            </p:cNvSpPr>
            <p:nvPr/>
          </p:nvSpPr>
          <p:spPr bwMode="auto">
            <a:xfrm rot="2042175">
              <a:off x="386" y="1455"/>
              <a:ext cx="869"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474" name="Line 13"/>
            <p:cNvSpPr>
              <a:spLocks noChangeShapeType="1"/>
            </p:cNvSpPr>
            <p:nvPr/>
          </p:nvSpPr>
          <p:spPr bwMode="auto">
            <a:xfrm rot="2042175">
              <a:off x="615" y="1244"/>
              <a:ext cx="0" cy="151"/>
            </a:xfrm>
            <a:prstGeom prst="line">
              <a:avLst/>
            </a:prstGeom>
            <a:noFill/>
            <a:ln w="28575">
              <a:solidFill>
                <a:srgbClr val="FF0000"/>
              </a:solidFill>
              <a:round/>
              <a:headEnd/>
              <a:tailEnd type="none" w="sm" len="lg"/>
            </a:ln>
          </p:spPr>
          <p:txBody>
            <a:bodyPr wrap="none" anchor="ctr"/>
            <a:lstStyle/>
            <a:p>
              <a:endParaRPr lang="zh-CN" altLang="en-US"/>
            </a:p>
          </p:txBody>
        </p:sp>
        <p:sp>
          <p:nvSpPr>
            <p:cNvPr id="14475" name="Line 14"/>
            <p:cNvSpPr>
              <a:spLocks noChangeShapeType="1"/>
            </p:cNvSpPr>
            <p:nvPr/>
          </p:nvSpPr>
          <p:spPr bwMode="auto">
            <a:xfrm rot="2042175">
              <a:off x="732" y="1321"/>
              <a:ext cx="0" cy="151"/>
            </a:xfrm>
            <a:prstGeom prst="line">
              <a:avLst/>
            </a:prstGeom>
            <a:noFill/>
            <a:ln w="28575">
              <a:solidFill>
                <a:srgbClr val="FF0000"/>
              </a:solidFill>
              <a:round/>
              <a:headEnd/>
              <a:tailEnd type="none" w="sm" len="lg"/>
            </a:ln>
          </p:spPr>
          <p:txBody>
            <a:bodyPr wrap="none" anchor="ctr"/>
            <a:lstStyle/>
            <a:p>
              <a:endParaRPr lang="zh-CN" altLang="en-US"/>
            </a:p>
          </p:txBody>
        </p:sp>
        <p:sp>
          <p:nvSpPr>
            <p:cNvPr id="14476" name="Line 15"/>
            <p:cNvSpPr>
              <a:spLocks noChangeShapeType="1"/>
            </p:cNvSpPr>
            <p:nvPr/>
          </p:nvSpPr>
          <p:spPr bwMode="auto">
            <a:xfrm rot="2042175">
              <a:off x="849" y="1398"/>
              <a:ext cx="0" cy="151"/>
            </a:xfrm>
            <a:prstGeom prst="line">
              <a:avLst/>
            </a:prstGeom>
            <a:noFill/>
            <a:ln w="28575">
              <a:solidFill>
                <a:srgbClr val="FF0000"/>
              </a:solidFill>
              <a:round/>
              <a:headEnd/>
              <a:tailEnd type="none" w="sm" len="lg"/>
            </a:ln>
          </p:spPr>
          <p:txBody>
            <a:bodyPr wrap="none" anchor="ctr"/>
            <a:lstStyle/>
            <a:p>
              <a:endParaRPr lang="zh-CN" altLang="en-US"/>
            </a:p>
          </p:txBody>
        </p:sp>
        <p:sp>
          <p:nvSpPr>
            <p:cNvPr id="14477" name="Line 16"/>
            <p:cNvSpPr>
              <a:spLocks noChangeShapeType="1"/>
            </p:cNvSpPr>
            <p:nvPr/>
          </p:nvSpPr>
          <p:spPr bwMode="auto">
            <a:xfrm rot="2042175">
              <a:off x="966" y="1475"/>
              <a:ext cx="0" cy="151"/>
            </a:xfrm>
            <a:prstGeom prst="line">
              <a:avLst/>
            </a:prstGeom>
            <a:noFill/>
            <a:ln w="28575">
              <a:solidFill>
                <a:srgbClr val="FF0000"/>
              </a:solidFill>
              <a:round/>
              <a:headEnd/>
              <a:tailEnd type="none" w="sm" len="lg"/>
            </a:ln>
          </p:spPr>
          <p:txBody>
            <a:bodyPr wrap="none" anchor="ctr"/>
            <a:lstStyle/>
            <a:p>
              <a:endParaRPr lang="zh-CN" altLang="en-US"/>
            </a:p>
          </p:txBody>
        </p:sp>
        <p:sp>
          <p:nvSpPr>
            <p:cNvPr id="14478" name="Oval 17"/>
            <p:cNvSpPr>
              <a:spLocks noChangeArrowheads="1"/>
            </p:cNvSpPr>
            <p:nvPr/>
          </p:nvSpPr>
          <p:spPr bwMode="auto">
            <a:xfrm rot="2042175">
              <a:off x="532" y="1263"/>
              <a:ext cx="48" cy="3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79" name="Oval 18"/>
            <p:cNvSpPr>
              <a:spLocks noChangeArrowheads="1"/>
            </p:cNvSpPr>
            <p:nvPr/>
          </p:nvSpPr>
          <p:spPr bwMode="auto">
            <a:xfrm rot="2042175">
              <a:off x="650" y="1339"/>
              <a:ext cx="47" cy="3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80" name="Oval 19"/>
            <p:cNvSpPr>
              <a:spLocks noChangeArrowheads="1"/>
            </p:cNvSpPr>
            <p:nvPr/>
          </p:nvSpPr>
          <p:spPr bwMode="auto">
            <a:xfrm rot="2042175">
              <a:off x="767" y="1417"/>
              <a:ext cx="47" cy="3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81" name="Oval 20"/>
            <p:cNvSpPr>
              <a:spLocks noChangeArrowheads="1"/>
            </p:cNvSpPr>
            <p:nvPr/>
          </p:nvSpPr>
          <p:spPr bwMode="auto">
            <a:xfrm rot="2042175">
              <a:off x="884" y="1493"/>
              <a:ext cx="47" cy="3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82" name="Oval 21"/>
            <p:cNvSpPr>
              <a:spLocks noChangeArrowheads="1"/>
            </p:cNvSpPr>
            <p:nvPr/>
          </p:nvSpPr>
          <p:spPr bwMode="auto">
            <a:xfrm rot="2042175">
              <a:off x="1001" y="1571"/>
              <a:ext cx="47" cy="37"/>
            </a:xfrm>
            <a:prstGeom prst="ellipse">
              <a:avLst/>
            </a:prstGeom>
            <a:solidFill>
              <a:srgbClr val="FF0000"/>
            </a:solidFill>
            <a:ln w="9525">
              <a:solidFill>
                <a:srgbClr val="FF0000"/>
              </a:solidFill>
              <a:round/>
              <a:headEnd/>
              <a:tailEnd/>
            </a:ln>
          </p:spPr>
          <p:txBody>
            <a:bodyPr wrap="none" anchor="ctr"/>
            <a:lstStyle/>
            <a:p>
              <a:endParaRPr lang="zh-CN" altLang="en-US"/>
            </a:p>
          </p:txBody>
        </p:sp>
      </p:grpSp>
      <p:graphicFrame>
        <p:nvGraphicFramePr>
          <p:cNvPr id="14338" name="Object 22"/>
          <p:cNvGraphicFramePr>
            <a:graphicFrameLocks noChangeAspect="1"/>
          </p:cNvGraphicFramePr>
          <p:nvPr/>
        </p:nvGraphicFramePr>
        <p:xfrm>
          <a:off x="1466850" y="1676400"/>
          <a:ext cx="366713" cy="798513"/>
        </p:xfrm>
        <a:graphic>
          <a:graphicData uri="http://schemas.openxmlformats.org/presentationml/2006/ole">
            <p:oleObj spid="_x0000_s14338" name="公式" r:id="rId3" imgW="164880" imgH="330120" progId="Equation.3">
              <p:embed/>
            </p:oleObj>
          </a:graphicData>
        </a:graphic>
      </p:graphicFrame>
      <p:sp>
        <p:nvSpPr>
          <p:cNvPr id="14349" name="Line 23"/>
          <p:cNvSpPr>
            <a:spLocks noChangeShapeType="1"/>
          </p:cNvSpPr>
          <p:nvPr/>
        </p:nvSpPr>
        <p:spPr bwMode="auto">
          <a:xfrm>
            <a:off x="1857375" y="1752600"/>
            <a:ext cx="0" cy="1979613"/>
          </a:xfrm>
          <a:prstGeom prst="line">
            <a:avLst/>
          </a:prstGeom>
          <a:noFill/>
          <a:ln w="28575">
            <a:solidFill>
              <a:srgbClr val="000000"/>
            </a:solidFill>
            <a:prstDash val="dash"/>
            <a:round/>
            <a:headEnd/>
            <a:tailEnd type="none" w="sm" len="lg"/>
          </a:ln>
        </p:spPr>
        <p:txBody>
          <a:bodyPr wrap="none" anchor="ctr"/>
          <a:lstStyle/>
          <a:p>
            <a:endParaRPr lang="zh-CN" altLang="en-US"/>
          </a:p>
        </p:txBody>
      </p:sp>
      <p:sp>
        <p:nvSpPr>
          <p:cNvPr id="14350" name="Line 24"/>
          <p:cNvSpPr>
            <a:spLocks noChangeShapeType="1"/>
          </p:cNvSpPr>
          <p:nvPr/>
        </p:nvSpPr>
        <p:spPr bwMode="auto">
          <a:xfrm>
            <a:off x="806450" y="2708275"/>
            <a:ext cx="2168525" cy="0"/>
          </a:xfrm>
          <a:prstGeom prst="line">
            <a:avLst/>
          </a:prstGeom>
          <a:noFill/>
          <a:ln w="28575">
            <a:solidFill>
              <a:schemeClr val="tx1"/>
            </a:solidFill>
            <a:round/>
            <a:headEnd/>
            <a:tailEnd type="none" w="sm" len="lg"/>
          </a:ln>
        </p:spPr>
        <p:txBody>
          <a:bodyPr wrap="none"/>
          <a:lstStyle/>
          <a:p>
            <a:endParaRPr lang="zh-CN" altLang="en-US"/>
          </a:p>
        </p:txBody>
      </p:sp>
      <p:grpSp>
        <p:nvGrpSpPr>
          <p:cNvPr id="4" name="Group 25"/>
          <p:cNvGrpSpPr>
            <a:grpSpLocks/>
          </p:cNvGrpSpPr>
          <p:nvPr/>
        </p:nvGrpSpPr>
        <p:grpSpPr bwMode="auto">
          <a:xfrm>
            <a:off x="1905000" y="2590800"/>
            <a:ext cx="490538" cy="1143000"/>
            <a:chOff x="1200" y="1680"/>
            <a:chExt cx="309" cy="720"/>
          </a:xfrm>
        </p:grpSpPr>
        <p:sp>
          <p:nvSpPr>
            <p:cNvPr id="14466" name="Line 26"/>
            <p:cNvSpPr>
              <a:spLocks noChangeShapeType="1"/>
            </p:cNvSpPr>
            <p:nvPr/>
          </p:nvSpPr>
          <p:spPr bwMode="auto">
            <a:xfrm rot="3581093" flipH="1">
              <a:off x="992" y="2040"/>
              <a:ext cx="720" cy="0"/>
            </a:xfrm>
            <a:prstGeom prst="line">
              <a:avLst/>
            </a:prstGeom>
            <a:noFill/>
            <a:ln w="28575">
              <a:solidFill>
                <a:srgbClr val="FF0000"/>
              </a:solidFill>
              <a:round/>
              <a:headEnd type="triangle" w="sm" len="lg"/>
              <a:tailEnd/>
            </a:ln>
          </p:spPr>
          <p:txBody>
            <a:bodyPr wrap="none" anchor="ctr"/>
            <a:lstStyle/>
            <a:p>
              <a:endParaRPr lang="zh-CN" altLang="en-US"/>
            </a:p>
          </p:txBody>
        </p:sp>
        <p:sp>
          <p:nvSpPr>
            <p:cNvPr id="14467" name="Line 27"/>
            <p:cNvSpPr>
              <a:spLocks noChangeShapeType="1"/>
            </p:cNvSpPr>
            <p:nvPr/>
          </p:nvSpPr>
          <p:spPr bwMode="auto">
            <a:xfrm rot="3581093" flipV="1">
              <a:off x="1288" y="1814"/>
              <a:ext cx="0" cy="166"/>
            </a:xfrm>
            <a:prstGeom prst="line">
              <a:avLst/>
            </a:prstGeom>
            <a:noFill/>
            <a:ln w="28575">
              <a:solidFill>
                <a:srgbClr val="FF0000"/>
              </a:solidFill>
              <a:round/>
              <a:headEnd type="none" w="sm" len="lg"/>
              <a:tailEnd/>
            </a:ln>
          </p:spPr>
          <p:txBody>
            <a:bodyPr wrap="none" anchor="ctr"/>
            <a:lstStyle/>
            <a:p>
              <a:endParaRPr lang="zh-CN" altLang="en-US"/>
            </a:p>
          </p:txBody>
        </p:sp>
        <p:sp>
          <p:nvSpPr>
            <p:cNvPr id="14468" name="Line 28"/>
            <p:cNvSpPr>
              <a:spLocks noChangeShapeType="1"/>
            </p:cNvSpPr>
            <p:nvPr/>
          </p:nvSpPr>
          <p:spPr bwMode="auto">
            <a:xfrm rot="3581093">
              <a:off x="1329" y="1857"/>
              <a:ext cx="0" cy="166"/>
            </a:xfrm>
            <a:prstGeom prst="line">
              <a:avLst/>
            </a:prstGeom>
            <a:noFill/>
            <a:ln w="28575">
              <a:solidFill>
                <a:srgbClr val="FF0000"/>
              </a:solidFill>
              <a:round/>
              <a:headEnd type="none" w="sm" len="lg"/>
              <a:tailEnd/>
            </a:ln>
          </p:spPr>
          <p:txBody>
            <a:bodyPr wrap="none" anchor="ctr"/>
            <a:lstStyle/>
            <a:p>
              <a:endParaRPr lang="zh-CN" altLang="en-US"/>
            </a:p>
          </p:txBody>
        </p:sp>
        <p:sp>
          <p:nvSpPr>
            <p:cNvPr id="14469" name="Line 29"/>
            <p:cNvSpPr>
              <a:spLocks noChangeShapeType="1"/>
            </p:cNvSpPr>
            <p:nvPr/>
          </p:nvSpPr>
          <p:spPr bwMode="auto">
            <a:xfrm rot="3581093">
              <a:off x="1405" y="2029"/>
              <a:ext cx="0" cy="166"/>
            </a:xfrm>
            <a:prstGeom prst="line">
              <a:avLst/>
            </a:prstGeom>
            <a:noFill/>
            <a:ln w="28575">
              <a:solidFill>
                <a:srgbClr val="FF0000"/>
              </a:solidFill>
              <a:round/>
              <a:headEnd type="none" w="sm" len="lg"/>
              <a:tailEnd/>
            </a:ln>
          </p:spPr>
          <p:txBody>
            <a:bodyPr wrap="none" anchor="ctr"/>
            <a:lstStyle/>
            <a:p>
              <a:endParaRPr lang="zh-CN" altLang="en-US"/>
            </a:p>
          </p:txBody>
        </p:sp>
        <p:sp>
          <p:nvSpPr>
            <p:cNvPr id="14470" name="Oval 30"/>
            <p:cNvSpPr>
              <a:spLocks noChangeArrowheads="1"/>
            </p:cNvSpPr>
            <p:nvPr/>
          </p:nvSpPr>
          <p:spPr bwMode="auto">
            <a:xfrm rot="3581093">
              <a:off x="1198" y="1778"/>
              <a:ext cx="57" cy="54"/>
            </a:xfrm>
            <a:prstGeom prst="ellipse">
              <a:avLst/>
            </a:prstGeom>
            <a:solidFill>
              <a:srgbClr val="FF0000"/>
            </a:solidFill>
            <a:ln w="19050">
              <a:solidFill>
                <a:srgbClr val="FF0000"/>
              </a:solidFill>
              <a:round/>
              <a:headEnd/>
              <a:tailEnd/>
            </a:ln>
          </p:spPr>
          <p:txBody>
            <a:bodyPr wrap="none" anchor="ctr"/>
            <a:lstStyle/>
            <a:p>
              <a:endParaRPr lang="zh-CN" altLang="en-US"/>
            </a:p>
          </p:txBody>
        </p:sp>
        <p:sp>
          <p:nvSpPr>
            <p:cNvPr id="14471" name="Oval 31"/>
            <p:cNvSpPr>
              <a:spLocks noChangeArrowheads="1"/>
            </p:cNvSpPr>
            <p:nvPr/>
          </p:nvSpPr>
          <p:spPr bwMode="auto">
            <a:xfrm rot="3581093">
              <a:off x="1327" y="2009"/>
              <a:ext cx="57" cy="54"/>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72" name="Line 32"/>
            <p:cNvSpPr>
              <a:spLocks noChangeShapeType="1"/>
            </p:cNvSpPr>
            <p:nvPr/>
          </p:nvSpPr>
          <p:spPr bwMode="auto">
            <a:xfrm rot="3581093">
              <a:off x="1427" y="2077"/>
              <a:ext cx="0" cy="165"/>
            </a:xfrm>
            <a:prstGeom prst="line">
              <a:avLst/>
            </a:prstGeom>
            <a:noFill/>
            <a:ln w="28575">
              <a:solidFill>
                <a:srgbClr val="FF0000"/>
              </a:solidFill>
              <a:round/>
              <a:headEnd type="none" w="sm" len="lg"/>
              <a:tailEnd/>
            </a:ln>
          </p:spPr>
          <p:txBody>
            <a:bodyPr wrap="none" anchor="ctr"/>
            <a:lstStyle/>
            <a:p>
              <a:endParaRPr lang="zh-CN" altLang="en-US"/>
            </a:p>
          </p:txBody>
        </p:sp>
      </p:grpSp>
      <p:grpSp>
        <p:nvGrpSpPr>
          <p:cNvPr id="14352" name="Group 33"/>
          <p:cNvGrpSpPr>
            <a:grpSpLocks/>
          </p:cNvGrpSpPr>
          <p:nvPr/>
        </p:nvGrpSpPr>
        <p:grpSpPr bwMode="auto">
          <a:xfrm>
            <a:off x="3276600" y="1676400"/>
            <a:ext cx="2362200" cy="2055813"/>
            <a:chOff x="2064" y="1056"/>
            <a:chExt cx="1488" cy="1295"/>
          </a:xfrm>
        </p:grpSpPr>
        <p:sp>
          <p:nvSpPr>
            <p:cNvPr id="14459" name="Line 34"/>
            <p:cNvSpPr>
              <a:spLocks noChangeShapeType="1"/>
            </p:cNvSpPr>
            <p:nvPr/>
          </p:nvSpPr>
          <p:spPr bwMode="auto">
            <a:xfrm rot="1987225">
              <a:off x="2064" y="1474"/>
              <a:ext cx="865"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460" name="Line 35"/>
            <p:cNvSpPr>
              <a:spLocks noChangeShapeType="1"/>
            </p:cNvSpPr>
            <p:nvPr/>
          </p:nvSpPr>
          <p:spPr bwMode="auto">
            <a:xfrm rot="1987225">
              <a:off x="2291" y="1265"/>
              <a:ext cx="0" cy="152"/>
            </a:xfrm>
            <a:prstGeom prst="line">
              <a:avLst/>
            </a:prstGeom>
            <a:noFill/>
            <a:ln w="28575">
              <a:solidFill>
                <a:srgbClr val="FF0000"/>
              </a:solidFill>
              <a:round/>
              <a:headEnd/>
              <a:tailEnd type="none" w="sm" len="lg"/>
            </a:ln>
          </p:spPr>
          <p:txBody>
            <a:bodyPr wrap="none" anchor="ctr"/>
            <a:lstStyle/>
            <a:p>
              <a:endParaRPr lang="zh-CN" altLang="en-US"/>
            </a:p>
          </p:txBody>
        </p:sp>
        <p:sp>
          <p:nvSpPr>
            <p:cNvPr id="14461" name="Line 36"/>
            <p:cNvSpPr>
              <a:spLocks noChangeShapeType="1"/>
            </p:cNvSpPr>
            <p:nvPr/>
          </p:nvSpPr>
          <p:spPr bwMode="auto">
            <a:xfrm rot="1987225">
              <a:off x="2408" y="1341"/>
              <a:ext cx="0" cy="152"/>
            </a:xfrm>
            <a:prstGeom prst="line">
              <a:avLst/>
            </a:prstGeom>
            <a:noFill/>
            <a:ln w="28575">
              <a:solidFill>
                <a:srgbClr val="FF0000"/>
              </a:solidFill>
              <a:round/>
              <a:headEnd/>
              <a:tailEnd type="none" w="sm" len="lg"/>
            </a:ln>
          </p:spPr>
          <p:txBody>
            <a:bodyPr wrap="none" anchor="ctr"/>
            <a:lstStyle/>
            <a:p>
              <a:endParaRPr lang="zh-CN" altLang="en-US"/>
            </a:p>
          </p:txBody>
        </p:sp>
        <p:sp>
          <p:nvSpPr>
            <p:cNvPr id="14462" name="Line 37"/>
            <p:cNvSpPr>
              <a:spLocks noChangeShapeType="1"/>
            </p:cNvSpPr>
            <p:nvPr/>
          </p:nvSpPr>
          <p:spPr bwMode="auto">
            <a:xfrm rot="1987225">
              <a:off x="2527" y="1418"/>
              <a:ext cx="0" cy="150"/>
            </a:xfrm>
            <a:prstGeom prst="line">
              <a:avLst/>
            </a:prstGeom>
            <a:noFill/>
            <a:ln w="28575">
              <a:solidFill>
                <a:srgbClr val="FF0000"/>
              </a:solidFill>
              <a:round/>
              <a:headEnd/>
              <a:tailEnd type="none" w="sm" len="lg"/>
            </a:ln>
          </p:spPr>
          <p:txBody>
            <a:bodyPr wrap="none" anchor="ctr"/>
            <a:lstStyle/>
            <a:p>
              <a:endParaRPr lang="zh-CN" altLang="en-US"/>
            </a:p>
          </p:txBody>
        </p:sp>
        <p:sp>
          <p:nvSpPr>
            <p:cNvPr id="14463" name="Line 38"/>
            <p:cNvSpPr>
              <a:spLocks noChangeShapeType="1"/>
            </p:cNvSpPr>
            <p:nvPr/>
          </p:nvSpPr>
          <p:spPr bwMode="auto">
            <a:xfrm rot="1987225">
              <a:off x="2644" y="1492"/>
              <a:ext cx="0" cy="151"/>
            </a:xfrm>
            <a:prstGeom prst="line">
              <a:avLst/>
            </a:prstGeom>
            <a:noFill/>
            <a:ln w="28575">
              <a:solidFill>
                <a:srgbClr val="FF0000"/>
              </a:solidFill>
              <a:round/>
              <a:headEnd/>
              <a:tailEnd type="none" w="sm" len="lg"/>
            </a:ln>
          </p:spPr>
          <p:txBody>
            <a:bodyPr wrap="none" anchor="ctr"/>
            <a:lstStyle/>
            <a:p>
              <a:endParaRPr lang="zh-CN" altLang="en-US"/>
            </a:p>
          </p:txBody>
        </p:sp>
        <p:graphicFrame>
          <p:nvGraphicFramePr>
            <p:cNvPr id="14344" name="Object 39"/>
            <p:cNvGraphicFramePr>
              <a:graphicFrameLocks noChangeAspect="1"/>
            </p:cNvGraphicFramePr>
            <p:nvPr/>
          </p:nvGraphicFramePr>
          <p:xfrm>
            <a:off x="2570" y="1056"/>
            <a:ext cx="237" cy="518"/>
          </p:xfrm>
          <a:graphic>
            <a:graphicData uri="http://schemas.openxmlformats.org/presentationml/2006/ole">
              <p:oleObj spid="_x0000_s14344" name="公式" r:id="rId4" imgW="164880" imgH="330120" progId="Equation.3">
                <p:embed/>
              </p:oleObj>
            </a:graphicData>
          </a:graphic>
        </p:graphicFrame>
        <p:sp>
          <p:nvSpPr>
            <p:cNvPr id="14464" name="Line 40"/>
            <p:cNvSpPr>
              <a:spLocks noChangeShapeType="1"/>
            </p:cNvSpPr>
            <p:nvPr/>
          </p:nvSpPr>
          <p:spPr bwMode="auto">
            <a:xfrm>
              <a:off x="2851" y="1104"/>
              <a:ext cx="0" cy="1247"/>
            </a:xfrm>
            <a:prstGeom prst="line">
              <a:avLst/>
            </a:prstGeom>
            <a:noFill/>
            <a:ln w="28575">
              <a:solidFill>
                <a:srgbClr val="000000"/>
              </a:solidFill>
              <a:prstDash val="dash"/>
              <a:round/>
              <a:headEnd/>
              <a:tailEnd type="none" w="sm" len="lg"/>
            </a:ln>
          </p:spPr>
          <p:txBody>
            <a:bodyPr wrap="none" anchor="ctr"/>
            <a:lstStyle/>
            <a:p>
              <a:endParaRPr lang="zh-CN" altLang="en-US"/>
            </a:p>
          </p:txBody>
        </p:sp>
        <p:sp>
          <p:nvSpPr>
            <p:cNvPr id="14465" name="Line 41"/>
            <p:cNvSpPr>
              <a:spLocks noChangeShapeType="1"/>
            </p:cNvSpPr>
            <p:nvPr/>
          </p:nvSpPr>
          <p:spPr bwMode="auto">
            <a:xfrm>
              <a:off x="2192" y="1706"/>
              <a:ext cx="1360" cy="0"/>
            </a:xfrm>
            <a:prstGeom prst="line">
              <a:avLst/>
            </a:prstGeom>
            <a:noFill/>
            <a:ln w="28575">
              <a:solidFill>
                <a:schemeClr val="tx1"/>
              </a:solidFill>
              <a:round/>
              <a:headEnd/>
              <a:tailEnd type="none" w="sm" len="lg"/>
            </a:ln>
          </p:spPr>
          <p:txBody>
            <a:bodyPr wrap="none"/>
            <a:lstStyle/>
            <a:p>
              <a:endParaRPr lang="zh-CN" altLang="en-US"/>
            </a:p>
          </p:txBody>
        </p:sp>
      </p:grpSp>
      <p:grpSp>
        <p:nvGrpSpPr>
          <p:cNvPr id="6" name="Group 42"/>
          <p:cNvGrpSpPr>
            <a:grpSpLocks/>
          </p:cNvGrpSpPr>
          <p:nvPr/>
        </p:nvGrpSpPr>
        <p:grpSpPr bwMode="auto">
          <a:xfrm>
            <a:off x="4525963" y="2640013"/>
            <a:ext cx="503237" cy="1093787"/>
            <a:chOff x="2851" y="1663"/>
            <a:chExt cx="317" cy="689"/>
          </a:xfrm>
        </p:grpSpPr>
        <p:sp>
          <p:nvSpPr>
            <p:cNvPr id="14454" name="Line 43"/>
            <p:cNvSpPr>
              <a:spLocks noChangeShapeType="1"/>
            </p:cNvSpPr>
            <p:nvPr/>
          </p:nvSpPr>
          <p:spPr bwMode="auto">
            <a:xfrm rot="3581093" flipH="1">
              <a:off x="2677" y="2001"/>
              <a:ext cx="689" cy="13"/>
            </a:xfrm>
            <a:prstGeom prst="line">
              <a:avLst/>
            </a:prstGeom>
            <a:noFill/>
            <a:ln w="28575">
              <a:solidFill>
                <a:srgbClr val="FF0000"/>
              </a:solidFill>
              <a:round/>
              <a:headEnd type="triangle" w="sm" len="lg"/>
              <a:tailEnd/>
            </a:ln>
          </p:spPr>
          <p:txBody>
            <a:bodyPr wrap="none" anchor="ctr"/>
            <a:lstStyle/>
            <a:p>
              <a:endParaRPr lang="zh-CN" altLang="en-US"/>
            </a:p>
          </p:txBody>
        </p:sp>
        <p:sp>
          <p:nvSpPr>
            <p:cNvPr id="14455" name="Line 44"/>
            <p:cNvSpPr>
              <a:spLocks noChangeShapeType="1"/>
            </p:cNvSpPr>
            <p:nvPr/>
          </p:nvSpPr>
          <p:spPr bwMode="auto">
            <a:xfrm rot="3581093" flipV="1">
              <a:off x="2975" y="1838"/>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456" name="Line 45"/>
            <p:cNvSpPr>
              <a:spLocks noChangeShapeType="1"/>
            </p:cNvSpPr>
            <p:nvPr/>
          </p:nvSpPr>
          <p:spPr bwMode="auto">
            <a:xfrm rot="3581093">
              <a:off x="3017" y="1924"/>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457" name="Line 46"/>
            <p:cNvSpPr>
              <a:spLocks noChangeShapeType="1"/>
            </p:cNvSpPr>
            <p:nvPr/>
          </p:nvSpPr>
          <p:spPr bwMode="auto">
            <a:xfrm rot="3581093">
              <a:off x="3086" y="2010"/>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458" name="Line 47"/>
            <p:cNvSpPr>
              <a:spLocks noChangeShapeType="1"/>
            </p:cNvSpPr>
            <p:nvPr/>
          </p:nvSpPr>
          <p:spPr bwMode="auto">
            <a:xfrm rot="3581093" flipV="1">
              <a:off x="2934" y="1752"/>
              <a:ext cx="0" cy="165"/>
            </a:xfrm>
            <a:prstGeom prst="line">
              <a:avLst/>
            </a:prstGeom>
            <a:noFill/>
            <a:ln w="28575">
              <a:solidFill>
                <a:srgbClr val="FF0000"/>
              </a:solidFill>
              <a:round/>
              <a:headEnd type="none" w="sm" len="lg"/>
              <a:tailEnd/>
            </a:ln>
          </p:spPr>
          <p:txBody>
            <a:bodyPr wrap="none" anchor="ctr"/>
            <a:lstStyle/>
            <a:p>
              <a:endParaRPr lang="zh-CN" altLang="en-US"/>
            </a:p>
          </p:txBody>
        </p:sp>
      </p:grpSp>
      <p:grpSp>
        <p:nvGrpSpPr>
          <p:cNvPr id="14354" name="Group 48"/>
          <p:cNvGrpSpPr>
            <a:grpSpLocks/>
          </p:cNvGrpSpPr>
          <p:nvPr/>
        </p:nvGrpSpPr>
        <p:grpSpPr bwMode="auto">
          <a:xfrm>
            <a:off x="5867400" y="1676400"/>
            <a:ext cx="2435225" cy="2057400"/>
            <a:chOff x="3696" y="1056"/>
            <a:chExt cx="1534" cy="1296"/>
          </a:xfrm>
        </p:grpSpPr>
        <p:sp>
          <p:nvSpPr>
            <p:cNvPr id="14446" name="Line 49"/>
            <p:cNvSpPr>
              <a:spLocks noChangeShapeType="1"/>
            </p:cNvSpPr>
            <p:nvPr/>
          </p:nvSpPr>
          <p:spPr bwMode="auto">
            <a:xfrm rot="2172927">
              <a:off x="3696" y="1455"/>
              <a:ext cx="896" cy="0"/>
            </a:xfrm>
            <a:prstGeom prst="line">
              <a:avLst/>
            </a:prstGeom>
            <a:noFill/>
            <a:ln w="28575">
              <a:solidFill>
                <a:srgbClr val="FF0000"/>
              </a:solidFill>
              <a:round/>
              <a:headEnd type="none" w="sm" len="lg"/>
              <a:tailEnd type="triangle" w="sm" len="lg"/>
            </a:ln>
          </p:spPr>
          <p:txBody>
            <a:bodyPr wrap="none" anchor="ctr"/>
            <a:lstStyle/>
            <a:p>
              <a:endParaRPr lang="zh-CN" altLang="en-US"/>
            </a:p>
          </p:txBody>
        </p:sp>
        <p:sp>
          <p:nvSpPr>
            <p:cNvPr id="14447" name="Oval 50"/>
            <p:cNvSpPr>
              <a:spLocks noChangeArrowheads="1"/>
            </p:cNvSpPr>
            <p:nvPr/>
          </p:nvSpPr>
          <p:spPr bwMode="auto">
            <a:xfrm rot="2172927">
              <a:off x="3852" y="1248"/>
              <a:ext cx="55" cy="42"/>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8" name="Oval 51"/>
            <p:cNvSpPr>
              <a:spLocks noChangeArrowheads="1"/>
            </p:cNvSpPr>
            <p:nvPr/>
          </p:nvSpPr>
          <p:spPr bwMode="auto">
            <a:xfrm rot="2172927">
              <a:off x="3976" y="1318"/>
              <a:ext cx="42" cy="51"/>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9" name="Oval 52"/>
            <p:cNvSpPr>
              <a:spLocks noChangeArrowheads="1"/>
            </p:cNvSpPr>
            <p:nvPr/>
          </p:nvSpPr>
          <p:spPr bwMode="auto">
            <a:xfrm rot="2172927">
              <a:off x="4091" y="1402"/>
              <a:ext cx="42" cy="49"/>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50" name="Oval 53"/>
            <p:cNvSpPr>
              <a:spLocks noChangeArrowheads="1"/>
            </p:cNvSpPr>
            <p:nvPr/>
          </p:nvSpPr>
          <p:spPr bwMode="auto">
            <a:xfrm rot="2172927">
              <a:off x="4208" y="1489"/>
              <a:ext cx="51" cy="52"/>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51" name="Oval 54"/>
            <p:cNvSpPr>
              <a:spLocks noChangeArrowheads="1"/>
            </p:cNvSpPr>
            <p:nvPr/>
          </p:nvSpPr>
          <p:spPr bwMode="auto">
            <a:xfrm rot="2172927">
              <a:off x="4311" y="1570"/>
              <a:ext cx="57" cy="62"/>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4343" name="Object 55"/>
            <p:cNvGraphicFramePr>
              <a:graphicFrameLocks noChangeAspect="1"/>
            </p:cNvGraphicFramePr>
            <p:nvPr/>
          </p:nvGraphicFramePr>
          <p:xfrm>
            <a:off x="4229" y="1056"/>
            <a:ext cx="246" cy="519"/>
          </p:xfrm>
          <a:graphic>
            <a:graphicData uri="http://schemas.openxmlformats.org/presentationml/2006/ole">
              <p:oleObj spid="_x0000_s14343" name="公式" r:id="rId5" imgW="164880" imgH="330120" progId="Equation.3">
                <p:embed/>
              </p:oleObj>
            </a:graphicData>
          </a:graphic>
        </p:graphicFrame>
        <p:sp>
          <p:nvSpPr>
            <p:cNvPr id="14452" name="Line 56"/>
            <p:cNvSpPr>
              <a:spLocks noChangeShapeType="1"/>
            </p:cNvSpPr>
            <p:nvPr/>
          </p:nvSpPr>
          <p:spPr bwMode="auto">
            <a:xfrm>
              <a:off x="4505" y="1104"/>
              <a:ext cx="0" cy="1248"/>
            </a:xfrm>
            <a:prstGeom prst="line">
              <a:avLst/>
            </a:prstGeom>
            <a:noFill/>
            <a:ln w="28575">
              <a:solidFill>
                <a:srgbClr val="000000"/>
              </a:solidFill>
              <a:prstDash val="dash"/>
              <a:round/>
              <a:headEnd type="none" w="sm" len="lg"/>
              <a:tailEnd type="none" w="sm" len="lg"/>
            </a:ln>
          </p:spPr>
          <p:txBody>
            <a:bodyPr wrap="none" anchor="ctr"/>
            <a:lstStyle/>
            <a:p>
              <a:endParaRPr lang="zh-CN" altLang="en-US"/>
            </a:p>
          </p:txBody>
        </p:sp>
        <p:sp>
          <p:nvSpPr>
            <p:cNvPr id="14453" name="Line 57"/>
            <p:cNvSpPr>
              <a:spLocks noChangeShapeType="1"/>
            </p:cNvSpPr>
            <p:nvPr/>
          </p:nvSpPr>
          <p:spPr bwMode="auto">
            <a:xfrm>
              <a:off x="3822" y="1706"/>
              <a:ext cx="1408" cy="0"/>
            </a:xfrm>
            <a:prstGeom prst="line">
              <a:avLst/>
            </a:prstGeom>
            <a:noFill/>
            <a:ln w="28575">
              <a:solidFill>
                <a:schemeClr val="tx1"/>
              </a:solidFill>
              <a:round/>
              <a:headEnd type="none" w="sm" len="lg"/>
              <a:tailEnd type="none" w="sm" len="lg"/>
            </a:ln>
          </p:spPr>
          <p:txBody>
            <a:bodyPr wrap="none"/>
            <a:lstStyle/>
            <a:p>
              <a:endParaRPr lang="zh-CN" altLang="en-US"/>
            </a:p>
          </p:txBody>
        </p:sp>
      </p:grpSp>
      <p:grpSp>
        <p:nvGrpSpPr>
          <p:cNvPr id="8" name="Group 58"/>
          <p:cNvGrpSpPr>
            <a:grpSpLocks/>
          </p:cNvGrpSpPr>
          <p:nvPr/>
        </p:nvGrpSpPr>
        <p:grpSpPr bwMode="auto">
          <a:xfrm>
            <a:off x="7032625" y="2181225"/>
            <a:ext cx="1255713" cy="409575"/>
            <a:chOff x="4430" y="1335"/>
            <a:chExt cx="791" cy="258"/>
          </a:xfrm>
        </p:grpSpPr>
        <p:sp>
          <p:nvSpPr>
            <p:cNvPr id="14442" name="Line 59"/>
            <p:cNvSpPr>
              <a:spLocks noChangeShapeType="1"/>
            </p:cNvSpPr>
            <p:nvPr/>
          </p:nvSpPr>
          <p:spPr bwMode="auto">
            <a:xfrm rot="19730464" flipV="1">
              <a:off x="4430" y="1443"/>
              <a:ext cx="791" cy="48"/>
            </a:xfrm>
            <a:prstGeom prst="line">
              <a:avLst/>
            </a:prstGeom>
            <a:noFill/>
            <a:ln w="28575">
              <a:solidFill>
                <a:srgbClr val="FF0000"/>
              </a:solidFill>
              <a:round/>
              <a:headEnd type="none" w="sm" len="lg"/>
              <a:tailEnd type="triangle" w="sm" len="lg"/>
            </a:ln>
          </p:spPr>
          <p:txBody>
            <a:bodyPr wrap="none" anchor="ctr"/>
            <a:lstStyle/>
            <a:p>
              <a:endParaRPr lang="zh-CN" altLang="en-US"/>
            </a:p>
          </p:txBody>
        </p:sp>
        <p:sp>
          <p:nvSpPr>
            <p:cNvPr id="14443" name="Oval 60"/>
            <p:cNvSpPr>
              <a:spLocks noChangeArrowheads="1"/>
            </p:cNvSpPr>
            <p:nvPr/>
          </p:nvSpPr>
          <p:spPr bwMode="auto">
            <a:xfrm rot="-1869536">
              <a:off x="4661" y="1536"/>
              <a:ext cx="43" cy="5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4" name="Oval 61"/>
            <p:cNvSpPr>
              <a:spLocks noChangeArrowheads="1"/>
            </p:cNvSpPr>
            <p:nvPr/>
          </p:nvSpPr>
          <p:spPr bwMode="auto">
            <a:xfrm rot="-1869536">
              <a:off x="4777" y="1443"/>
              <a:ext cx="44" cy="5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5" name="Oval 62"/>
            <p:cNvSpPr>
              <a:spLocks noChangeArrowheads="1"/>
            </p:cNvSpPr>
            <p:nvPr/>
          </p:nvSpPr>
          <p:spPr bwMode="auto">
            <a:xfrm rot="-1869536">
              <a:off x="4953" y="1335"/>
              <a:ext cx="44" cy="59"/>
            </a:xfrm>
            <a:prstGeom prst="ellipse">
              <a:avLst/>
            </a:prstGeom>
            <a:solidFill>
              <a:srgbClr val="FF0000"/>
            </a:solidFill>
            <a:ln w="9525">
              <a:solidFill>
                <a:srgbClr val="FF0000"/>
              </a:solidFill>
              <a:round/>
              <a:headEnd/>
              <a:tailEnd/>
            </a:ln>
          </p:spPr>
          <p:txBody>
            <a:bodyPr wrap="none" anchor="ctr"/>
            <a:lstStyle/>
            <a:p>
              <a:endParaRPr lang="zh-CN" altLang="en-US"/>
            </a:p>
          </p:txBody>
        </p:sp>
      </p:grpSp>
      <p:grpSp>
        <p:nvGrpSpPr>
          <p:cNvPr id="9" name="Group 63"/>
          <p:cNvGrpSpPr>
            <a:grpSpLocks/>
          </p:cNvGrpSpPr>
          <p:nvPr/>
        </p:nvGrpSpPr>
        <p:grpSpPr bwMode="auto">
          <a:xfrm>
            <a:off x="7270750" y="2633663"/>
            <a:ext cx="296863" cy="1100137"/>
            <a:chOff x="4721" y="1488"/>
            <a:chExt cx="238" cy="769"/>
          </a:xfrm>
        </p:grpSpPr>
        <p:sp>
          <p:nvSpPr>
            <p:cNvPr id="14437" name="Line 64"/>
            <p:cNvSpPr>
              <a:spLocks noChangeShapeType="1"/>
            </p:cNvSpPr>
            <p:nvPr/>
          </p:nvSpPr>
          <p:spPr bwMode="auto">
            <a:xfrm rot="3581093" flipH="1">
              <a:off x="4470" y="1865"/>
              <a:ext cx="769" cy="15"/>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4438" name="Oval 65"/>
            <p:cNvSpPr>
              <a:spLocks noChangeArrowheads="1"/>
            </p:cNvSpPr>
            <p:nvPr/>
          </p:nvSpPr>
          <p:spPr bwMode="auto">
            <a:xfrm rot="3581093">
              <a:off x="4721" y="1673"/>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39" name="Oval 66"/>
            <p:cNvSpPr>
              <a:spLocks noChangeArrowheads="1"/>
            </p:cNvSpPr>
            <p:nvPr/>
          </p:nvSpPr>
          <p:spPr bwMode="auto">
            <a:xfrm rot="3581093">
              <a:off x="4848" y="1872"/>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0" name="Oval 67"/>
            <p:cNvSpPr>
              <a:spLocks noChangeArrowheads="1"/>
            </p:cNvSpPr>
            <p:nvPr/>
          </p:nvSpPr>
          <p:spPr bwMode="auto">
            <a:xfrm rot="3581093">
              <a:off x="4896" y="1968"/>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1" name="Oval 68"/>
            <p:cNvSpPr>
              <a:spLocks noChangeArrowheads="1"/>
            </p:cNvSpPr>
            <p:nvPr/>
          </p:nvSpPr>
          <p:spPr bwMode="auto">
            <a:xfrm rot="3581093">
              <a:off x="4800" y="1776"/>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grpSp>
      <p:grpSp>
        <p:nvGrpSpPr>
          <p:cNvPr id="14357" name="Group 69"/>
          <p:cNvGrpSpPr>
            <a:grpSpLocks/>
          </p:cNvGrpSpPr>
          <p:nvPr/>
        </p:nvGrpSpPr>
        <p:grpSpPr bwMode="auto">
          <a:xfrm>
            <a:off x="690563" y="4343400"/>
            <a:ext cx="2281237" cy="1905000"/>
            <a:chOff x="435" y="2736"/>
            <a:chExt cx="1437" cy="1200"/>
          </a:xfrm>
        </p:grpSpPr>
        <p:grpSp>
          <p:nvGrpSpPr>
            <p:cNvPr id="14424" name="Group 70"/>
            <p:cNvGrpSpPr>
              <a:grpSpLocks/>
            </p:cNvGrpSpPr>
            <p:nvPr/>
          </p:nvGrpSpPr>
          <p:grpSpPr bwMode="auto">
            <a:xfrm>
              <a:off x="435" y="2801"/>
              <a:ext cx="864" cy="417"/>
              <a:chOff x="435" y="2801"/>
              <a:chExt cx="864" cy="417"/>
            </a:xfrm>
          </p:grpSpPr>
          <p:sp>
            <p:nvSpPr>
              <p:cNvPr id="14427" name="Line 71"/>
              <p:cNvSpPr>
                <a:spLocks noChangeShapeType="1"/>
              </p:cNvSpPr>
              <p:nvPr/>
            </p:nvSpPr>
            <p:spPr bwMode="auto">
              <a:xfrm rot="2535919">
                <a:off x="435" y="3033"/>
                <a:ext cx="864"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428" name="Line 72"/>
              <p:cNvSpPr>
                <a:spLocks noChangeShapeType="1"/>
              </p:cNvSpPr>
              <p:nvPr/>
            </p:nvSpPr>
            <p:spPr bwMode="auto">
              <a:xfrm rot="2535919">
                <a:off x="684" y="2801"/>
                <a:ext cx="0" cy="146"/>
              </a:xfrm>
              <a:prstGeom prst="line">
                <a:avLst/>
              </a:prstGeom>
              <a:noFill/>
              <a:ln w="28575">
                <a:solidFill>
                  <a:srgbClr val="FF0000"/>
                </a:solidFill>
                <a:round/>
                <a:headEnd/>
                <a:tailEnd type="none" w="sm" len="lg"/>
              </a:ln>
            </p:spPr>
            <p:txBody>
              <a:bodyPr wrap="none" anchor="ctr"/>
              <a:lstStyle/>
              <a:p>
                <a:endParaRPr lang="zh-CN" altLang="en-US"/>
              </a:p>
            </p:txBody>
          </p:sp>
          <p:sp>
            <p:nvSpPr>
              <p:cNvPr id="14429" name="Line 73"/>
              <p:cNvSpPr>
                <a:spLocks noChangeShapeType="1"/>
              </p:cNvSpPr>
              <p:nvPr/>
            </p:nvSpPr>
            <p:spPr bwMode="auto">
              <a:xfrm rot="2535919">
                <a:off x="789" y="2892"/>
                <a:ext cx="0" cy="146"/>
              </a:xfrm>
              <a:prstGeom prst="line">
                <a:avLst/>
              </a:prstGeom>
              <a:noFill/>
              <a:ln w="28575">
                <a:solidFill>
                  <a:srgbClr val="FF0000"/>
                </a:solidFill>
                <a:round/>
                <a:headEnd/>
                <a:tailEnd type="none" w="sm" len="lg"/>
              </a:ln>
            </p:spPr>
            <p:txBody>
              <a:bodyPr wrap="none" anchor="ctr"/>
              <a:lstStyle/>
              <a:p>
                <a:endParaRPr lang="zh-CN" altLang="en-US"/>
              </a:p>
            </p:txBody>
          </p:sp>
          <p:sp>
            <p:nvSpPr>
              <p:cNvPr id="14430" name="Line 74"/>
              <p:cNvSpPr>
                <a:spLocks noChangeShapeType="1"/>
              </p:cNvSpPr>
              <p:nvPr/>
            </p:nvSpPr>
            <p:spPr bwMode="auto">
              <a:xfrm rot="2535919">
                <a:off x="894" y="2983"/>
                <a:ext cx="0" cy="145"/>
              </a:xfrm>
              <a:prstGeom prst="line">
                <a:avLst/>
              </a:prstGeom>
              <a:noFill/>
              <a:ln w="28575">
                <a:solidFill>
                  <a:srgbClr val="FF0000"/>
                </a:solidFill>
                <a:round/>
                <a:headEnd/>
                <a:tailEnd type="none" w="sm" len="lg"/>
              </a:ln>
            </p:spPr>
            <p:txBody>
              <a:bodyPr wrap="none" anchor="ctr"/>
              <a:lstStyle/>
              <a:p>
                <a:endParaRPr lang="zh-CN" altLang="en-US"/>
              </a:p>
            </p:txBody>
          </p:sp>
          <p:sp>
            <p:nvSpPr>
              <p:cNvPr id="14431" name="Line 75"/>
              <p:cNvSpPr>
                <a:spLocks noChangeShapeType="1"/>
              </p:cNvSpPr>
              <p:nvPr/>
            </p:nvSpPr>
            <p:spPr bwMode="auto">
              <a:xfrm rot="2535919">
                <a:off x="998" y="3072"/>
                <a:ext cx="0" cy="146"/>
              </a:xfrm>
              <a:prstGeom prst="line">
                <a:avLst/>
              </a:prstGeom>
              <a:noFill/>
              <a:ln w="28575">
                <a:solidFill>
                  <a:srgbClr val="FF0000"/>
                </a:solidFill>
                <a:round/>
                <a:headEnd/>
                <a:tailEnd type="none" w="sm" len="lg"/>
              </a:ln>
            </p:spPr>
            <p:txBody>
              <a:bodyPr wrap="none" anchor="ctr"/>
              <a:lstStyle/>
              <a:p>
                <a:endParaRPr lang="zh-CN" altLang="en-US"/>
              </a:p>
            </p:txBody>
          </p:sp>
          <p:sp>
            <p:nvSpPr>
              <p:cNvPr id="14432" name="Oval 76"/>
              <p:cNvSpPr>
                <a:spLocks noChangeArrowheads="1"/>
              </p:cNvSpPr>
              <p:nvPr/>
            </p:nvSpPr>
            <p:spPr bwMode="auto">
              <a:xfrm rot="2535919">
                <a:off x="608" y="2811"/>
                <a:ext cx="47" cy="3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33" name="Oval 77"/>
              <p:cNvSpPr>
                <a:spLocks noChangeArrowheads="1"/>
              </p:cNvSpPr>
              <p:nvPr/>
            </p:nvSpPr>
            <p:spPr bwMode="auto">
              <a:xfrm rot="2535919">
                <a:off x="712" y="2901"/>
                <a:ext cx="47" cy="3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34" name="Oval 78"/>
              <p:cNvSpPr>
                <a:spLocks noChangeArrowheads="1"/>
              </p:cNvSpPr>
              <p:nvPr/>
            </p:nvSpPr>
            <p:spPr bwMode="auto">
              <a:xfrm rot="2535919">
                <a:off x="818" y="2992"/>
                <a:ext cx="46" cy="3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35" name="Oval 79"/>
              <p:cNvSpPr>
                <a:spLocks noChangeArrowheads="1"/>
              </p:cNvSpPr>
              <p:nvPr/>
            </p:nvSpPr>
            <p:spPr bwMode="auto">
              <a:xfrm rot="2535919">
                <a:off x="923" y="3082"/>
                <a:ext cx="47" cy="3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36" name="Oval 80"/>
              <p:cNvSpPr>
                <a:spLocks noChangeArrowheads="1"/>
              </p:cNvSpPr>
              <p:nvPr/>
            </p:nvSpPr>
            <p:spPr bwMode="auto">
              <a:xfrm rot="2535919">
                <a:off x="1028" y="3173"/>
                <a:ext cx="46" cy="36"/>
              </a:xfrm>
              <a:prstGeom prst="ellipse">
                <a:avLst/>
              </a:prstGeom>
              <a:solidFill>
                <a:srgbClr val="FF0000"/>
              </a:solidFill>
              <a:ln w="9525">
                <a:solidFill>
                  <a:srgbClr val="FF0000"/>
                </a:solidFill>
                <a:round/>
                <a:headEnd/>
                <a:tailEnd/>
              </a:ln>
            </p:spPr>
            <p:txBody>
              <a:bodyPr wrap="none" anchor="ctr"/>
              <a:lstStyle/>
              <a:p>
                <a:endParaRPr lang="zh-CN" altLang="en-US"/>
              </a:p>
            </p:txBody>
          </p:sp>
        </p:grpSp>
        <p:graphicFrame>
          <p:nvGraphicFramePr>
            <p:cNvPr id="14342" name="Object 81"/>
            <p:cNvGraphicFramePr>
              <a:graphicFrameLocks noChangeAspect="1"/>
            </p:cNvGraphicFramePr>
            <p:nvPr/>
          </p:nvGraphicFramePr>
          <p:xfrm>
            <a:off x="971" y="2784"/>
            <a:ext cx="163" cy="342"/>
          </p:xfrm>
          <a:graphic>
            <a:graphicData uri="http://schemas.openxmlformats.org/presentationml/2006/ole">
              <p:oleObj spid="_x0000_s14342" name="Equation" r:id="rId6" imgW="114120" imgH="228600" progId="Equation.3">
                <p:embed/>
              </p:oleObj>
            </a:graphicData>
          </a:graphic>
        </p:graphicFrame>
        <p:sp>
          <p:nvSpPr>
            <p:cNvPr id="14425" name="Line 82"/>
            <p:cNvSpPr>
              <a:spLocks noChangeShapeType="1"/>
            </p:cNvSpPr>
            <p:nvPr/>
          </p:nvSpPr>
          <p:spPr bwMode="auto">
            <a:xfrm>
              <a:off x="1173" y="2736"/>
              <a:ext cx="0" cy="1200"/>
            </a:xfrm>
            <a:prstGeom prst="line">
              <a:avLst/>
            </a:prstGeom>
            <a:noFill/>
            <a:ln w="28575">
              <a:solidFill>
                <a:schemeClr val="tx1"/>
              </a:solidFill>
              <a:prstDash val="dash"/>
              <a:round/>
              <a:headEnd/>
              <a:tailEnd type="none" w="sm" len="lg"/>
            </a:ln>
          </p:spPr>
          <p:txBody>
            <a:bodyPr wrap="none" anchor="ctr"/>
            <a:lstStyle/>
            <a:p>
              <a:endParaRPr lang="zh-CN" altLang="en-US"/>
            </a:p>
          </p:txBody>
        </p:sp>
        <p:sp>
          <p:nvSpPr>
            <p:cNvPr id="14426" name="Line 83"/>
            <p:cNvSpPr>
              <a:spLocks noChangeShapeType="1"/>
            </p:cNvSpPr>
            <p:nvPr/>
          </p:nvSpPr>
          <p:spPr bwMode="auto">
            <a:xfrm>
              <a:off x="514" y="3315"/>
              <a:ext cx="1358" cy="0"/>
            </a:xfrm>
            <a:prstGeom prst="line">
              <a:avLst/>
            </a:prstGeom>
            <a:noFill/>
            <a:ln w="28575">
              <a:solidFill>
                <a:schemeClr val="tx1"/>
              </a:solidFill>
              <a:round/>
              <a:headEnd/>
              <a:tailEnd type="none" w="sm" len="lg"/>
            </a:ln>
          </p:spPr>
          <p:txBody>
            <a:bodyPr wrap="none"/>
            <a:lstStyle/>
            <a:p>
              <a:endParaRPr lang="zh-CN" altLang="en-US"/>
            </a:p>
          </p:txBody>
        </p:sp>
      </p:grpSp>
      <p:grpSp>
        <p:nvGrpSpPr>
          <p:cNvPr id="12" name="Group 84"/>
          <p:cNvGrpSpPr>
            <a:grpSpLocks/>
          </p:cNvGrpSpPr>
          <p:nvPr/>
        </p:nvGrpSpPr>
        <p:grpSpPr bwMode="auto">
          <a:xfrm>
            <a:off x="1905000" y="5197475"/>
            <a:ext cx="488950" cy="1052513"/>
            <a:chOff x="1200" y="3274"/>
            <a:chExt cx="308" cy="663"/>
          </a:xfrm>
        </p:grpSpPr>
        <p:sp>
          <p:nvSpPr>
            <p:cNvPr id="14417" name="Line 85"/>
            <p:cNvSpPr>
              <a:spLocks noChangeShapeType="1"/>
            </p:cNvSpPr>
            <p:nvPr/>
          </p:nvSpPr>
          <p:spPr bwMode="auto">
            <a:xfrm rot="3581093" flipH="1">
              <a:off x="1011" y="3600"/>
              <a:ext cx="663" cy="12"/>
            </a:xfrm>
            <a:prstGeom prst="line">
              <a:avLst/>
            </a:prstGeom>
            <a:noFill/>
            <a:ln w="28575">
              <a:solidFill>
                <a:srgbClr val="FF0000"/>
              </a:solidFill>
              <a:round/>
              <a:headEnd type="triangle" w="sm" len="lg"/>
              <a:tailEnd/>
            </a:ln>
          </p:spPr>
          <p:txBody>
            <a:bodyPr wrap="none" anchor="ctr"/>
            <a:lstStyle/>
            <a:p>
              <a:endParaRPr lang="zh-CN" altLang="en-US"/>
            </a:p>
          </p:txBody>
        </p:sp>
        <p:sp>
          <p:nvSpPr>
            <p:cNvPr id="14418" name="Line 86"/>
            <p:cNvSpPr>
              <a:spLocks noChangeShapeType="1"/>
            </p:cNvSpPr>
            <p:nvPr/>
          </p:nvSpPr>
          <p:spPr bwMode="auto">
            <a:xfrm rot="3581093" flipV="1">
              <a:off x="1283" y="3421"/>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419" name="Line 87"/>
            <p:cNvSpPr>
              <a:spLocks noChangeShapeType="1"/>
            </p:cNvSpPr>
            <p:nvPr/>
          </p:nvSpPr>
          <p:spPr bwMode="auto">
            <a:xfrm rot="3581093">
              <a:off x="1324" y="3462"/>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420" name="Line 88"/>
            <p:cNvSpPr>
              <a:spLocks noChangeShapeType="1"/>
            </p:cNvSpPr>
            <p:nvPr/>
          </p:nvSpPr>
          <p:spPr bwMode="auto">
            <a:xfrm rot="3581093">
              <a:off x="1406" y="3586"/>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421" name="Oval 89"/>
            <p:cNvSpPr>
              <a:spLocks noChangeArrowheads="1"/>
            </p:cNvSpPr>
            <p:nvPr/>
          </p:nvSpPr>
          <p:spPr bwMode="auto">
            <a:xfrm rot="3581093">
              <a:off x="1199" y="3409"/>
              <a:ext cx="56" cy="54"/>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22" name="Oval 90"/>
            <p:cNvSpPr>
              <a:spLocks noChangeArrowheads="1"/>
            </p:cNvSpPr>
            <p:nvPr/>
          </p:nvSpPr>
          <p:spPr bwMode="auto">
            <a:xfrm rot="3581093">
              <a:off x="1322" y="3588"/>
              <a:ext cx="55" cy="54"/>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23" name="Line 91"/>
            <p:cNvSpPr>
              <a:spLocks noChangeShapeType="1"/>
            </p:cNvSpPr>
            <p:nvPr/>
          </p:nvSpPr>
          <p:spPr bwMode="auto">
            <a:xfrm rot="3581093">
              <a:off x="1426" y="3629"/>
              <a:ext cx="0" cy="164"/>
            </a:xfrm>
            <a:prstGeom prst="line">
              <a:avLst/>
            </a:prstGeom>
            <a:noFill/>
            <a:ln w="28575">
              <a:solidFill>
                <a:srgbClr val="FF0000"/>
              </a:solidFill>
              <a:round/>
              <a:headEnd type="none" w="sm" len="lg"/>
              <a:tailEnd/>
            </a:ln>
          </p:spPr>
          <p:txBody>
            <a:bodyPr wrap="none" anchor="ctr"/>
            <a:lstStyle/>
            <a:p>
              <a:endParaRPr lang="zh-CN" altLang="en-US"/>
            </a:p>
          </p:txBody>
        </p:sp>
      </p:grpSp>
      <p:grpSp>
        <p:nvGrpSpPr>
          <p:cNvPr id="13" name="Group 92"/>
          <p:cNvGrpSpPr>
            <a:grpSpLocks/>
          </p:cNvGrpSpPr>
          <p:nvPr/>
        </p:nvGrpSpPr>
        <p:grpSpPr bwMode="auto">
          <a:xfrm>
            <a:off x="1862138" y="4343400"/>
            <a:ext cx="914400" cy="919163"/>
            <a:chOff x="1104" y="2544"/>
            <a:chExt cx="672" cy="672"/>
          </a:xfrm>
        </p:grpSpPr>
        <p:sp>
          <p:nvSpPr>
            <p:cNvPr id="14410" name="Line 93"/>
            <p:cNvSpPr>
              <a:spLocks noChangeShapeType="1"/>
            </p:cNvSpPr>
            <p:nvPr/>
          </p:nvSpPr>
          <p:spPr bwMode="auto">
            <a:xfrm flipV="1">
              <a:off x="1104" y="2544"/>
              <a:ext cx="672" cy="672"/>
            </a:xfrm>
            <a:prstGeom prst="line">
              <a:avLst/>
            </a:prstGeom>
            <a:noFill/>
            <a:ln w="28575">
              <a:solidFill>
                <a:srgbClr val="FF0000"/>
              </a:solidFill>
              <a:round/>
              <a:headEnd/>
              <a:tailEnd type="triangle" w="sm" len="lg"/>
            </a:ln>
          </p:spPr>
          <p:txBody>
            <a:bodyPr wrap="none"/>
            <a:lstStyle/>
            <a:p>
              <a:endParaRPr lang="zh-CN" altLang="en-US"/>
            </a:p>
          </p:txBody>
        </p:sp>
        <p:sp>
          <p:nvSpPr>
            <p:cNvPr id="14411" name="Oval 94"/>
            <p:cNvSpPr>
              <a:spLocks noChangeArrowheads="1"/>
            </p:cNvSpPr>
            <p:nvPr/>
          </p:nvSpPr>
          <p:spPr bwMode="auto">
            <a:xfrm>
              <a:off x="1248" y="3024"/>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12" name="Oval 95"/>
            <p:cNvSpPr>
              <a:spLocks noChangeArrowheads="1"/>
            </p:cNvSpPr>
            <p:nvPr/>
          </p:nvSpPr>
          <p:spPr bwMode="auto">
            <a:xfrm>
              <a:off x="1344" y="2928"/>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13" name="Line 96"/>
            <p:cNvSpPr>
              <a:spLocks noChangeShapeType="1"/>
            </p:cNvSpPr>
            <p:nvPr/>
          </p:nvSpPr>
          <p:spPr bwMode="auto">
            <a:xfrm>
              <a:off x="1392" y="2832"/>
              <a:ext cx="96" cy="96"/>
            </a:xfrm>
            <a:prstGeom prst="line">
              <a:avLst/>
            </a:prstGeom>
            <a:noFill/>
            <a:ln w="28575">
              <a:solidFill>
                <a:srgbClr val="FF0000"/>
              </a:solidFill>
              <a:round/>
              <a:headEnd/>
              <a:tailEnd type="none" w="sm" len="lg"/>
            </a:ln>
          </p:spPr>
          <p:txBody>
            <a:bodyPr wrap="none"/>
            <a:lstStyle/>
            <a:p>
              <a:endParaRPr lang="zh-CN" altLang="en-US"/>
            </a:p>
          </p:txBody>
        </p:sp>
        <p:sp>
          <p:nvSpPr>
            <p:cNvPr id="14414" name="Oval 97"/>
            <p:cNvSpPr>
              <a:spLocks noChangeArrowheads="1"/>
            </p:cNvSpPr>
            <p:nvPr/>
          </p:nvSpPr>
          <p:spPr bwMode="auto">
            <a:xfrm>
              <a:off x="1536" y="2736"/>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15" name="Oval 98"/>
            <p:cNvSpPr>
              <a:spLocks noChangeArrowheads="1"/>
            </p:cNvSpPr>
            <p:nvPr/>
          </p:nvSpPr>
          <p:spPr bwMode="auto">
            <a:xfrm>
              <a:off x="1488" y="2784"/>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16" name="Line 99"/>
            <p:cNvSpPr>
              <a:spLocks noChangeShapeType="1"/>
            </p:cNvSpPr>
            <p:nvPr/>
          </p:nvSpPr>
          <p:spPr bwMode="auto">
            <a:xfrm>
              <a:off x="1584" y="2640"/>
              <a:ext cx="96" cy="96"/>
            </a:xfrm>
            <a:prstGeom prst="line">
              <a:avLst/>
            </a:prstGeom>
            <a:noFill/>
            <a:ln w="28575">
              <a:solidFill>
                <a:srgbClr val="FF0000"/>
              </a:solidFill>
              <a:round/>
              <a:headEnd/>
              <a:tailEnd type="none" w="sm" len="lg"/>
            </a:ln>
          </p:spPr>
          <p:txBody>
            <a:bodyPr wrap="none"/>
            <a:lstStyle/>
            <a:p>
              <a:endParaRPr lang="zh-CN" altLang="en-US"/>
            </a:p>
          </p:txBody>
        </p:sp>
      </p:grpSp>
      <p:grpSp>
        <p:nvGrpSpPr>
          <p:cNvPr id="14360" name="Group 100"/>
          <p:cNvGrpSpPr>
            <a:grpSpLocks/>
          </p:cNvGrpSpPr>
          <p:nvPr/>
        </p:nvGrpSpPr>
        <p:grpSpPr bwMode="auto">
          <a:xfrm>
            <a:off x="3276600" y="4343400"/>
            <a:ext cx="1374775" cy="749300"/>
            <a:chOff x="2112" y="2736"/>
            <a:chExt cx="866" cy="472"/>
          </a:xfrm>
        </p:grpSpPr>
        <p:sp>
          <p:nvSpPr>
            <p:cNvPr id="14405" name="Line 101"/>
            <p:cNvSpPr>
              <a:spLocks noChangeShapeType="1"/>
            </p:cNvSpPr>
            <p:nvPr/>
          </p:nvSpPr>
          <p:spPr bwMode="auto">
            <a:xfrm rot="2535919">
              <a:off x="2112" y="3008"/>
              <a:ext cx="866" cy="0"/>
            </a:xfrm>
            <a:prstGeom prst="line">
              <a:avLst/>
            </a:prstGeom>
            <a:noFill/>
            <a:ln w="28575">
              <a:solidFill>
                <a:srgbClr val="FF0000"/>
              </a:solidFill>
              <a:round/>
              <a:headEnd type="none" w="sm" len="lg"/>
              <a:tailEnd type="triangle" w="sm" len="lg"/>
            </a:ln>
          </p:spPr>
          <p:txBody>
            <a:bodyPr wrap="none" anchor="ctr"/>
            <a:lstStyle/>
            <a:p>
              <a:endParaRPr lang="zh-CN" altLang="en-US"/>
            </a:p>
          </p:txBody>
        </p:sp>
        <p:sp>
          <p:nvSpPr>
            <p:cNvPr id="14406" name="Line 102"/>
            <p:cNvSpPr>
              <a:spLocks noChangeShapeType="1"/>
            </p:cNvSpPr>
            <p:nvPr/>
          </p:nvSpPr>
          <p:spPr bwMode="auto">
            <a:xfrm rot="2535919">
              <a:off x="2361" y="2758"/>
              <a:ext cx="0" cy="157"/>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407" name="Line 103"/>
            <p:cNvSpPr>
              <a:spLocks noChangeShapeType="1"/>
            </p:cNvSpPr>
            <p:nvPr/>
          </p:nvSpPr>
          <p:spPr bwMode="auto">
            <a:xfrm rot="2535919">
              <a:off x="2466" y="2857"/>
              <a:ext cx="0" cy="157"/>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408" name="Line 104"/>
            <p:cNvSpPr>
              <a:spLocks noChangeShapeType="1"/>
            </p:cNvSpPr>
            <p:nvPr/>
          </p:nvSpPr>
          <p:spPr bwMode="auto">
            <a:xfrm rot="2535919">
              <a:off x="2572" y="2954"/>
              <a:ext cx="0" cy="157"/>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409" name="Line 105"/>
            <p:cNvSpPr>
              <a:spLocks noChangeShapeType="1"/>
            </p:cNvSpPr>
            <p:nvPr/>
          </p:nvSpPr>
          <p:spPr bwMode="auto">
            <a:xfrm rot="2535919">
              <a:off x="2676" y="3051"/>
              <a:ext cx="0" cy="157"/>
            </a:xfrm>
            <a:prstGeom prst="line">
              <a:avLst/>
            </a:prstGeom>
            <a:noFill/>
            <a:ln w="28575">
              <a:solidFill>
                <a:srgbClr val="FF0000"/>
              </a:solidFill>
              <a:round/>
              <a:headEnd type="none" w="sm" len="lg"/>
              <a:tailEnd type="none" w="sm" len="lg"/>
            </a:ln>
          </p:spPr>
          <p:txBody>
            <a:bodyPr wrap="none" anchor="ctr"/>
            <a:lstStyle/>
            <a:p>
              <a:endParaRPr lang="zh-CN" altLang="en-US"/>
            </a:p>
          </p:txBody>
        </p:sp>
        <p:graphicFrame>
          <p:nvGraphicFramePr>
            <p:cNvPr id="14341" name="Object 106"/>
            <p:cNvGraphicFramePr>
              <a:graphicFrameLocks noChangeAspect="1"/>
            </p:cNvGraphicFramePr>
            <p:nvPr/>
          </p:nvGraphicFramePr>
          <p:xfrm>
            <a:off x="2646" y="2736"/>
            <a:ext cx="146" cy="331"/>
          </p:xfrm>
          <a:graphic>
            <a:graphicData uri="http://schemas.openxmlformats.org/presentationml/2006/ole">
              <p:oleObj spid="_x0000_s14341" name="Equation" r:id="rId7" imgW="114120" imgH="228600" progId="Equation.3">
                <p:embed/>
              </p:oleObj>
            </a:graphicData>
          </a:graphic>
        </p:graphicFrame>
      </p:grpSp>
      <p:sp>
        <p:nvSpPr>
          <p:cNvPr id="14361" name="Line 107"/>
          <p:cNvSpPr>
            <a:spLocks noChangeShapeType="1"/>
          </p:cNvSpPr>
          <p:nvPr/>
        </p:nvSpPr>
        <p:spPr bwMode="auto">
          <a:xfrm>
            <a:off x="4525963" y="4267200"/>
            <a:ext cx="0" cy="2057400"/>
          </a:xfrm>
          <a:prstGeom prst="line">
            <a:avLst/>
          </a:prstGeom>
          <a:noFill/>
          <a:ln w="28575">
            <a:solidFill>
              <a:schemeClr val="tx1"/>
            </a:solidFill>
            <a:prstDash val="dash"/>
            <a:round/>
            <a:headEnd type="none" w="sm" len="lg"/>
            <a:tailEnd type="none" w="sm" len="lg"/>
          </a:ln>
        </p:spPr>
        <p:txBody>
          <a:bodyPr wrap="none" anchor="ctr"/>
          <a:lstStyle/>
          <a:p>
            <a:endParaRPr lang="zh-CN" altLang="en-US"/>
          </a:p>
        </p:txBody>
      </p:sp>
      <p:sp>
        <p:nvSpPr>
          <p:cNvPr id="14362" name="Line 108"/>
          <p:cNvSpPr>
            <a:spLocks noChangeShapeType="1"/>
          </p:cNvSpPr>
          <p:nvPr/>
        </p:nvSpPr>
        <p:spPr bwMode="auto">
          <a:xfrm>
            <a:off x="3478213" y="5260975"/>
            <a:ext cx="2160587" cy="0"/>
          </a:xfrm>
          <a:prstGeom prst="line">
            <a:avLst/>
          </a:prstGeom>
          <a:noFill/>
          <a:ln w="28575">
            <a:solidFill>
              <a:schemeClr val="tx1"/>
            </a:solidFill>
            <a:round/>
            <a:headEnd type="none" w="sm" len="lg"/>
            <a:tailEnd type="none" w="sm" len="lg"/>
          </a:ln>
        </p:spPr>
        <p:txBody>
          <a:bodyPr wrap="none"/>
          <a:lstStyle/>
          <a:p>
            <a:endParaRPr lang="zh-CN" altLang="en-US"/>
          </a:p>
        </p:txBody>
      </p:sp>
      <p:grpSp>
        <p:nvGrpSpPr>
          <p:cNvPr id="15" name="Group 109"/>
          <p:cNvGrpSpPr>
            <a:grpSpLocks/>
          </p:cNvGrpSpPr>
          <p:nvPr/>
        </p:nvGrpSpPr>
        <p:grpSpPr bwMode="auto">
          <a:xfrm>
            <a:off x="4525963" y="5189538"/>
            <a:ext cx="393700" cy="995362"/>
            <a:chOff x="2851" y="3269"/>
            <a:chExt cx="248" cy="627"/>
          </a:xfrm>
        </p:grpSpPr>
        <p:sp>
          <p:nvSpPr>
            <p:cNvPr id="14401" name="Line 110"/>
            <p:cNvSpPr>
              <a:spLocks noChangeShapeType="1"/>
            </p:cNvSpPr>
            <p:nvPr/>
          </p:nvSpPr>
          <p:spPr bwMode="auto">
            <a:xfrm rot="3581093" flipH="1">
              <a:off x="2688" y="3577"/>
              <a:ext cx="627" cy="12"/>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4402" name="Line 111"/>
            <p:cNvSpPr>
              <a:spLocks noChangeShapeType="1"/>
            </p:cNvSpPr>
            <p:nvPr/>
          </p:nvSpPr>
          <p:spPr bwMode="auto">
            <a:xfrm rot="3581093" flipV="1">
              <a:off x="2934" y="3371"/>
              <a:ext cx="0" cy="165"/>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403" name="Line 112"/>
            <p:cNvSpPr>
              <a:spLocks noChangeShapeType="1"/>
            </p:cNvSpPr>
            <p:nvPr/>
          </p:nvSpPr>
          <p:spPr bwMode="auto">
            <a:xfrm rot="3581093">
              <a:off x="2975" y="3461"/>
              <a:ext cx="0" cy="165"/>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404" name="Line 113"/>
            <p:cNvSpPr>
              <a:spLocks noChangeShapeType="1"/>
            </p:cNvSpPr>
            <p:nvPr/>
          </p:nvSpPr>
          <p:spPr bwMode="auto">
            <a:xfrm rot="3581093">
              <a:off x="3017" y="3550"/>
              <a:ext cx="0" cy="165"/>
            </a:xfrm>
            <a:prstGeom prst="line">
              <a:avLst/>
            </a:prstGeom>
            <a:noFill/>
            <a:ln w="28575">
              <a:solidFill>
                <a:srgbClr val="FF0000"/>
              </a:solidFill>
              <a:round/>
              <a:headEnd type="none" w="sm" len="lg"/>
              <a:tailEnd type="none" w="sm" len="lg"/>
            </a:ln>
          </p:spPr>
          <p:txBody>
            <a:bodyPr wrap="none" anchor="ctr"/>
            <a:lstStyle/>
            <a:p>
              <a:endParaRPr lang="zh-CN" altLang="en-US"/>
            </a:p>
          </p:txBody>
        </p:sp>
      </p:grpSp>
      <p:grpSp>
        <p:nvGrpSpPr>
          <p:cNvPr id="16" name="Group 114"/>
          <p:cNvGrpSpPr>
            <a:grpSpLocks/>
          </p:cNvGrpSpPr>
          <p:nvPr/>
        </p:nvGrpSpPr>
        <p:grpSpPr bwMode="auto">
          <a:xfrm>
            <a:off x="4525963" y="4267200"/>
            <a:ext cx="915987" cy="993775"/>
            <a:chOff x="2928" y="2544"/>
            <a:chExt cx="672" cy="672"/>
          </a:xfrm>
        </p:grpSpPr>
        <p:sp>
          <p:nvSpPr>
            <p:cNvPr id="14396" name="Line 115"/>
            <p:cNvSpPr>
              <a:spLocks noChangeShapeType="1"/>
            </p:cNvSpPr>
            <p:nvPr/>
          </p:nvSpPr>
          <p:spPr bwMode="auto">
            <a:xfrm flipV="1">
              <a:off x="2928" y="2544"/>
              <a:ext cx="672" cy="672"/>
            </a:xfrm>
            <a:prstGeom prst="line">
              <a:avLst/>
            </a:prstGeom>
            <a:noFill/>
            <a:ln w="28575">
              <a:solidFill>
                <a:srgbClr val="FF0000"/>
              </a:solidFill>
              <a:round/>
              <a:headEnd type="none" w="sm" len="lg"/>
              <a:tailEnd type="triangle" w="sm" len="lg"/>
            </a:ln>
          </p:spPr>
          <p:txBody>
            <a:bodyPr wrap="none"/>
            <a:lstStyle/>
            <a:p>
              <a:endParaRPr lang="zh-CN" altLang="en-US"/>
            </a:p>
          </p:txBody>
        </p:sp>
        <p:sp>
          <p:nvSpPr>
            <p:cNvPr id="14397" name="Line 116"/>
            <p:cNvSpPr>
              <a:spLocks noChangeShapeType="1"/>
            </p:cNvSpPr>
            <p:nvPr/>
          </p:nvSpPr>
          <p:spPr bwMode="auto">
            <a:xfrm>
              <a:off x="3168" y="2880"/>
              <a:ext cx="96" cy="96"/>
            </a:xfrm>
            <a:prstGeom prst="line">
              <a:avLst/>
            </a:prstGeom>
            <a:noFill/>
            <a:ln w="28575">
              <a:solidFill>
                <a:srgbClr val="FF0000"/>
              </a:solidFill>
              <a:round/>
              <a:headEnd type="none" w="sm" len="lg"/>
              <a:tailEnd type="none" w="sm" len="lg"/>
            </a:ln>
          </p:spPr>
          <p:txBody>
            <a:bodyPr wrap="none"/>
            <a:lstStyle/>
            <a:p>
              <a:endParaRPr lang="zh-CN" altLang="en-US"/>
            </a:p>
          </p:txBody>
        </p:sp>
        <p:sp>
          <p:nvSpPr>
            <p:cNvPr id="14398" name="Line 117"/>
            <p:cNvSpPr>
              <a:spLocks noChangeShapeType="1"/>
            </p:cNvSpPr>
            <p:nvPr/>
          </p:nvSpPr>
          <p:spPr bwMode="auto">
            <a:xfrm>
              <a:off x="3360" y="2688"/>
              <a:ext cx="96" cy="96"/>
            </a:xfrm>
            <a:prstGeom prst="line">
              <a:avLst/>
            </a:prstGeom>
            <a:noFill/>
            <a:ln w="28575">
              <a:solidFill>
                <a:srgbClr val="FF0000"/>
              </a:solidFill>
              <a:round/>
              <a:headEnd type="none" w="sm" len="lg"/>
              <a:tailEnd type="none" w="sm" len="lg"/>
            </a:ln>
          </p:spPr>
          <p:txBody>
            <a:bodyPr wrap="none"/>
            <a:lstStyle/>
            <a:p>
              <a:endParaRPr lang="zh-CN" altLang="en-US"/>
            </a:p>
          </p:txBody>
        </p:sp>
        <p:sp>
          <p:nvSpPr>
            <p:cNvPr id="14399" name="Line 118"/>
            <p:cNvSpPr>
              <a:spLocks noChangeShapeType="1"/>
            </p:cNvSpPr>
            <p:nvPr/>
          </p:nvSpPr>
          <p:spPr bwMode="auto">
            <a:xfrm>
              <a:off x="3264" y="2784"/>
              <a:ext cx="96" cy="96"/>
            </a:xfrm>
            <a:prstGeom prst="line">
              <a:avLst/>
            </a:prstGeom>
            <a:noFill/>
            <a:ln w="28575">
              <a:solidFill>
                <a:srgbClr val="FF0000"/>
              </a:solidFill>
              <a:round/>
              <a:headEnd type="none" w="sm" len="lg"/>
              <a:tailEnd type="none" w="sm" len="lg"/>
            </a:ln>
          </p:spPr>
          <p:txBody>
            <a:bodyPr wrap="none"/>
            <a:lstStyle/>
            <a:p>
              <a:endParaRPr lang="zh-CN" altLang="en-US"/>
            </a:p>
          </p:txBody>
        </p:sp>
        <p:sp>
          <p:nvSpPr>
            <p:cNvPr id="14400" name="Line 119"/>
            <p:cNvSpPr>
              <a:spLocks noChangeShapeType="1"/>
            </p:cNvSpPr>
            <p:nvPr/>
          </p:nvSpPr>
          <p:spPr bwMode="auto">
            <a:xfrm>
              <a:off x="3072" y="2976"/>
              <a:ext cx="96" cy="96"/>
            </a:xfrm>
            <a:prstGeom prst="line">
              <a:avLst/>
            </a:prstGeom>
            <a:noFill/>
            <a:ln w="28575">
              <a:solidFill>
                <a:srgbClr val="FF0000"/>
              </a:solidFill>
              <a:round/>
              <a:headEnd type="none" w="sm" len="lg"/>
              <a:tailEnd type="none" w="sm" len="lg"/>
            </a:ln>
          </p:spPr>
          <p:txBody>
            <a:bodyPr wrap="none"/>
            <a:lstStyle/>
            <a:p>
              <a:endParaRPr lang="zh-CN" altLang="en-US"/>
            </a:p>
          </p:txBody>
        </p:sp>
      </p:grpSp>
      <p:graphicFrame>
        <p:nvGraphicFramePr>
          <p:cNvPr id="14339" name="Object 120"/>
          <p:cNvGraphicFramePr>
            <a:graphicFrameLocks noChangeAspect="1"/>
          </p:cNvGraphicFramePr>
          <p:nvPr/>
        </p:nvGraphicFramePr>
        <p:xfrm>
          <a:off x="6907213" y="4495800"/>
          <a:ext cx="255587" cy="533400"/>
        </p:xfrm>
        <a:graphic>
          <a:graphicData uri="http://schemas.openxmlformats.org/presentationml/2006/ole">
            <p:oleObj spid="_x0000_s14339" name="Equation" r:id="rId8" imgW="114120" imgH="228600" progId="Equation.3">
              <p:embed/>
            </p:oleObj>
          </a:graphicData>
        </a:graphic>
      </p:graphicFrame>
      <p:sp>
        <p:nvSpPr>
          <p:cNvPr id="14365" name="Line 121"/>
          <p:cNvSpPr>
            <a:spLocks noChangeShapeType="1"/>
          </p:cNvSpPr>
          <p:nvPr/>
        </p:nvSpPr>
        <p:spPr bwMode="auto">
          <a:xfrm>
            <a:off x="7192963" y="4343400"/>
            <a:ext cx="0" cy="1903413"/>
          </a:xfrm>
          <a:prstGeom prst="line">
            <a:avLst/>
          </a:prstGeom>
          <a:noFill/>
          <a:ln w="28575">
            <a:solidFill>
              <a:schemeClr val="tx1"/>
            </a:solidFill>
            <a:prstDash val="dash"/>
            <a:round/>
            <a:headEnd type="none" w="sm" len="lg"/>
            <a:tailEnd type="none" w="sm" len="lg"/>
          </a:ln>
        </p:spPr>
        <p:txBody>
          <a:bodyPr wrap="none" anchor="ctr"/>
          <a:lstStyle/>
          <a:p>
            <a:endParaRPr lang="zh-CN" altLang="en-US"/>
          </a:p>
        </p:txBody>
      </p:sp>
      <p:sp>
        <p:nvSpPr>
          <p:cNvPr id="14366" name="Line 122"/>
          <p:cNvSpPr>
            <a:spLocks noChangeShapeType="1"/>
          </p:cNvSpPr>
          <p:nvPr/>
        </p:nvSpPr>
        <p:spPr bwMode="auto">
          <a:xfrm>
            <a:off x="6145213" y="5262563"/>
            <a:ext cx="2160587" cy="0"/>
          </a:xfrm>
          <a:prstGeom prst="line">
            <a:avLst/>
          </a:prstGeom>
          <a:noFill/>
          <a:ln w="28575">
            <a:solidFill>
              <a:schemeClr val="tx1"/>
            </a:solidFill>
            <a:round/>
            <a:headEnd type="none" w="sm" len="lg"/>
            <a:tailEnd type="none" w="sm" len="lg"/>
          </a:ln>
        </p:spPr>
        <p:txBody>
          <a:bodyPr wrap="none"/>
          <a:lstStyle/>
          <a:p>
            <a:endParaRPr lang="zh-CN" altLang="en-US"/>
          </a:p>
        </p:txBody>
      </p:sp>
      <p:grpSp>
        <p:nvGrpSpPr>
          <p:cNvPr id="17" name="Group 123"/>
          <p:cNvGrpSpPr>
            <a:grpSpLocks/>
          </p:cNvGrpSpPr>
          <p:nvPr/>
        </p:nvGrpSpPr>
        <p:grpSpPr bwMode="auto">
          <a:xfrm>
            <a:off x="7192963" y="4475163"/>
            <a:ext cx="785812" cy="787400"/>
            <a:chOff x="4656" y="2640"/>
            <a:chExt cx="576" cy="576"/>
          </a:xfrm>
        </p:grpSpPr>
        <p:sp>
          <p:nvSpPr>
            <p:cNvPr id="14391" name="Line 124"/>
            <p:cNvSpPr>
              <a:spLocks noChangeShapeType="1"/>
            </p:cNvSpPr>
            <p:nvPr/>
          </p:nvSpPr>
          <p:spPr bwMode="auto">
            <a:xfrm flipV="1">
              <a:off x="4656" y="2640"/>
              <a:ext cx="576" cy="576"/>
            </a:xfrm>
            <a:prstGeom prst="line">
              <a:avLst/>
            </a:prstGeom>
            <a:noFill/>
            <a:ln w="28575">
              <a:solidFill>
                <a:srgbClr val="FF0000"/>
              </a:solidFill>
              <a:round/>
              <a:headEnd type="none" w="sm" len="lg"/>
              <a:tailEnd type="triangle" w="sm" len="lg"/>
            </a:ln>
          </p:spPr>
          <p:txBody>
            <a:bodyPr wrap="none"/>
            <a:lstStyle/>
            <a:p>
              <a:endParaRPr lang="zh-CN" altLang="en-US"/>
            </a:p>
          </p:txBody>
        </p:sp>
        <p:sp>
          <p:nvSpPr>
            <p:cNvPr id="14392" name="Oval 125"/>
            <p:cNvSpPr>
              <a:spLocks noChangeArrowheads="1"/>
            </p:cNvSpPr>
            <p:nvPr/>
          </p:nvSpPr>
          <p:spPr bwMode="auto">
            <a:xfrm>
              <a:off x="4800" y="3024"/>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393" name="Oval 126"/>
            <p:cNvSpPr>
              <a:spLocks noChangeArrowheads="1"/>
            </p:cNvSpPr>
            <p:nvPr/>
          </p:nvSpPr>
          <p:spPr bwMode="auto">
            <a:xfrm>
              <a:off x="4896" y="2928"/>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394" name="Oval 127"/>
            <p:cNvSpPr>
              <a:spLocks noChangeArrowheads="1"/>
            </p:cNvSpPr>
            <p:nvPr/>
          </p:nvSpPr>
          <p:spPr bwMode="auto">
            <a:xfrm>
              <a:off x="5088" y="2736"/>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395" name="Oval 128"/>
            <p:cNvSpPr>
              <a:spLocks noChangeArrowheads="1"/>
            </p:cNvSpPr>
            <p:nvPr/>
          </p:nvSpPr>
          <p:spPr bwMode="auto">
            <a:xfrm>
              <a:off x="4992" y="2832"/>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grpSp>
      <p:grpSp>
        <p:nvGrpSpPr>
          <p:cNvPr id="18" name="Group 129"/>
          <p:cNvGrpSpPr>
            <a:grpSpLocks/>
          </p:cNvGrpSpPr>
          <p:nvPr/>
        </p:nvGrpSpPr>
        <p:grpSpPr bwMode="auto">
          <a:xfrm>
            <a:off x="7281863" y="5197475"/>
            <a:ext cx="323850" cy="1050925"/>
            <a:chOff x="4721" y="3168"/>
            <a:chExt cx="238" cy="769"/>
          </a:xfrm>
        </p:grpSpPr>
        <p:sp>
          <p:nvSpPr>
            <p:cNvPr id="14386" name="Line 130"/>
            <p:cNvSpPr>
              <a:spLocks noChangeShapeType="1"/>
            </p:cNvSpPr>
            <p:nvPr/>
          </p:nvSpPr>
          <p:spPr bwMode="auto">
            <a:xfrm rot="3581093" flipH="1">
              <a:off x="4470" y="3545"/>
              <a:ext cx="769" cy="15"/>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4387" name="Oval 131"/>
            <p:cNvSpPr>
              <a:spLocks noChangeArrowheads="1"/>
            </p:cNvSpPr>
            <p:nvPr/>
          </p:nvSpPr>
          <p:spPr bwMode="auto">
            <a:xfrm rot="3581093">
              <a:off x="4721" y="3353"/>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388" name="Oval 132"/>
            <p:cNvSpPr>
              <a:spLocks noChangeArrowheads="1"/>
            </p:cNvSpPr>
            <p:nvPr/>
          </p:nvSpPr>
          <p:spPr bwMode="auto">
            <a:xfrm rot="3581093">
              <a:off x="4848" y="3552"/>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389" name="Oval 133"/>
            <p:cNvSpPr>
              <a:spLocks noChangeArrowheads="1"/>
            </p:cNvSpPr>
            <p:nvPr/>
          </p:nvSpPr>
          <p:spPr bwMode="auto">
            <a:xfrm rot="3581093">
              <a:off x="4800" y="3456"/>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390" name="Oval 134"/>
            <p:cNvSpPr>
              <a:spLocks noChangeArrowheads="1"/>
            </p:cNvSpPr>
            <p:nvPr/>
          </p:nvSpPr>
          <p:spPr bwMode="auto">
            <a:xfrm rot="3581093">
              <a:off x="4896" y="3648"/>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grpSp>
      <p:sp>
        <p:nvSpPr>
          <p:cNvPr id="14369" name="Rectangle 135"/>
          <p:cNvSpPr>
            <a:spLocks noChangeArrowheads="1"/>
          </p:cNvSpPr>
          <p:nvPr/>
        </p:nvSpPr>
        <p:spPr bwMode="auto">
          <a:xfrm>
            <a:off x="762000" y="2743200"/>
            <a:ext cx="2286000" cy="990600"/>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370" name="Rectangle 136"/>
          <p:cNvSpPr>
            <a:spLocks noChangeArrowheads="1"/>
          </p:cNvSpPr>
          <p:nvPr/>
        </p:nvSpPr>
        <p:spPr bwMode="auto">
          <a:xfrm>
            <a:off x="3429000" y="2743200"/>
            <a:ext cx="2286000" cy="990600"/>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371" name="Rectangle 137"/>
          <p:cNvSpPr>
            <a:spLocks noChangeArrowheads="1"/>
          </p:cNvSpPr>
          <p:nvPr/>
        </p:nvSpPr>
        <p:spPr bwMode="auto">
          <a:xfrm>
            <a:off x="6019800" y="2743200"/>
            <a:ext cx="2286000" cy="990600"/>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372" name="Rectangle 138"/>
          <p:cNvSpPr>
            <a:spLocks noChangeArrowheads="1"/>
          </p:cNvSpPr>
          <p:nvPr/>
        </p:nvSpPr>
        <p:spPr bwMode="auto">
          <a:xfrm>
            <a:off x="762000" y="5257800"/>
            <a:ext cx="2286000" cy="1066800"/>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373" name="Rectangle 139"/>
          <p:cNvSpPr>
            <a:spLocks noChangeArrowheads="1"/>
          </p:cNvSpPr>
          <p:nvPr/>
        </p:nvSpPr>
        <p:spPr bwMode="auto">
          <a:xfrm>
            <a:off x="3429000" y="5257800"/>
            <a:ext cx="2286000" cy="1066800"/>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374" name="Rectangle 140"/>
          <p:cNvSpPr>
            <a:spLocks noChangeArrowheads="1"/>
          </p:cNvSpPr>
          <p:nvPr/>
        </p:nvSpPr>
        <p:spPr bwMode="auto">
          <a:xfrm>
            <a:off x="6019800" y="5257800"/>
            <a:ext cx="2286000" cy="1066800"/>
          </a:xfrm>
          <a:prstGeom prst="rect">
            <a:avLst/>
          </a:prstGeom>
          <a:solidFill>
            <a:srgbClr val="C5FFFF">
              <a:alpha val="50195"/>
            </a:srgbClr>
          </a:solidFill>
          <a:ln w="9525">
            <a:noFill/>
            <a:miter lim="800000"/>
            <a:headEnd/>
            <a:tailEnd/>
          </a:ln>
        </p:spPr>
        <p:txBody>
          <a:bodyPr wrap="none" anchor="ctr"/>
          <a:lstStyle/>
          <a:p>
            <a:endParaRPr lang="zh-CN" altLang="en-US"/>
          </a:p>
        </p:txBody>
      </p:sp>
      <p:grpSp>
        <p:nvGrpSpPr>
          <p:cNvPr id="14375" name="Group 141"/>
          <p:cNvGrpSpPr>
            <a:grpSpLocks/>
          </p:cNvGrpSpPr>
          <p:nvPr/>
        </p:nvGrpSpPr>
        <p:grpSpPr bwMode="auto">
          <a:xfrm>
            <a:off x="323850" y="333375"/>
            <a:ext cx="1828800" cy="762000"/>
            <a:chOff x="240" y="432"/>
            <a:chExt cx="1152" cy="480"/>
          </a:xfrm>
        </p:grpSpPr>
        <p:sp>
          <p:nvSpPr>
            <p:cNvPr id="23694" name="AutoShape 142"/>
            <p:cNvSpPr>
              <a:spLocks noChangeArrowheads="1"/>
            </p:cNvSpPr>
            <p:nvPr/>
          </p:nvSpPr>
          <p:spPr bwMode="auto">
            <a:xfrm>
              <a:off x="240" y="432"/>
              <a:ext cx="864" cy="480"/>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pPr>
                <a:defRPr/>
              </a:pPr>
              <a:endParaRPr lang="zh-CN" altLang="en-US"/>
            </a:p>
          </p:txBody>
        </p:sp>
        <p:sp>
          <p:nvSpPr>
            <p:cNvPr id="14385" name="Text Box 143"/>
            <p:cNvSpPr txBox="1">
              <a:spLocks noChangeArrowheads="1"/>
            </p:cNvSpPr>
            <p:nvPr/>
          </p:nvSpPr>
          <p:spPr bwMode="auto">
            <a:xfrm>
              <a:off x="384" y="480"/>
              <a:ext cx="1008" cy="327"/>
            </a:xfrm>
            <a:prstGeom prst="rect">
              <a:avLst/>
            </a:prstGeom>
            <a:noFill/>
            <a:ln w="9525">
              <a:noFill/>
              <a:miter lim="800000"/>
              <a:headEnd/>
              <a:tailEnd/>
            </a:ln>
          </p:spPr>
          <p:txBody>
            <a:bodyPr>
              <a:spAutoFit/>
            </a:bodyPr>
            <a:lstStyle/>
            <a:p>
              <a:pPr>
                <a:spcBef>
                  <a:spcPct val="50000"/>
                </a:spcBef>
              </a:pPr>
              <a:r>
                <a:rPr lang="zh-CN" altLang="en-US" sz="2800" b="1">
                  <a:solidFill>
                    <a:srgbClr val="CC0000"/>
                  </a:solidFill>
                  <a:latin typeface="Times New Roman" pitchFamily="18" charset="0"/>
                </a:rPr>
                <a:t>讨论</a:t>
              </a:r>
            </a:p>
          </p:txBody>
        </p:sp>
      </p:grpSp>
      <p:grpSp>
        <p:nvGrpSpPr>
          <p:cNvPr id="14376" name="Group 144"/>
          <p:cNvGrpSpPr>
            <a:grpSpLocks/>
          </p:cNvGrpSpPr>
          <p:nvPr/>
        </p:nvGrpSpPr>
        <p:grpSpPr bwMode="auto">
          <a:xfrm>
            <a:off x="1771650" y="409575"/>
            <a:ext cx="7162800" cy="685800"/>
            <a:chOff x="1056" y="432"/>
            <a:chExt cx="4512" cy="432"/>
          </a:xfrm>
        </p:grpSpPr>
        <p:sp>
          <p:nvSpPr>
            <p:cNvPr id="14383" name="Text Box 145"/>
            <p:cNvSpPr txBox="1">
              <a:spLocks noChangeArrowheads="1"/>
            </p:cNvSpPr>
            <p:nvPr/>
          </p:nvSpPr>
          <p:spPr bwMode="auto">
            <a:xfrm>
              <a:off x="1056" y="480"/>
              <a:ext cx="4512" cy="327"/>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讨论下列光线的反射和折射（</a:t>
              </a:r>
              <a:r>
                <a:rPr lang="zh-CN" altLang="en-US" sz="2800" b="1">
                  <a:solidFill>
                    <a:srgbClr val="000000"/>
                  </a:solidFill>
                </a:rPr>
                <a:t>起偏角    ）</a:t>
              </a:r>
              <a:r>
                <a:rPr lang="en-US" altLang="zh-CN" sz="2800" b="1">
                  <a:solidFill>
                    <a:srgbClr val="000000"/>
                  </a:solidFill>
                </a:rPr>
                <a:t>.</a:t>
              </a:r>
            </a:p>
          </p:txBody>
        </p:sp>
        <p:graphicFrame>
          <p:nvGraphicFramePr>
            <p:cNvPr id="14340" name="Object 146"/>
            <p:cNvGraphicFramePr>
              <a:graphicFrameLocks noChangeAspect="1"/>
            </p:cNvGraphicFramePr>
            <p:nvPr/>
          </p:nvGraphicFramePr>
          <p:xfrm>
            <a:off x="4731" y="432"/>
            <a:ext cx="261" cy="432"/>
          </p:xfrm>
          <a:graphic>
            <a:graphicData uri="http://schemas.openxmlformats.org/presentationml/2006/ole">
              <p:oleObj spid="_x0000_s14340" name="Equation" r:id="rId9" imgW="177480" imgH="330120" progId="Equation.3">
                <p:embed/>
              </p:oleObj>
            </a:graphicData>
          </a:graphic>
        </p:graphicFrame>
      </p:grpSp>
      <p:grpSp>
        <p:nvGrpSpPr>
          <p:cNvPr id="14377" name="Group 147"/>
          <p:cNvGrpSpPr>
            <a:grpSpLocks/>
          </p:cNvGrpSpPr>
          <p:nvPr/>
        </p:nvGrpSpPr>
        <p:grpSpPr bwMode="auto">
          <a:xfrm>
            <a:off x="6016625" y="4411663"/>
            <a:ext cx="1374775" cy="617537"/>
            <a:chOff x="3792" y="2779"/>
            <a:chExt cx="866" cy="389"/>
          </a:xfrm>
        </p:grpSpPr>
        <p:sp>
          <p:nvSpPr>
            <p:cNvPr id="14378" name="Line 148"/>
            <p:cNvSpPr>
              <a:spLocks noChangeShapeType="1"/>
            </p:cNvSpPr>
            <p:nvPr/>
          </p:nvSpPr>
          <p:spPr bwMode="auto">
            <a:xfrm rot="2535919">
              <a:off x="3792" y="3032"/>
              <a:ext cx="866" cy="0"/>
            </a:xfrm>
            <a:prstGeom prst="line">
              <a:avLst/>
            </a:prstGeom>
            <a:noFill/>
            <a:ln w="28575">
              <a:solidFill>
                <a:srgbClr val="FF0000"/>
              </a:solidFill>
              <a:round/>
              <a:headEnd type="none" w="sm" len="lg"/>
              <a:tailEnd type="triangle" w="sm" len="lg"/>
            </a:ln>
          </p:spPr>
          <p:txBody>
            <a:bodyPr wrap="none" anchor="ctr"/>
            <a:lstStyle/>
            <a:p>
              <a:endParaRPr lang="zh-CN" altLang="en-US"/>
            </a:p>
          </p:txBody>
        </p:sp>
        <p:sp>
          <p:nvSpPr>
            <p:cNvPr id="14379" name="Oval 149"/>
            <p:cNvSpPr>
              <a:spLocks noChangeArrowheads="1"/>
            </p:cNvSpPr>
            <p:nvPr/>
          </p:nvSpPr>
          <p:spPr bwMode="auto">
            <a:xfrm rot="2535919">
              <a:off x="3975" y="2779"/>
              <a:ext cx="40" cy="7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380" name="Oval 150"/>
            <p:cNvSpPr>
              <a:spLocks noChangeArrowheads="1"/>
            </p:cNvSpPr>
            <p:nvPr/>
          </p:nvSpPr>
          <p:spPr bwMode="auto">
            <a:xfrm rot="2535919">
              <a:off x="4320" y="3108"/>
              <a:ext cx="62" cy="6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381" name="Oval 151"/>
            <p:cNvSpPr>
              <a:spLocks noChangeArrowheads="1"/>
            </p:cNvSpPr>
            <p:nvPr/>
          </p:nvSpPr>
          <p:spPr bwMode="auto">
            <a:xfrm rot="2535919">
              <a:off x="4176" y="2976"/>
              <a:ext cx="62" cy="6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382" name="Oval 152"/>
            <p:cNvSpPr>
              <a:spLocks noChangeArrowheads="1"/>
            </p:cNvSpPr>
            <p:nvPr/>
          </p:nvSpPr>
          <p:spPr bwMode="auto">
            <a:xfrm rot="2535919">
              <a:off x="4066" y="2868"/>
              <a:ext cx="62" cy="60"/>
            </a:xfrm>
            <a:prstGeom prst="ellipse">
              <a:avLst/>
            </a:prstGeom>
            <a:solidFill>
              <a:srgbClr val="FF0000"/>
            </a:solidFill>
            <a:ln w="9525">
              <a:solidFill>
                <a:srgbClr val="FF0000"/>
              </a:solidFill>
              <a:round/>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up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downRigh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up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downRigh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strips(upRigh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strips(downRigh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strips(upRigh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strips(downRight)">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8" name="Group 2"/>
          <p:cNvGrpSpPr>
            <a:grpSpLocks/>
          </p:cNvGrpSpPr>
          <p:nvPr/>
        </p:nvGrpSpPr>
        <p:grpSpPr bwMode="auto">
          <a:xfrm>
            <a:off x="381000" y="1981200"/>
            <a:ext cx="5715000" cy="4343400"/>
            <a:chOff x="240" y="1248"/>
            <a:chExt cx="3600" cy="2736"/>
          </a:xfrm>
        </p:grpSpPr>
        <p:grpSp>
          <p:nvGrpSpPr>
            <p:cNvPr id="15411" name="Group 3"/>
            <p:cNvGrpSpPr>
              <a:grpSpLocks/>
            </p:cNvGrpSpPr>
            <p:nvPr/>
          </p:nvGrpSpPr>
          <p:grpSpPr bwMode="auto">
            <a:xfrm>
              <a:off x="240" y="1248"/>
              <a:ext cx="3408" cy="2736"/>
              <a:chOff x="144" y="1200"/>
              <a:chExt cx="3408" cy="2736"/>
            </a:xfrm>
          </p:grpSpPr>
          <p:grpSp>
            <p:nvGrpSpPr>
              <p:cNvPr id="15413" name="Group 4"/>
              <p:cNvGrpSpPr>
                <a:grpSpLocks/>
              </p:cNvGrpSpPr>
              <p:nvPr/>
            </p:nvGrpSpPr>
            <p:grpSpPr bwMode="auto">
              <a:xfrm>
                <a:off x="144" y="1200"/>
                <a:ext cx="3408" cy="2736"/>
                <a:chOff x="144" y="1200"/>
                <a:chExt cx="3408" cy="2736"/>
              </a:xfrm>
            </p:grpSpPr>
            <p:sp>
              <p:nvSpPr>
                <p:cNvPr id="15415" name="Rectangle 5"/>
                <p:cNvSpPr>
                  <a:spLocks noChangeArrowheads="1"/>
                </p:cNvSpPr>
                <p:nvPr/>
              </p:nvSpPr>
              <p:spPr bwMode="auto">
                <a:xfrm>
                  <a:off x="144" y="1200"/>
                  <a:ext cx="3408" cy="273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15416" name="Group 6"/>
                <p:cNvGrpSpPr>
                  <a:grpSpLocks/>
                </p:cNvGrpSpPr>
                <p:nvPr/>
              </p:nvGrpSpPr>
              <p:grpSpPr bwMode="auto">
                <a:xfrm>
                  <a:off x="144" y="1512"/>
                  <a:ext cx="2400" cy="1774"/>
                  <a:chOff x="144" y="1512"/>
                  <a:chExt cx="2400" cy="1774"/>
                </a:xfrm>
              </p:grpSpPr>
              <p:grpSp>
                <p:nvGrpSpPr>
                  <p:cNvPr id="15417" name="Group 7"/>
                  <p:cNvGrpSpPr>
                    <a:grpSpLocks/>
                  </p:cNvGrpSpPr>
                  <p:nvPr/>
                </p:nvGrpSpPr>
                <p:grpSpPr bwMode="auto">
                  <a:xfrm>
                    <a:off x="144" y="1694"/>
                    <a:ext cx="1243" cy="574"/>
                    <a:chOff x="144" y="1694"/>
                    <a:chExt cx="1243" cy="574"/>
                  </a:xfrm>
                </p:grpSpPr>
                <p:sp>
                  <p:nvSpPr>
                    <p:cNvPr id="15436" name="Line 8"/>
                    <p:cNvSpPr>
                      <a:spLocks noChangeShapeType="1"/>
                    </p:cNvSpPr>
                    <p:nvPr/>
                  </p:nvSpPr>
                  <p:spPr bwMode="auto">
                    <a:xfrm rot="1541964">
                      <a:off x="144" y="1960"/>
                      <a:ext cx="1243"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437" name="Line 9"/>
                    <p:cNvSpPr>
                      <a:spLocks noChangeShapeType="1"/>
                    </p:cNvSpPr>
                    <p:nvPr/>
                  </p:nvSpPr>
                  <p:spPr bwMode="auto">
                    <a:xfrm rot="1541964">
                      <a:off x="447" y="1694"/>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438" name="Line 10"/>
                    <p:cNvSpPr>
                      <a:spLocks noChangeShapeType="1"/>
                    </p:cNvSpPr>
                    <p:nvPr/>
                  </p:nvSpPr>
                  <p:spPr bwMode="auto">
                    <a:xfrm rot="1541964">
                      <a:off x="629" y="1782"/>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439" name="Line 11"/>
                    <p:cNvSpPr>
                      <a:spLocks noChangeShapeType="1"/>
                    </p:cNvSpPr>
                    <p:nvPr/>
                  </p:nvSpPr>
                  <p:spPr bwMode="auto">
                    <a:xfrm rot="1541964">
                      <a:off x="811" y="1869"/>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440" name="Line 12"/>
                    <p:cNvSpPr>
                      <a:spLocks noChangeShapeType="1"/>
                    </p:cNvSpPr>
                    <p:nvPr/>
                  </p:nvSpPr>
                  <p:spPr bwMode="auto">
                    <a:xfrm rot="1541964">
                      <a:off x="992" y="1956"/>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441" name="Line 13"/>
                    <p:cNvSpPr>
                      <a:spLocks noChangeShapeType="1"/>
                    </p:cNvSpPr>
                    <p:nvPr/>
                  </p:nvSpPr>
                  <p:spPr bwMode="auto">
                    <a:xfrm rot="1541964">
                      <a:off x="1174" y="2044"/>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442" name="Oval 14"/>
                    <p:cNvSpPr>
                      <a:spLocks noChangeArrowheads="1"/>
                    </p:cNvSpPr>
                    <p:nvPr/>
                  </p:nvSpPr>
                  <p:spPr bwMode="auto">
                    <a:xfrm rot="1541964">
                      <a:off x="322" y="1735"/>
                      <a:ext cx="68"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43" name="Oval 15"/>
                    <p:cNvSpPr>
                      <a:spLocks noChangeArrowheads="1"/>
                    </p:cNvSpPr>
                    <p:nvPr/>
                  </p:nvSpPr>
                  <p:spPr bwMode="auto">
                    <a:xfrm rot="1541964">
                      <a:off x="504" y="1822"/>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44" name="Oval 16"/>
                    <p:cNvSpPr>
                      <a:spLocks noChangeArrowheads="1"/>
                    </p:cNvSpPr>
                    <p:nvPr/>
                  </p:nvSpPr>
                  <p:spPr bwMode="auto">
                    <a:xfrm rot="1541964">
                      <a:off x="686" y="1910"/>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45" name="Oval 17"/>
                    <p:cNvSpPr>
                      <a:spLocks noChangeArrowheads="1"/>
                    </p:cNvSpPr>
                    <p:nvPr/>
                  </p:nvSpPr>
                  <p:spPr bwMode="auto">
                    <a:xfrm rot="1541964">
                      <a:off x="868" y="1997"/>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46" name="Oval 18"/>
                    <p:cNvSpPr>
                      <a:spLocks noChangeArrowheads="1"/>
                    </p:cNvSpPr>
                    <p:nvPr/>
                  </p:nvSpPr>
                  <p:spPr bwMode="auto">
                    <a:xfrm rot="1541964">
                      <a:off x="1050" y="2085"/>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15418" name="Group 19"/>
                  <p:cNvGrpSpPr>
                    <a:grpSpLocks/>
                  </p:cNvGrpSpPr>
                  <p:nvPr/>
                </p:nvGrpSpPr>
                <p:grpSpPr bwMode="auto">
                  <a:xfrm>
                    <a:off x="1392" y="2134"/>
                    <a:ext cx="445" cy="1152"/>
                    <a:chOff x="1392" y="2134"/>
                    <a:chExt cx="445" cy="1152"/>
                  </a:xfrm>
                </p:grpSpPr>
                <p:sp>
                  <p:nvSpPr>
                    <p:cNvPr id="15429" name="Line 20"/>
                    <p:cNvSpPr>
                      <a:spLocks noChangeShapeType="1"/>
                    </p:cNvSpPr>
                    <p:nvPr/>
                  </p:nvSpPr>
                  <p:spPr bwMode="auto">
                    <a:xfrm rot="3581093">
                      <a:off x="1028" y="2710"/>
                      <a:ext cx="115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430" name="Line 21"/>
                    <p:cNvSpPr>
                      <a:spLocks noChangeShapeType="1"/>
                    </p:cNvSpPr>
                    <p:nvPr/>
                  </p:nvSpPr>
                  <p:spPr bwMode="auto">
                    <a:xfrm rot="3581093" flipV="1">
                      <a:off x="1492" y="2451"/>
                      <a:ext cx="0" cy="185"/>
                    </a:xfrm>
                    <a:prstGeom prst="line">
                      <a:avLst/>
                    </a:prstGeom>
                    <a:noFill/>
                    <a:ln w="28575">
                      <a:solidFill>
                        <a:srgbClr val="0000FF"/>
                      </a:solidFill>
                      <a:round/>
                      <a:headEnd/>
                      <a:tailEnd type="none" w="sm" len="lg"/>
                    </a:ln>
                  </p:spPr>
                  <p:txBody>
                    <a:bodyPr wrap="none" anchor="ctr"/>
                    <a:lstStyle/>
                    <a:p>
                      <a:endParaRPr lang="zh-CN" altLang="en-US"/>
                    </a:p>
                  </p:txBody>
                </p:sp>
                <p:sp>
                  <p:nvSpPr>
                    <p:cNvPr id="15431" name="Line 22"/>
                    <p:cNvSpPr>
                      <a:spLocks noChangeShapeType="1"/>
                    </p:cNvSpPr>
                    <p:nvPr/>
                  </p:nvSpPr>
                  <p:spPr bwMode="auto">
                    <a:xfrm rot="3581093">
                      <a:off x="1545" y="2520"/>
                      <a:ext cx="0" cy="185"/>
                    </a:xfrm>
                    <a:prstGeom prst="line">
                      <a:avLst/>
                    </a:prstGeom>
                    <a:noFill/>
                    <a:ln w="28575">
                      <a:solidFill>
                        <a:srgbClr val="0000FF"/>
                      </a:solidFill>
                      <a:round/>
                      <a:headEnd/>
                      <a:tailEnd type="none" w="sm" len="lg"/>
                    </a:ln>
                  </p:spPr>
                  <p:txBody>
                    <a:bodyPr wrap="none" anchor="ctr"/>
                    <a:lstStyle/>
                    <a:p>
                      <a:endParaRPr lang="zh-CN" altLang="en-US"/>
                    </a:p>
                  </p:txBody>
                </p:sp>
                <p:sp>
                  <p:nvSpPr>
                    <p:cNvPr id="15432" name="Line 23"/>
                    <p:cNvSpPr>
                      <a:spLocks noChangeShapeType="1"/>
                    </p:cNvSpPr>
                    <p:nvPr/>
                  </p:nvSpPr>
                  <p:spPr bwMode="auto">
                    <a:xfrm rot="3581093">
                      <a:off x="1685" y="2776"/>
                      <a:ext cx="3" cy="198"/>
                    </a:xfrm>
                    <a:prstGeom prst="line">
                      <a:avLst/>
                    </a:prstGeom>
                    <a:noFill/>
                    <a:ln w="28575">
                      <a:solidFill>
                        <a:srgbClr val="0000FF"/>
                      </a:solidFill>
                      <a:round/>
                      <a:headEnd/>
                      <a:tailEnd type="none" w="sm" len="lg"/>
                    </a:ln>
                  </p:spPr>
                  <p:txBody>
                    <a:bodyPr wrap="none" anchor="ctr"/>
                    <a:lstStyle/>
                    <a:p>
                      <a:endParaRPr lang="zh-CN" altLang="en-US"/>
                    </a:p>
                  </p:txBody>
                </p:sp>
                <p:sp>
                  <p:nvSpPr>
                    <p:cNvPr id="15433" name="Line 24"/>
                    <p:cNvSpPr>
                      <a:spLocks noChangeShapeType="1"/>
                    </p:cNvSpPr>
                    <p:nvPr/>
                  </p:nvSpPr>
                  <p:spPr bwMode="auto">
                    <a:xfrm rot="3581093">
                      <a:off x="1737" y="2869"/>
                      <a:ext cx="19" cy="180"/>
                    </a:xfrm>
                    <a:prstGeom prst="line">
                      <a:avLst/>
                    </a:prstGeom>
                    <a:noFill/>
                    <a:ln w="28575">
                      <a:solidFill>
                        <a:srgbClr val="0000FF"/>
                      </a:solidFill>
                      <a:round/>
                      <a:headEnd/>
                      <a:tailEnd type="none" w="sm" len="lg"/>
                    </a:ln>
                  </p:spPr>
                  <p:txBody>
                    <a:bodyPr wrap="none" anchor="ctr"/>
                    <a:lstStyle/>
                    <a:p>
                      <a:endParaRPr lang="zh-CN" altLang="en-US"/>
                    </a:p>
                  </p:txBody>
                </p:sp>
                <p:sp>
                  <p:nvSpPr>
                    <p:cNvPr id="15434" name="Oval 25"/>
                    <p:cNvSpPr>
                      <a:spLocks noChangeArrowheads="1"/>
                    </p:cNvSpPr>
                    <p:nvPr/>
                  </p:nvSpPr>
                  <p:spPr bwMode="auto">
                    <a:xfrm rot="3581093">
                      <a:off x="1388" y="2385"/>
                      <a:ext cx="67" cy="60"/>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35" name="Oval 26"/>
                    <p:cNvSpPr>
                      <a:spLocks noChangeArrowheads="1"/>
                    </p:cNvSpPr>
                    <p:nvPr/>
                  </p:nvSpPr>
                  <p:spPr bwMode="auto">
                    <a:xfrm rot="3581093">
                      <a:off x="1581" y="2719"/>
                      <a:ext cx="68" cy="61"/>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15419" name="Line 27"/>
                  <p:cNvSpPr>
                    <a:spLocks noChangeShapeType="1"/>
                  </p:cNvSpPr>
                  <p:nvPr/>
                </p:nvSpPr>
                <p:spPr bwMode="auto">
                  <a:xfrm rot="-1745951">
                    <a:off x="1248" y="1940"/>
                    <a:ext cx="1296" cy="18"/>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420" name="Oval 28"/>
                  <p:cNvSpPr>
                    <a:spLocks noChangeArrowheads="1"/>
                  </p:cNvSpPr>
                  <p:nvPr/>
                </p:nvSpPr>
                <p:spPr bwMode="auto">
                  <a:xfrm rot="-1745951">
                    <a:off x="1434" y="2145"/>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nvGrpSpPr>
                  <p:cNvPr id="15421" name="Group 29"/>
                  <p:cNvGrpSpPr>
                    <a:grpSpLocks/>
                  </p:cNvGrpSpPr>
                  <p:nvPr/>
                </p:nvGrpSpPr>
                <p:grpSpPr bwMode="auto">
                  <a:xfrm>
                    <a:off x="1600" y="1696"/>
                    <a:ext cx="704" cy="416"/>
                    <a:chOff x="1600" y="1696"/>
                    <a:chExt cx="704" cy="416"/>
                  </a:xfrm>
                </p:grpSpPr>
                <p:sp>
                  <p:nvSpPr>
                    <p:cNvPr id="15424" name="Oval 30"/>
                    <p:cNvSpPr>
                      <a:spLocks noChangeArrowheads="1"/>
                    </p:cNvSpPr>
                    <p:nvPr/>
                  </p:nvSpPr>
                  <p:spPr bwMode="auto">
                    <a:xfrm rot="-1745951">
                      <a:off x="1600" y="204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25" name="Oval 31"/>
                    <p:cNvSpPr>
                      <a:spLocks noChangeArrowheads="1"/>
                    </p:cNvSpPr>
                    <p:nvPr/>
                  </p:nvSpPr>
                  <p:spPr bwMode="auto">
                    <a:xfrm rot="-1745951">
                      <a:off x="1768" y="1956"/>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26" name="Oval 32"/>
                    <p:cNvSpPr>
                      <a:spLocks noChangeArrowheads="1"/>
                    </p:cNvSpPr>
                    <p:nvPr/>
                  </p:nvSpPr>
                  <p:spPr bwMode="auto">
                    <a:xfrm rot="-1745951">
                      <a:off x="1935" y="1862"/>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27" name="Oval 33"/>
                    <p:cNvSpPr>
                      <a:spLocks noChangeArrowheads="1"/>
                    </p:cNvSpPr>
                    <p:nvPr/>
                  </p:nvSpPr>
                  <p:spPr bwMode="auto">
                    <a:xfrm rot="-1745951">
                      <a:off x="2104" y="1768"/>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28" name="Oval 34"/>
                    <p:cNvSpPr>
                      <a:spLocks noChangeArrowheads="1"/>
                    </p:cNvSpPr>
                    <p:nvPr/>
                  </p:nvSpPr>
                  <p:spPr bwMode="auto">
                    <a:xfrm rot="-1745951">
                      <a:off x="2240" y="1696"/>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graphicFrame>
                <p:nvGraphicFramePr>
                  <p:cNvPr id="15365" name="Object 35"/>
                  <p:cNvGraphicFramePr>
                    <a:graphicFrameLocks noChangeAspect="1"/>
                  </p:cNvGraphicFramePr>
                  <p:nvPr/>
                </p:nvGraphicFramePr>
                <p:xfrm>
                  <a:off x="1029" y="1648"/>
                  <a:ext cx="174" cy="364"/>
                </p:xfrm>
                <a:graphic>
                  <a:graphicData uri="http://schemas.openxmlformats.org/presentationml/2006/ole">
                    <p:oleObj spid="_x0000_s15365" name="公式" r:id="rId3" imgW="164880" imgH="330120" progId="Equation.3">
                      <p:embed/>
                    </p:oleObj>
                  </a:graphicData>
                </a:graphic>
              </p:graphicFrame>
              <p:graphicFrame>
                <p:nvGraphicFramePr>
                  <p:cNvPr id="15366" name="Object 36"/>
                  <p:cNvGraphicFramePr>
                    <a:graphicFrameLocks noChangeAspect="1"/>
                  </p:cNvGraphicFramePr>
                  <p:nvPr/>
                </p:nvGraphicFramePr>
                <p:xfrm>
                  <a:off x="1440" y="1656"/>
                  <a:ext cx="174" cy="364"/>
                </p:xfrm>
                <a:graphic>
                  <a:graphicData uri="http://schemas.openxmlformats.org/presentationml/2006/ole">
                    <p:oleObj spid="_x0000_s15366" name="公式" r:id="rId4" imgW="164880" imgH="330120" progId="Equation.3">
                      <p:embed/>
                    </p:oleObj>
                  </a:graphicData>
                </a:graphic>
              </p:graphicFrame>
              <p:sp>
                <p:nvSpPr>
                  <p:cNvPr id="15422" name="Arc 37"/>
                  <p:cNvSpPr>
                    <a:spLocks/>
                  </p:cNvSpPr>
                  <p:nvPr/>
                </p:nvSpPr>
                <p:spPr bwMode="auto">
                  <a:xfrm rot="9220608" flipH="1" flipV="1">
                    <a:off x="1104" y="1944"/>
                    <a:ext cx="500" cy="288"/>
                  </a:xfrm>
                  <a:custGeom>
                    <a:avLst/>
                    <a:gdLst>
                      <a:gd name="T0" fmla="*/ 0 w 24985"/>
                      <a:gd name="T1" fmla="*/ 4 h 21600"/>
                      <a:gd name="T2" fmla="*/ 500 w 24985"/>
                      <a:gd name="T3" fmla="*/ 288 h 21600"/>
                      <a:gd name="T4" fmla="*/ 68 w 24985"/>
                      <a:gd name="T5" fmla="*/ 288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close/>
                      </a:path>
                    </a:pathLst>
                  </a:custGeom>
                  <a:noFill/>
                  <a:ln w="19050">
                    <a:solidFill>
                      <a:srgbClr val="FFCC00"/>
                    </a:solidFill>
                    <a:round/>
                    <a:headEnd/>
                    <a:tailEnd type="none" w="sm" len="lg"/>
                  </a:ln>
                </p:spPr>
                <p:txBody>
                  <a:bodyPr wrap="none" anchor="ctr"/>
                  <a:lstStyle/>
                  <a:p>
                    <a:endParaRPr lang="zh-CN" altLang="en-US"/>
                  </a:p>
                </p:txBody>
              </p:sp>
              <p:sp>
                <p:nvSpPr>
                  <p:cNvPr id="15423" name="Line 38"/>
                  <p:cNvSpPr>
                    <a:spLocks noChangeShapeType="1"/>
                  </p:cNvSpPr>
                  <p:nvPr/>
                </p:nvSpPr>
                <p:spPr bwMode="auto">
                  <a:xfrm>
                    <a:off x="1344" y="1512"/>
                    <a:ext cx="0" cy="1392"/>
                  </a:xfrm>
                  <a:prstGeom prst="line">
                    <a:avLst/>
                  </a:prstGeom>
                  <a:noFill/>
                  <a:ln w="19050">
                    <a:solidFill>
                      <a:schemeClr val="tx1"/>
                    </a:solidFill>
                    <a:prstDash val="dash"/>
                    <a:round/>
                    <a:headEnd/>
                    <a:tailEnd type="none" w="sm" len="lg"/>
                  </a:ln>
                </p:spPr>
                <p:txBody>
                  <a:bodyPr wrap="none" anchor="ctr"/>
                  <a:lstStyle/>
                  <a:p>
                    <a:endParaRPr lang="zh-CN" altLang="en-US"/>
                  </a:p>
                </p:txBody>
              </p:sp>
              <p:graphicFrame>
                <p:nvGraphicFramePr>
                  <p:cNvPr id="15367" name="Object 39"/>
                  <p:cNvGraphicFramePr>
                    <a:graphicFrameLocks noChangeAspect="1"/>
                  </p:cNvGraphicFramePr>
                  <p:nvPr/>
                </p:nvGraphicFramePr>
                <p:xfrm>
                  <a:off x="528" y="1872"/>
                  <a:ext cx="262" cy="387"/>
                </p:xfrm>
                <a:graphic>
                  <a:graphicData uri="http://schemas.openxmlformats.org/presentationml/2006/ole">
                    <p:oleObj spid="_x0000_s15367" name="公式" r:id="rId5" imgW="215640" imgH="317160" progId="Equation.3">
                      <p:embed/>
                    </p:oleObj>
                  </a:graphicData>
                </a:graphic>
              </p:graphicFrame>
            </p:grpSp>
          </p:grpSp>
          <p:sp>
            <p:nvSpPr>
              <p:cNvPr id="15414" name="Text Box 40"/>
              <p:cNvSpPr txBox="1">
                <a:spLocks noChangeArrowheads="1"/>
              </p:cNvSpPr>
              <p:nvPr/>
            </p:nvSpPr>
            <p:spPr bwMode="auto">
              <a:xfrm>
                <a:off x="3072" y="1968"/>
                <a:ext cx="212" cy="288"/>
              </a:xfrm>
              <a:prstGeom prst="rect">
                <a:avLst/>
              </a:prstGeom>
              <a:noFill/>
              <a:ln w="9525">
                <a:noFill/>
                <a:miter lim="800000"/>
                <a:headEnd/>
                <a:tailEnd/>
              </a:ln>
            </p:spPr>
            <p:txBody>
              <a:bodyPr wrap="none">
                <a:spAutoFit/>
              </a:bodyPr>
              <a:lstStyle/>
              <a:p>
                <a:pPr>
                  <a:spcBef>
                    <a:spcPct val="50000"/>
                  </a:spcBef>
                </a:pPr>
                <a:r>
                  <a:rPr lang="en-US" altLang="zh-CN" sz="2400" b="1">
                    <a:solidFill>
                      <a:srgbClr val="000000"/>
                    </a:solidFill>
                    <a:latin typeface="Times New Roman" pitchFamily="18" charset="0"/>
                  </a:rPr>
                  <a:t>1</a:t>
                </a:r>
              </a:p>
            </p:txBody>
          </p:sp>
        </p:grpSp>
        <p:sp>
          <p:nvSpPr>
            <p:cNvPr id="15412" name="Text Box 41"/>
            <p:cNvSpPr txBox="1">
              <a:spLocks noChangeArrowheads="1"/>
            </p:cNvSpPr>
            <p:nvPr/>
          </p:nvSpPr>
          <p:spPr bwMode="auto">
            <a:xfrm>
              <a:off x="3024" y="1296"/>
              <a:ext cx="816" cy="327"/>
            </a:xfrm>
            <a:prstGeom prst="rect">
              <a:avLst/>
            </a:prstGeom>
            <a:noFill/>
            <a:ln w="9525">
              <a:noFill/>
              <a:miter lim="800000"/>
              <a:headEnd/>
              <a:tailEnd/>
            </a:ln>
          </p:spPr>
          <p:txBody>
            <a:bodyPr>
              <a:spAutoFit/>
            </a:bodyPr>
            <a:lstStyle/>
            <a:p>
              <a:pPr>
                <a:spcBef>
                  <a:spcPct val="50000"/>
                </a:spcBef>
              </a:pPr>
              <a:r>
                <a:rPr lang="zh-CN" altLang="en-US" sz="2800" b="1" dirty="0">
                  <a:solidFill>
                    <a:srgbClr val="1C1C1C"/>
                  </a:solidFill>
                  <a:latin typeface="Times New Roman" pitchFamily="18" charset="0"/>
                </a:rPr>
                <a:t>空气</a:t>
              </a:r>
            </a:p>
          </p:txBody>
        </p:sp>
      </p:grpSp>
      <p:grpSp>
        <p:nvGrpSpPr>
          <p:cNvPr id="9" name="Group 42"/>
          <p:cNvGrpSpPr>
            <a:grpSpLocks/>
          </p:cNvGrpSpPr>
          <p:nvPr/>
        </p:nvGrpSpPr>
        <p:grpSpPr bwMode="auto">
          <a:xfrm>
            <a:off x="3009900" y="3505200"/>
            <a:ext cx="2171700" cy="2489200"/>
            <a:chOff x="1800" y="2178"/>
            <a:chExt cx="1368" cy="1568"/>
          </a:xfrm>
        </p:grpSpPr>
        <p:sp>
          <p:nvSpPr>
            <p:cNvPr id="15393" name="Line 43"/>
            <p:cNvSpPr>
              <a:spLocks noChangeShapeType="1"/>
            </p:cNvSpPr>
            <p:nvPr/>
          </p:nvSpPr>
          <p:spPr bwMode="auto">
            <a:xfrm>
              <a:off x="1872" y="2592"/>
              <a:ext cx="0" cy="1154"/>
            </a:xfrm>
            <a:prstGeom prst="line">
              <a:avLst/>
            </a:prstGeom>
            <a:noFill/>
            <a:ln w="19050">
              <a:solidFill>
                <a:srgbClr val="0000FF"/>
              </a:solidFill>
              <a:prstDash val="dash"/>
              <a:round/>
              <a:headEnd/>
              <a:tailEnd type="none" w="sm" len="lg"/>
            </a:ln>
          </p:spPr>
          <p:txBody>
            <a:bodyPr wrap="none" anchor="ctr"/>
            <a:lstStyle/>
            <a:p>
              <a:endParaRPr lang="zh-CN" altLang="en-US"/>
            </a:p>
          </p:txBody>
        </p:sp>
        <p:grpSp>
          <p:nvGrpSpPr>
            <p:cNvPr id="15394" name="Group 44"/>
            <p:cNvGrpSpPr>
              <a:grpSpLocks/>
            </p:cNvGrpSpPr>
            <p:nvPr/>
          </p:nvGrpSpPr>
          <p:grpSpPr bwMode="auto">
            <a:xfrm>
              <a:off x="1922" y="2178"/>
              <a:ext cx="296" cy="1093"/>
              <a:chOff x="1922" y="2178"/>
              <a:chExt cx="296" cy="1093"/>
            </a:xfrm>
          </p:grpSpPr>
          <p:sp>
            <p:nvSpPr>
              <p:cNvPr id="15405" name="Line 45"/>
              <p:cNvSpPr>
                <a:spLocks noChangeShapeType="1"/>
              </p:cNvSpPr>
              <p:nvPr/>
            </p:nvSpPr>
            <p:spPr bwMode="auto">
              <a:xfrm rot="17714410" flipH="1">
                <a:off x="1558" y="2716"/>
                <a:ext cx="1093" cy="17"/>
              </a:xfrm>
              <a:prstGeom prst="line">
                <a:avLst/>
              </a:prstGeom>
              <a:noFill/>
              <a:ln w="28575">
                <a:solidFill>
                  <a:srgbClr val="0000FF"/>
                </a:solidFill>
                <a:round/>
                <a:headEnd type="triangle" w="sm" len="lg"/>
                <a:tailEnd/>
              </a:ln>
            </p:spPr>
            <p:txBody>
              <a:bodyPr wrap="none" anchor="ctr"/>
              <a:lstStyle/>
              <a:p>
                <a:endParaRPr lang="zh-CN" altLang="en-US"/>
              </a:p>
            </p:txBody>
          </p:sp>
          <p:sp>
            <p:nvSpPr>
              <p:cNvPr id="15406" name="Oval 46"/>
              <p:cNvSpPr>
                <a:spLocks noChangeArrowheads="1"/>
              </p:cNvSpPr>
              <p:nvPr/>
            </p:nvSpPr>
            <p:spPr bwMode="auto">
              <a:xfrm rot="-3885590">
                <a:off x="1917" y="3022"/>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07" name="Oval 47"/>
              <p:cNvSpPr>
                <a:spLocks noChangeArrowheads="1"/>
              </p:cNvSpPr>
              <p:nvPr/>
            </p:nvSpPr>
            <p:spPr bwMode="auto">
              <a:xfrm rot="-3885590">
                <a:off x="1990" y="2878"/>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08" name="Oval 48"/>
              <p:cNvSpPr>
                <a:spLocks noChangeArrowheads="1"/>
              </p:cNvSpPr>
              <p:nvPr/>
            </p:nvSpPr>
            <p:spPr bwMode="auto">
              <a:xfrm rot="-3885590">
                <a:off x="2062" y="2734"/>
                <a:ext cx="54"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09" name="Oval 49"/>
              <p:cNvSpPr>
                <a:spLocks noChangeArrowheads="1"/>
              </p:cNvSpPr>
              <p:nvPr/>
            </p:nvSpPr>
            <p:spPr bwMode="auto">
              <a:xfrm rot="-3885590">
                <a:off x="2109" y="2597"/>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10" name="Oval 50"/>
              <p:cNvSpPr>
                <a:spLocks noChangeArrowheads="1"/>
              </p:cNvSpPr>
              <p:nvPr/>
            </p:nvSpPr>
            <p:spPr bwMode="auto">
              <a:xfrm rot="-3885590">
                <a:off x="2167" y="2453"/>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15395" name="Line 51"/>
            <p:cNvSpPr>
              <a:spLocks noChangeShapeType="1"/>
            </p:cNvSpPr>
            <p:nvPr/>
          </p:nvSpPr>
          <p:spPr bwMode="auto">
            <a:xfrm rot="1541964">
              <a:off x="1800" y="3504"/>
              <a:ext cx="136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396" name="Line 52"/>
            <p:cNvSpPr>
              <a:spLocks noChangeShapeType="1"/>
            </p:cNvSpPr>
            <p:nvPr/>
          </p:nvSpPr>
          <p:spPr bwMode="auto">
            <a:xfrm rot="1541964">
              <a:off x="2134" y="3227"/>
              <a:ext cx="0" cy="215"/>
            </a:xfrm>
            <a:prstGeom prst="line">
              <a:avLst/>
            </a:prstGeom>
            <a:noFill/>
            <a:ln w="28575">
              <a:solidFill>
                <a:srgbClr val="0000FF"/>
              </a:solidFill>
              <a:round/>
              <a:headEnd/>
              <a:tailEnd type="none" w="sm" len="lg"/>
            </a:ln>
          </p:spPr>
          <p:txBody>
            <a:bodyPr wrap="none" anchor="ctr"/>
            <a:lstStyle/>
            <a:p>
              <a:endParaRPr lang="zh-CN" altLang="en-US"/>
            </a:p>
          </p:txBody>
        </p:sp>
        <p:sp>
          <p:nvSpPr>
            <p:cNvPr id="15397" name="Line 53"/>
            <p:cNvSpPr>
              <a:spLocks noChangeShapeType="1"/>
            </p:cNvSpPr>
            <p:nvPr/>
          </p:nvSpPr>
          <p:spPr bwMode="auto">
            <a:xfrm rot="1541964">
              <a:off x="2334" y="3311"/>
              <a:ext cx="0" cy="216"/>
            </a:xfrm>
            <a:prstGeom prst="line">
              <a:avLst/>
            </a:prstGeom>
            <a:noFill/>
            <a:ln w="28575">
              <a:solidFill>
                <a:srgbClr val="0000FF"/>
              </a:solidFill>
              <a:round/>
              <a:headEnd/>
              <a:tailEnd type="none" w="sm" len="lg"/>
            </a:ln>
          </p:spPr>
          <p:txBody>
            <a:bodyPr wrap="none" anchor="ctr"/>
            <a:lstStyle/>
            <a:p>
              <a:endParaRPr lang="zh-CN" altLang="en-US"/>
            </a:p>
          </p:txBody>
        </p:sp>
        <p:sp>
          <p:nvSpPr>
            <p:cNvPr id="15398" name="Line 54"/>
            <p:cNvSpPr>
              <a:spLocks noChangeShapeType="1"/>
            </p:cNvSpPr>
            <p:nvPr/>
          </p:nvSpPr>
          <p:spPr bwMode="auto">
            <a:xfrm rot="1541964">
              <a:off x="2534" y="3395"/>
              <a:ext cx="0" cy="215"/>
            </a:xfrm>
            <a:prstGeom prst="line">
              <a:avLst/>
            </a:prstGeom>
            <a:noFill/>
            <a:ln w="28575">
              <a:solidFill>
                <a:srgbClr val="0000FF"/>
              </a:solidFill>
              <a:round/>
              <a:headEnd/>
              <a:tailEnd type="none" w="sm" len="lg"/>
            </a:ln>
          </p:spPr>
          <p:txBody>
            <a:bodyPr wrap="none" anchor="ctr"/>
            <a:lstStyle/>
            <a:p>
              <a:endParaRPr lang="zh-CN" altLang="en-US"/>
            </a:p>
          </p:txBody>
        </p:sp>
        <p:sp>
          <p:nvSpPr>
            <p:cNvPr id="15399" name="Line 55"/>
            <p:cNvSpPr>
              <a:spLocks noChangeShapeType="1"/>
            </p:cNvSpPr>
            <p:nvPr/>
          </p:nvSpPr>
          <p:spPr bwMode="auto">
            <a:xfrm rot="1541964">
              <a:off x="2733" y="3479"/>
              <a:ext cx="0" cy="215"/>
            </a:xfrm>
            <a:prstGeom prst="line">
              <a:avLst/>
            </a:prstGeom>
            <a:noFill/>
            <a:ln w="28575">
              <a:solidFill>
                <a:srgbClr val="0000FF"/>
              </a:solidFill>
              <a:round/>
              <a:headEnd/>
              <a:tailEnd type="none" w="sm" len="lg"/>
            </a:ln>
          </p:spPr>
          <p:txBody>
            <a:bodyPr wrap="none" anchor="ctr"/>
            <a:lstStyle/>
            <a:p>
              <a:endParaRPr lang="zh-CN" altLang="en-US"/>
            </a:p>
          </p:txBody>
        </p:sp>
        <p:sp>
          <p:nvSpPr>
            <p:cNvPr id="15400" name="Oval 56"/>
            <p:cNvSpPr>
              <a:spLocks noChangeArrowheads="1"/>
            </p:cNvSpPr>
            <p:nvPr/>
          </p:nvSpPr>
          <p:spPr bwMode="auto">
            <a:xfrm rot="1541964">
              <a:off x="1996" y="3266"/>
              <a:ext cx="75" cy="5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01" name="Oval 57"/>
            <p:cNvSpPr>
              <a:spLocks noChangeArrowheads="1"/>
            </p:cNvSpPr>
            <p:nvPr/>
          </p:nvSpPr>
          <p:spPr bwMode="auto">
            <a:xfrm rot="1541964">
              <a:off x="2397" y="3450"/>
              <a:ext cx="73" cy="5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02" name="Oval 58"/>
            <p:cNvSpPr>
              <a:spLocks noChangeArrowheads="1"/>
            </p:cNvSpPr>
            <p:nvPr/>
          </p:nvSpPr>
          <p:spPr bwMode="auto">
            <a:xfrm rot="1541964">
              <a:off x="2797" y="3642"/>
              <a:ext cx="74" cy="5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403" name="Line 59"/>
            <p:cNvSpPr>
              <a:spLocks noChangeShapeType="1"/>
            </p:cNvSpPr>
            <p:nvPr/>
          </p:nvSpPr>
          <p:spPr bwMode="auto">
            <a:xfrm rot="1541964">
              <a:off x="2223" y="3282"/>
              <a:ext cx="0" cy="216"/>
            </a:xfrm>
            <a:prstGeom prst="line">
              <a:avLst/>
            </a:prstGeom>
            <a:noFill/>
            <a:ln w="28575">
              <a:solidFill>
                <a:srgbClr val="0000FF"/>
              </a:solidFill>
              <a:round/>
              <a:headEnd/>
              <a:tailEnd type="none" w="sm" len="lg"/>
            </a:ln>
          </p:spPr>
          <p:txBody>
            <a:bodyPr wrap="none" anchor="ctr"/>
            <a:lstStyle/>
            <a:p>
              <a:endParaRPr lang="zh-CN" altLang="en-US"/>
            </a:p>
          </p:txBody>
        </p:sp>
        <p:sp>
          <p:nvSpPr>
            <p:cNvPr id="15404" name="Line 60"/>
            <p:cNvSpPr>
              <a:spLocks noChangeShapeType="1"/>
            </p:cNvSpPr>
            <p:nvPr/>
          </p:nvSpPr>
          <p:spPr bwMode="auto">
            <a:xfrm rot="1541964">
              <a:off x="2633" y="3464"/>
              <a:ext cx="0" cy="169"/>
            </a:xfrm>
            <a:prstGeom prst="line">
              <a:avLst/>
            </a:prstGeom>
            <a:noFill/>
            <a:ln w="28575">
              <a:solidFill>
                <a:srgbClr val="0000FF"/>
              </a:solidFill>
              <a:round/>
              <a:headEnd/>
              <a:tailEnd type="none" w="sm" len="lg"/>
            </a:ln>
          </p:spPr>
          <p:txBody>
            <a:bodyPr wrap="none" anchor="ctr"/>
            <a:lstStyle/>
            <a:p>
              <a:endParaRPr lang="zh-CN" altLang="en-US"/>
            </a:p>
          </p:txBody>
        </p:sp>
      </p:grpSp>
      <p:grpSp>
        <p:nvGrpSpPr>
          <p:cNvPr id="11" name="Group 61"/>
          <p:cNvGrpSpPr>
            <a:grpSpLocks/>
          </p:cNvGrpSpPr>
          <p:nvPr/>
        </p:nvGrpSpPr>
        <p:grpSpPr bwMode="auto">
          <a:xfrm>
            <a:off x="3733800" y="2743200"/>
            <a:ext cx="2057400" cy="1920875"/>
            <a:chOff x="2592" y="1152"/>
            <a:chExt cx="1296" cy="1210"/>
          </a:xfrm>
        </p:grpSpPr>
        <p:grpSp>
          <p:nvGrpSpPr>
            <p:cNvPr id="15380" name="Group 62"/>
            <p:cNvGrpSpPr>
              <a:grpSpLocks/>
            </p:cNvGrpSpPr>
            <p:nvPr/>
          </p:nvGrpSpPr>
          <p:grpSpPr bwMode="auto">
            <a:xfrm>
              <a:off x="2592" y="1152"/>
              <a:ext cx="1296" cy="509"/>
              <a:chOff x="2880" y="1055"/>
              <a:chExt cx="1296" cy="509"/>
            </a:xfrm>
          </p:grpSpPr>
          <p:sp>
            <p:nvSpPr>
              <p:cNvPr id="15386" name="Line 63"/>
              <p:cNvSpPr>
                <a:spLocks noChangeShapeType="1"/>
              </p:cNvSpPr>
              <p:nvPr/>
            </p:nvSpPr>
            <p:spPr bwMode="auto">
              <a:xfrm rot="-1745951">
                <a:off x="2880" y="1296"/>
                <a:ext cx="1296" cy="18"/>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5387" name="Oval 64"/>
              <p:cNvSpPr>
                <a:spLocks noChangeArrowheads="1"/>
              </p:cNvSpPr>
              <p:nvPr/>
            </p:nvSpPr>
            <p:spPr bwMode="auto">
              <a:xfrm rot="-1745951">
                <a:off x="3066" y="1501"/>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388" name="Oval 65"/>
              <p:cNvSpPr>
                <a:spLocks noChangeArrowheads="1"/>
              </p:cNvSpPr>
              <p:nvPr/>
            </p:nvSpPr>
            <p:spPr bwMode="auto">
              <a:xfrm rot="-1745951">
                <a:off x="3235" y="1408"/>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389" name="Oval 66"/>
              <p:cNvSpPr>
                <a:spLocks noChangeArrowheads="1"/>
              </p:cNvSpPr>
              <p:nvPr/>
            </p:nvSpPr>
            <p:spPr bwMode="auto">
              <a:xfrm rot="-1745951">
                <a:off x="3403" y="1315"/>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390" name="Oval 67"/>
              <p:cNvSpPr>
                <a:spLocks noChangeArrowheads="1"/>
              </p:cNvSpPr>
              <p:nvPr/>
            </p:nvSpPr>
            <p:spPr bwMode="auto">
              <a:xfrm rot="-1745951">
                <a:off x="3570" y="1221"/>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391" name="Oval 68"/>
              <p:cNvSpPr>
                <a:spLocks noChangeArrowheads="1"/>
              </p:cNvSpPr>
              <p:nvPr/>
            </p:nvSpPr>
            <p:spPr bwMode="auto">
              <a:xfrm rot="-1745951">
                <a:off x="3739" y="1127"/>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392" name="Oval 69"/>
              <p:cNvSpPr>
                <a:spLocks noChangeArrowheads="1"/>
              </p:cNvSpPr>
              <p:nvPr/>
            </p:nvSpPr>
            <p:spPr bwMode="auto">
              <a:xfrm rot="-1745951">
                <a:off x="3875" y="1055"/>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15381" name="Group 70"/>
            <p:cNvGrpSpPr>
              <a:grpSpLocks/>
            </p:cNvGrpSpPr>
            <p:nvPr/>
          </p:nvGrpSpPr>
          <p:grpSpPr bwMode="auto">
            <a:xfrm rot="83576">
              <a:off x="2736" y="1632"/>
              <a:ext cx="277" cy="730"/>
              <a:chOff x="4149" y="1421"/>
              <a:chExt cx="277" cy="730"/>
            </a:xfrm>
          </p:grpSpPr>
          <p:sp>
            <p:nvSpPr>
              <p:cNvPr id="15382" name="Line 71"/>
              <p:cNvSpPr>
                <a:spLocks noChangeShapeType="1"/>
              </p:cNvSpPr>
              <p:nvPr/>
            </p:nvSpPr>
            <p:spPr bwMode="auto">
              <a:xfrm rot="3361829" flipH="1">
                <a:off x="3933" y="1780"/>
                <a:ext cx="730" cy="11"/>
              </a:xfrm>
              <a:prstGeom prst="line">
                <a:avLst/>
              </a:prstGeom>
              <a:noFill/>
              <a:ln w="28575">
                <a:solidFill>
                  <a:srgbClr val="0000FF"/>
                </a:solidFill>
                <a:round/>
                <a:headEnd type="triangle" w="sm" len="lg"/>
                <a:tailEnd type="none" w="sm" len="lg"/>
              </a:ln>
            </p:spPr>
            <p:txBody>
              <a:bodyPr wrap="none" anchor="ctr"/>
              <a:lstStyle/>
              <a:p>
                <a:endParaRPr lang="zh-CN" altLang="en-US"/>
              </a:p>
            </p:txBody>
          </p:sp>
          <p:sp>
            <p:nvSpPr>
              <p:cNvPr id="15383" name="Oval 72"/>
              <p:cNvSpPr>
                <a:spLocks noChangeArrowheads="1"/>
              </p:cNvSpPr>
              <p:nvPr/>
            </p:nvSpPr>
            <p:spPr bwMode="auto">
              <a:xfrm rot="3361829">
                <a:off x="4149" y="158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384" name="Oval 73"/>
              <p:cNvSpPr>
                <a:spLocks noChangeArrowheads="1"/>
              </p:cNvSpPr>
              <p:nvPr/>
            </p:nvSpPr>
            <p:spPr bwMode="auto">
              <a:xfrm rot="3361829">
                <a:off x="4256" y="174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385" name="Oval 74"/>
              <p:cNvSpPr>
                <a:spLocks noChangeArrowheads="1"/>
              </p:cNvSpPr>
              <p:nvPr/>
            </p:nvSpPr>
            <p:spPr bwMode="auto">
              <a:xfrm rot="3361829">
                <a:off x="4363" y="190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grpSp>
        <p:nvGrpSpPr>
          <p:cNvPr id="15371" name="Group 75"/>
          <p:cNvGrpSpPr>
            <a:grpSpLocks/>
          </p:cNvGrpSpPr>
          <p:nvPr/>
        </p:nvGrpSpPr>
        <p:grpSpPr bwMode="auto">
          <a:xfrm>
            <a:off x="179388" y="476250"/>
            <a:ext cx="8686800" cy="1066800"/>
            <a:chOff x="144" y="432"/>
            <a:chExt cx="5472" cy="672"/>
          </a:xfrm>
        </p:grpSpPr>
        <p:sp>
          <p:nvSpPr>
            <p:cNvPr id="15379" name="Text Box 76"/>
            <p:cNvSpPr txBox="1">
              <a:spLocks noChangeArrowheads="1"/>
            </p:cNvSpPr>
            <p:nvPr/>
          </p:nvSpPr>
          <p:spPr bwMode="auto">
            <a:xfrm>
              <a:off x="144" y="432"/>
              <a:ext cx="5472" cy="596"/>
            </a:xfrm>
            <a:prstGeom prst="rect">
              <a:avLst/>
            </a:prstGeom>
            <a:noFill/>
            <a:ln w="9525">
              <a:noFill/>
              <a:miter lim="800000"/>
              <a:headEnd/>
              <a:tailEnd/>
            </a:ln>
          </p:spPr>
          <p:txBody>
            <a:bodyPr>
              <a:spAutoFit/>
            </a:bodyPr>
            <a:lstStyle/>
            <a:p>
              <a:pPr>
                <a:spcBef>
                  <a:spcPct val="50000"/>
                </a:spcBef>
              </a:pPr>
              <a:r>
                <a:rPr lang="en-US" altLang="zh-CN" sz="2800" b="1">
                  <a:solidFill>
                    <a:srgbClr val="CC0000"/>
                  </a:solidFill>
                  <a:latin typeface="Times New Roman" pitchFamily="18" charset="0"/>
                </a:rPr>
                <a:t>        </a:t>
              </a:r>
              <a:r>
                <a:rPr lang="zh-CN" altLang="en-US" sz="2800" b="1">
                  <a:solidFill>
                    <a:srgbClr val="CC0000"/>
                  </a:solidFill>
                  <a:latin typeface="Times New Roman" pitchFamily="18" charset="0"/>
                </a:rPr>
                <a:t>例    </a:t>
              </a:r>
              <a:r>
                <a:rPr lang="zh-CN" altLang="en-US" sz="2800" b="1">
                  <a:solidFill>
                    <a:srgbClr val="000000"/>
                  </a:solidFill>
                  <a:latin typeface="Times New Roman" pitchFamily="18" charset="0"/>
                </a:rPr>
                <a:t>一自然光自空气射向一块平板玻璃，入射角为布儒斯特角      ，问 在界面 </a:t>
              </a:r>
              <a:r>
                <a:rPr lang="en-US" altLang="zh-CN" sz="2800" b="1">
                  <a:solidFill>
                    <a:srgbClr val="000000"/>
                  </a:solidFill>
                  <a:latin typeface="Times New Roman" pitchFamily="18" charset="0"/>
                </a:rPr>
                <a:t>2 </a:t>
              </a:r>
              <a:r>
                <a:rPr lang="zh-CN" altLang="en-US" sz="2800" b="1">
                  <a:solidFill>
                    <a:srgbClr val="000000"/>
                  </a:solidFill>
                  <a:latin typeface="Times New Roman" pitchFamily="18" charset="0"/>
                </a:rPr>
                <a:t>的反射光是什么光？</a:t>
              </a:r>
            </a:p>
          </p:txBody>
        </p:sp>
        <p:graphicFrame>
          <p:nvGraphicFramePr>
            <p:cNvPr id="15364" name="Object 77"/>
            <p:cNvGraphicFramePr>
              <a:graphicFrameLocks noChangeAspect="1"/>
            </p:cNvGraphicFramePr>
            <p:nvPr/>
          </p:nvGraphicFramePr>
          <p:xfrm>
            <a:off x="1632" y="672"/>
            <a:ext cx="207" cy="432"/>
          </p:xfrm>
          <a:graphic>
            <a:graphicData uri="http://schemas.openxmlformats.org/presentationml/2006/ole">
              <p:oleObj spid="_x0000_s15364" name="公式" r:id="rId6" imgW="164880" imgH="330120" progId="Equation.3">
                <p:embed/>
              </p:oleObj>
            </a:graphicData>
          </a:graphic>
        </p:graphicFrame>
      </p:grpSp>
      <p:grpSp>
        <p:nvGrpSpPr>
          <p:cNvPr id="15372" name="Group 78"/>
          <p:cNvGrpSpPr>
            <a:grpSpLocks/>
          </p:cNvGrpSpPr>
          <p:nvPr/>
        </p:nvGrpSpPr>
        <p:grpSpPr bwMode="auto">
          <a:xfrm>
            <a:off x="1066800" y="3619500"/>
            <a:ext cx="4343400" cy="1635125"/>
            <a:chOff x="576" y="2232"/>
            <a:chExt cx="2736" cy="1030"/>
          </a:xfrm>
        </p:grpSpPr>
        <p:sp>
          <p:nvSpPr>
            <p:cNvPr id="15376" name="Rectangle 79"/>
            <p:cNvSpPr>
              <a:spLocks noChangeArrowheads="1"/>
            </p:cNvSpPr>
            <p:nvPr/>
          </p:nvSpPr>
          <p:spPr bwMode="auto">
            <a:xfrm>
              <a:off x="576" y="2232"/>
              <a:ext cx="2736" cy="963"/>
            </a:xfrm>
            <a:prstGeom prst="rect">
              <a:avLst/>
            </a:prstGeom>
            <a:solidFill>
              <a:srgbClr val="D5F7FF">
                <a:alpha val="50195"/>
              </a:srgbClr>
            </a:solidFill>
            <a:ln w="9525">
              <a:solidFill>
                <a:schemeClr val="tx1"/>
              </a:solidFill>
              <a:miter lim="800000"/>
              <a:headEnd/>
              <a:tailEnd/>
            </a:ln>
          </p:spPr>
          <p:txBody>
            <a:bodyPr wrap="none" anchor="ctr"/>
            <a:lstStyle/>
            <a:p>
              <a:endParaRPr lang="zh-CN" altLang="en-US"/>
            </a:p>
          </p:txBody>
        </p:sp>
        <p:sp>
          <p:nvSpPr>
            <p:cNvPr id="15377" name="Rectangle 80"/>
            <p:cNvSpPr>
              <a:spLocks noChangeArrowheads="1"/>
            </p:cNvSpPr>
            <p:nvPr/>
          </p:nvSpPr>
          <p:spPr bwMode="auto">
            <a:xfrm>
              <a:off x="672" y="2841"/>
              <a:ext cx="720" cy="327"/>
            </a:xfrm>
            <a:prstGeom prst="rect">
              <a:avLst/>
            </a:prstGeom>
            <a:noFill/>
            <a:ln w="9525">
              <a:noFill/>
              <a:miter lim="800000"/>
              <a:headEnd/>
              <a:tailEnd/>
            </a:ln>
          </p:spPr>
          <p:txBody>
            <a:bodyPr>
              <a:spAutoFit/>
            </a:bodyPr>
            <a:lstStyle/>
            <a:p>
              <a:r>
                <a:rPr lang="zh-CN" altLang="en-US" sz="2800" b="1">
                  <a:solidFill>
                    <a:srgbClr val="000000"/>
                  </a:solidFill>
                  <a:latin typeface="Times New Roman" pitchFamily="18" charset="0"/>
                </a:rPr>
                <a:t>玻璃</a:t>
              </a:r>
            </a:p>
          </p:txBody>
        </p:sp>
        <p:graphicFrame>
          <p:nvGraphicFramePr>
            <p:cNvPr id="15363" name="Object 81"/>
            <p:cNvGraphicFramePr>
              <a:graphicFrameLocks noChangeAspect="1"/>
            </p:cNvGraphicFramePr>
            <p:nvPr/>
          </p:nvGraphicFramePr>
          <p:xfrm>
            <a:off x="624" y="2331"/>
            <a:ext cx="294" cy="398"/>
          </p:xfrm>
          <a:graphic>
            <a:graphicData uri="http://schemas.openxmlformats.org/presentationml/2006/ole">
              <p:oleObj spid="_x0000_s15363" name="公式" r:id="rId7" imgW="241200" imgH="317160" progId="Equation.3">
                <p:embed/>
              </p:oleObj>
            </a:graphicData>
          </a:graphic>
        </p:graphicFrame>
        <p:sp>
          <p:nvSpPr>
            <p:cNvPr id="15378" name="Text Box 82"/>
            <p:cNvSpPr txBox="1">
              <a:spLocks noChangeArrowheads="1"/>
            </p:cNvSpPr>
            <p:nvPr/>
          </p:nvSpPr>
          <p:spPr bwMode="auto">
            <a:xfrm>
              <a:off x="3072" y="2974"/>
              <a:ext cx="212" cy="288"/>
            </a:xfrm>
            <a:prstGeom prst="rect">
              <a:avLst/>
            </a:prstGeom>
            <a:noFill/>
            <a:ln w="9525">
              <a:noFill/>
              <a:miter lim="800000"/>
              <a:headEnd/>
              <a:tailEnd/>
            </a:ln>
          </p:spPr>
          <p:txBody>
            <a:bodyPr wrap="none">
              <a:spAutoFit/>
            </a:bodyPr>
            <a:lstStyle/>
            <a:p>
              <a:pPr>
                <a:spcBef>
                  <a:spcPct val="50000"/>
                </a:spcBef>
              </a:pPr>
              <a:r>
                <a:rPr lang="en-US" altLang="zh-CN" sz="2400" b="1">
                  <a:solidFill>
                    <a:srgbClr val="000000"/>
                  </a:solidFill>
                  <a:latin typeface="Times New Roman" pitchFamily="18" charset="0"/>
                </a:rPr>
                <a:t>2</a:t>
              </a:r>
            </a:p>
          </p:txBody>
        </p:sp>
      </p:grpSp>
      <p:sp>
        <p:nvSpPr>
          <p:cNvPr id="24659" name="Text Box 83"/>
          <p:cNvSpPr txBox="1">
            <a:spLocks noChangeArrowheads="1"/>
          </p:cNvSpPr>
          <p:nvPr/>
        </p:nvSpPr>
        <p:spPr bwMode="auto">
          <a:xfrm>
            <a:off x="5943600" y="1981200"/>
            <a:ext cx="2971800" cy="3124200"/>
          </a:xfrm>
          <a:prstGeom prst="rect">
            <a:avLst/>
          </a:prstGeom>
          <a:noFill/>
          <a:ln w="9525">
            <a:noFill/>
            <a:miter lim="800000"/>
            <a:headEnd/>
            <a:tailEnd/>
          </a:ln>
        </p:spPr>
        <p:txBody>
          <a:bodyPr>
            <a:spAutoFit/>
          </a:bodyPr>
          <a:lstStyle/>
          <a:p>
            <a:pPr>
              <a:lnSpc>
                <a:spcPct val="80000"/>
              </a:lnSpc>
              <a:spcBef>
                <a:spcPct val="50000"/>
              </a:spcBef>
            </a:pPr>
            <a:r>
              <a:rPr lang="en-US" altLang="zh-CN" sz="2800" b="1">
                <a:solidFill>
                  <a:srgbClr val="CC0000"/>
                </a:solidFill>
                <a:latin typeface="Times New Roman" pitchFamily="18" charset="0"/>
              </a:rPr>
              <a:t>        </a:t>
            </a:r>
            <a:r>
              <a:rPr lang="zh-CN" altLang="en-US" sz="2800" b="1">
                <a:solidFill>
                  <a:srgbClr val="CC0000"/>
                </a:solidFill>
                <a:latin typeface="Times New Roman" pitchFamily="18" charset="0"/>
              </a:rPr>
              <a:t>注意：</a:t>
            </a:r>
            <a:r>
              <a:rPr lang="zh-CN" altLang="en-US" sz="2800" b="1">
                <a:solidFill>
                  <a:srgbClr val="000000"/>
                </a:solidFill>
                <a:latin typeface="Times New Roman" pitchFamily="18" charset="0"/>
              </a:rPr>
              <a:t>一次</a:t>
            </a:r>
          </a:p>
          <a:p>
            <a:pPr>
              <a:lnSpc>
                <a:spcPct val="80000"/>
              </a:lnSpc>
              <a:spcBef>
                <a:spcPct val="50000"/>
              </a:spcBef>
            </a:pPr>
            <a:r>
              <a:rPr lang="zh-CN" altLang="en-US" sz="2800" b="1">
                <a:solidFill>
                  <a:srgbClr val="000000"/>
                </a:solidFill>
                <a:latin typeface="Times New Roman" pitchFamily="18" charset="0"/>
              </a:rPr>
              <a:t>起偏垂直入射面</a:t>
            </a:r>
          </a:p>
          <a:p>
            <a:pPr>
              <a:lnSpc>
                <a:spcPct val="80000"/>
              </a:lnSpc>
              <a:spcBef>
                <a:spcPct val="50000"/>
              </a:spcBef>
            </a:pPr>
            <a:r>
              <a:rPr lang="zh-CN" altLang="en-US" sz="2800" b="1">
                <a:solidFill>
                  <a:srgbClr val="000000"/>
                </a:solidFill>
                <a:latin typeface="Times New Roman" pitchFamily="18" charset="0"/>
              </a:rPr>
              <a:t>的振动仅很小部</a:t>
            </a:r>
          </a:p>
          <a:p>
            <a:pPr>
              <a:lnSpc>
                <a:spcPct val="80000"/>
              </a:lnSpc>
              <a:spcBef>
                <a:spcPct val="50000"/>
              </a:spcBef>
            </a:pPr>
            <a:r>
              <a:rPr lang="zh-CN" altLang="en-US" sz="2800" b="1">
                <a:solidFill>
                  <a:srgbClr val="000000"/>
                </a:solidFill>
                <a:latin typeface="Times New Roman" pitchFamily="18" charset="0"/>
              </a:rPr>
              <a:t>分被反射所以</a:t>
            </a:r>
            <a:r>
              <a:rPr lang="zh-CN" altLang="en-US" sz="2800" b="1">
                <a:solidFill>
                  <a:srgbClr val="CC0000"/>
                </a:solidFill>
                <a:latin typeface="Times New Roman" pitchFamily="18" charset="0"/>
              </a:rPr>
              <a:t>反射偏振光很弱 。</a:t>
            </a:r>
            <a:r>
              <a:rPr lang="zh-CN" altLang="en-US" sz="2800" b="1">
                <a:solidFill>
                  <a:srgbClr val="000000"/>
                </a:solidFill>
                <a:latin typeface="Times New Roman" pitchFamily="18" charset="0"/>
              </a:rPr>
              <a:t>一般应用</a:t>
            </a:r>
            <a:r>
              <a:rPr lang="zh-CN" altLang="en-US" sz="2800" b="1">
                <a:solidFill>
                  <a:srgbClr val="CC0000"/>
                </a:solidFill>
                <a:latin typeface="Times New Roman" pitchFamily="18" charset="0"/>
              </a:rPr>
              <a:t>玻璃片堆</a:t>
            </a:r>
            <a:r>
              <a:rPr lang="zh-CN" altLang="en-US" sz="2800" b="1">
                <a:solidFill>
                  <a:srgbClr val="000000"/>
                </a:solidFill>
                <a:latin typeface="Times New Roman" pitchFamily="18" charset="0"/>
              </a:rPr>
              <a:t>产生偏振光</a:t>
            </a:r>
          </a:p>
        </p:txBody>
      </p:sp>
      <p:grpSp>
        <p:nvGrpSpPr>
          <p:cNvPr id="15374" name="Group 84"/>
          <p:cNvGrpSpPr>
            <a:grpSpLocks/>
          </p:cNvGrpSpPr>
          <p:nvPr/>
        </p:nvGrpSpPr>
        <p:grpSpPr bwMode="auto">
          <a:xfrm>
            <a:off x="2286000" y="3886200"/>
            <a:ext cx="381000" cy="800100"/>
            <a:chOff x="1344" y="2400"/>
            <a:chExt cx="240" cy="504"/>
          </a:xfrm>
        </p:grpSpPr>
        <p:sp>
          <p:nvSpPr>
            <p:cNvPr id="15375" name="Arc 85"/>
            <p:cNvSpPr>
              <a:spLocks/>
            </p:cNvSpPr>
            <p:nvPr/>
          </p:nvSpPr>
          <p:spPr bwMode="auto">
            <a:xfrm rot="13267117" flipH="1">
              <a:off x="1375" y="2400"/>
              <a:ext cx="61" cy="191"/>
            </a:xfrm>
            <a:custGeom>
              <a:avLst/>
              <a:gdLst>
                <a:gd name="T0" fmla="*/ 0 w 21399"/>
                <a:gd name="T1" fmla="*/ 0 h 21600"/>
                <a:gd name="T2" fmla="*/ 61 w 21399"/>
                <a:gd name="T3" fmla="*/ 165 h 21600"/>
                <a:gd name="T4" fmla="*/ 0 w 21399"/>
                <a:gd name="T5" fmla="*/ 191 h 21600"/>
                <a:gd name="T6" fmla="*/ 0 60000 65536"/>
                <a:gd name="T7" fmla="*/ 0 60000 65536"/>
                <a:gd name="T8" fmla="*/ 0 60000 65536"/>
                <a:gd name="T9" fmla="*/ 0 w 21399"/>
                <a:gd name="T10" fmla="*/ 0 h 21600"/>
                <a:gd name="T11" fmla="*/ 21399 w 21399"/>
                <a:gd name="T12" fmla="*/ 21600 h 21600"/>
              </a:gdLst>
              <a:ahLst/>
              <a:cxnLst>
                <a:cxn ang="T6">
                  <a:pos x="T0" y="T1"/>
                </a:cxn>
                <a:cxn ang="T7">
                  <a:pos x="T2" y="T3"/>
                </a:cxn>
                <a:cxn ang="T8">
                  <a:pos x="T4" y="T5"/>
                </a:cxn>
              </a:cxnLst>
              <a:rect l="T9" t="T10" r="T11" b="T12"/>
              <a:pathLst>
                <a:path w="21399" h="21600" fill="none" extrusionOk="0">
                  <a:moveTo>
                    <a:pt x="-1" y="0"/>
                  </a:moveTo>
                  <a:cubicBezTo>
                    <a:pt x="10792" y="0"/>
                    <a:pt x="19928" y="7966"/>
                    <a:pt x="21398" y="18658"/>
                  </a:cubicBezTo>
                </a:path>
                <a:path w="21399" h="21600" stroke="0" extrusionOk="0">
                  <a:moveTo>
                    <a:pt x="-1" y="0"/>
                  </a:moveTo>
                  <a:cubicBezTo>
                    <a:pt x="10792" y="0"/>
                    <a:pt x="19928" y="7966"/>
                    <a:pt x="21398" y="18658"/>
                  </a:cubicBezTo>
                  <a:lnTo>
                    <a:pt x="0" y="21600"/>
                  </a:lnTo>
                  <a:close/>
                </a:path>
              </a:pathLst>
            </a:custGeom>
            <a:noFill/>
            <a:ln w="28575">
              <a:solidFill>
                <a:srgbClr val="FF3399"/>
              </a:solidFill>
              <a:round/>
              <a:headEnd/>
              <a:tailEnd type="none" w="sm" len="lg"/>
            </a:ln>
          </p:spPr>
          <p:txBody>
            <a:bodyPr wrap="none" anchor="ctr"/>
            <a:lstStyle/>
            <a:p>
              <a:endParaRPr lang="zh-CN" altLang="en-US"/>
            </a:p>
          </p:txBody>
        </p:sp>
        <p:graphicFrame>
          <p:nvGraphicFramePr>
            <p:cNvPr id="15362" name="Object 86"/>
            <p:cNvGraphicFramePr>
              <a:graphicFrameLocks noChangeAspect="1"/>
            </p:cNvGraphicFramePr>
            <p:nvPr/>
          </p:nvGraphicFramePr>
          <p:xfrm>
            <a:off x="1344" y="2593"/>
            <a:ext cx="240" cy="311"/>
          </p:xfrm>
          <a:graphic>
            <a:graphicData uri="http://schemas.openxmlformats.org/presentationml/2006/ole">
              <p:oleObj spid="_x0000_s15362" name="公式" r:id="rId8" imgW="177480" imgH="241200" progId="Equation.3">
                <p:embed/>
              </p:oleObj>
            </a:graphicData>
          </a:graphic>
        </p:graphicFrame>
      </p:grpSp>
      <p:sp>
        <p:nvSpPr>
          <p:cNvPr id="87" name="Text Box 41"/>
          <p:cNvSpPr txBox="1">
            <a:spLocks noChangeArrowheads="1"/>
          </p:cNvSpPr>
          <p:nvPr/>
        </p:nvSpPr>
        <p:spPr bwMode="auto">
          <a:xfrm>
            <a:off x="1357290" y="5500702"/>
            <a:ext cx="1295400" cy="519113"/>
          </a:xfrm>
          <a:prstGeom prst="rect">
            <a:avLst/>
          </a:prstGeom>
          <a:noFill/>
          <a:ln w="9525">
            <a:noFill/>
            <a:miter lim="800000"/>
            <a:headEnd/>
            <a:tailEnd/>
          </a:ln>
        </p:spPr>
        <p:txBody>
          <a:bodyPr>
            <a:spAutoFit/>
          </a:bodyPr>
          <a:lstStyle/>
          <a:p>
            <a:pPr>
              <a:spcBef>
                <a:spcPct val="50000"/>
              </a:spcBef>
            </a:pPr>
            <a:r>
              <a:rPr lang="zh-CN" altLang="en-US" sz="2800" b="1" dirty="0">
                <a:solidFill>
                  <a:srgbClr val="1C1C1C"/>
                </a:solidFill>
                <a:latin typeface="Times New Roman" pitchFamily="18" charset="0"/>
              </a:rPr>
              <a:t>空气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ou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659"/>
                                        </p:tgtEl>
                                        <p:attrNameLst>
                                          <p:attrName>style.visibility</p:attrName>
                                        </p:attrNameLst>
                                      </p:cBhvr>
                                      <p:to>
                                        <p:strVal val="visible"/>
                                      </p:to>
                                    </p:set>
                                    <p:animEffect transition="in" filter="blinds(horizontal)">
                                      <p:cBhvr>
                                        <p:cTn id="17" dur="500"/>
                                        <p:tgtEl>
                                          <p:spTgt spid="24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5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 Box 2"/>
          <p:cNvSpPr txBox="1">
            <a:spLocks noChangeArrowheads="1"/>
          </p:cNvSpPr>
          <p:nvPr/>
        </p:nvSpPr>
        <p:spPr bwMode="auto">
          <a:xfrm>
            <a:off x="5510213" y="0"/>
            <a:ext cx="3633787" cy="519113"/>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普通光源的发光机制</a:t>
            </a:r>
          </a:p>
        </p:txBody>
      </p:sp>
      <p:grpSp>
        <p:nvGrpSpPr>
          <p:cNvPr id="2" name="Group 3"/>
          <p:cNvGrpSpPr>
            <a:grpSpLocks/>
          </p:cNvGrpSpPr>
          <p:nvPr/>
        </p:nvGrpSpPr>
        <p:grpSpPr bwMode="auto">
          <a:xfrm>
            <a:off x="285750" y="0"/>
            <a:ext cx="4421188" cy="3657600"/>
            <a:chOff x="239" y="1200"/>
            <a:chExt cx="2785" cy="2304"/>
          </a:xfrm>
        </p:grpSpPr>
        <p:sp>
          <p:nvSpPr>
            <p:cNvPr id="2129" name="Rectangle 4"/>
            <p:cNvSpPr>
              <a:spLocks noChangeArrowheads="1"/>
            </p:cNvSpPr>
            <p:nvPr/>
          </p:nvSpPr>
          <p:spPr bwMode="auto">
            <a:xfrm>
              <a:off x="240" y="1200"/>
              <a:ext cx="2784" cy="2304"/>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2130" name="Line 5"/>
            <p:cNvSpPr>
              <a:spLocks noChangeShapeType="1"/>
            </p:cNvSpPr>
            <p:nvPr/>
          </p:nvSpPr>
          <p:spPr bwMode="auto">
            <a:xfrm>
              <a:off x="855" y="1488"/>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2131" name="Line 6"/>
            <p:cNvSpPr>
              <a:spLocks noChangeShapeType="1"/>
            </p:cNvSpPr>
            <p:nvPr/>
          </p:nvSpPr>
          <p:spPr bwMode="auto">
            <a:xfrm>
              <a:off x="855" y="1584"/>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2132" name="Line 7"/>
            <p:cNvSpPr>
              <a:spLocks noChangeShapeType="1"/>
            </p:cNvSpPr>
            <p:nvPr/>
          </p:nvSpPr>
          <p:spPr bwMode="auto">
            <a:xfrm>
              <a:off x="855" y="1824"/>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2133" name="Line 8"/>
            <p:cNvSpPr>
              <a:spLocks noChangeShapeType="1"/>
            </p:cNvSpPr>
            <p:nvPr/>
          </p:nvSpPr>
          <p:spPr bwMode="auto">
            <a:xfrm>
              <a:off x="855" y="2208"/>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2134" name="Line 9"/>
            <p:cNvSpPr>
              <a:spLocks noChangeShapeType="1"/>
            </p:cNvSpPr>
            <p:nvPr/>
          </p:nvSpPr>
          <p:spPr bwMode="auto">
            <a:xfrm>
              <a:off x="855" y="2976"/>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2135" name="Line 10"/>
            <p:cNvSpPr>
              <a:spLocks noChangeShapeType="1"/>
            </p:cNvSpPr>
            <p:nvPr/>
          </p:nvSpPr>
          <p:spPr bwMode="auto">
            <a:xfrm>
              <a:off x="855" y="1440"/>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74763" name="Text Box 11"/>
            <p:cNvSpPr txBox="1">
              <a:spLocks noChangeArrowheads="1"/>
            </p:cNvSpPr>
            <p:nvPr/>
          </p:nvSpPr>
          <p:spPr bwMode="auto">
            <a:xfrm>
              <a:off x="240" y="3168"/>
              <a:ext cx="2784"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原子能级及发光跃迁</a:t>
              </a:r>
            </a:p>
          </p:txBody>
        </p:sp>
        <p:sp>
          <p:nvSpPr>
            <p:cNvPr id="2137" name="Text Box 12"/>
            <p:cNvSpPr txBox="1">
              <a:spLocks noChangeArrowheads="1"/>
            </p:cNvSpPr>
            <p:nvPr/>
          </p:nvSpPr>
          <p:spPr bwMode="auto">
            <a:xfrm>
              <a:off x="279" y="2736"/>
              <a:ext cx="1209" cy="327"/>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基态</a:t>
              </a:r>
            </a:p>
          </p:txBody>
        </p:sp>
        <p:sp>
          <p:nvSpPr>
            <p:cNvPr id="2138" name="Text Box 13"/>
            <p:cNvSpPr txBox="1">
              <a:spLocks noChangeArrowheads="1"/>
            </p:cNvSpPr>
            <p:nvPr/>
          </p:nvSpPr>
          <p:spPr bwMode="auto">
            <a:xfrm>
              <a:off x="239" y="1536"/>
              <a:ext cx="385" cy="1008"/>
            </a:xfrm>
            <a:prstGeom prst="rect">
              <a:avLst/>
            </a:prstGeom>
            <a:noFill/>
            <a:ln w="9525">
              <a:noFill/>
              <a:miter lim="800000"/>
              <a:headEnd/>
              <a:tailEnd/>
            </a:ln>
          </p:spPr>
          <p:txBody>
            <a:bodyPr vert="eaVert">
              <a:spAutoFit/>
            </a:bodyPr>
            <a:lstStyle/>
            <a:p>
              <a:pPr>
                <a:spcBef>
                  <a:spcPct val="50000"/>
                </a:spcBef>
              </a:pPr>
              <a:r>
                <a:rPr lang="zh-CN" altLang="en-US" sz="2800" b="1">
                  <a:solidFill>
                    <a:srgbClr val="000000"/>
                  </a:solidFill>
                  <a:latin typeface="Times New Roman" pitchFamily="18" charset="0"/>
                </a:rPr>
                <a:t>激发态</a:t>
              </a:r>
            </a:p>
          </p:txBody>
        </p:sp>
        <p:sp>
          <p:nvSpPr>
            <p:cNvPr id="2139" name="AutoShape 14"/>
            <p:cNvSpPr>
              <a:spLocks/>
            </p:cNvSpPr>
            <p:nvPr/>
          </p:nvSpPr>
          <p:spPr bwMode="auto">
            <a:xfrm>
              <a:off x="624" y="1392"/>
              <a:ext cx="144" cy="864"/>
            </a:xfrm>
            <a:prstGeom prst="leftBrace">
              <a:avLst>
                <a:gd name="adj1" fmla="val 50000"/>
                <a:gd name="adj2" fmla="val 50000"/>
              </a:avLst>
            </a:prstGeom>
            <a:noFill/>
            <a:ln w="28575">
              <a:solidFill>
                <a:srgbClr val="FF0000"/>
              </a:solidFill>
              <a:round/>
              <a:headEnd/>
              <a:tailEnd type="none" w="sm" len="lg"/>
            </a:ln>
          </p:spPr>
          <p:txBody>
            <a:bodyPr wrap="none" anchor="ctr"/>
            <a:lstStyle/>
            <a:p>
              <a:endParaRPr lang="zh-CN" altLang="en-US"/>
            </a:p>
          </p:txBody>
        </p:sp>
        <p:sp>
          <p:nvSpPr>
            <p:cNvPr id="2140" name="Line 15"/>
            <p:cNvSpPr>
              <a:spLocks noChangeShapeType="1"/>
            </p:cNvSpPr>
            <p:nvPr/>
          </p:nvSpPr>
          <p:spPr bwMode="auto">
            <a:xfrm>
              <a:off x="855" y="1392"/>
              <a:ext cx="1488" cy="0"/>
            </a:xfrm>
            <a:prstGeom prst="line">
              <a:avLst/>
            </a:prstGeom>
            <a:noFill/>
            <a:ln w="28575">
              <a:solidFill>
                <a:srgbClr val="0000FF"/>
              </a:solidFill>
              <a:round/>
              <a:headEnd/>
              <a:tailEnd type="none" w="sm" len="lg"/>
            </a:ln>
          </p:spPr>
          <p:txBody>
            <a:bodyPr wrap="none" anchor="ctr"/>
            <a:lstStyle/>
            <a:p>
              <a:endParaRPr lang="zh-CN" altLang="en-US"/>
            </a:p>
          </p:txBody>
        </p:sp>
        <p:graphicFrame>
          <p:nvGraphicFramePr>
            <p:cNvPr id="2052" name="Object 16"/>
            <p:cNvGraphicFramePr>
              <a:graphicFrameLocks noChangeAspect="1"/>
            </p:cNvGraphicFramePr>
            <p:nvPr/>
          </p:nvGraphicFramePr>
          <p:xfrm>
            <a:off x="2350" y="1440"/>
            <a:ext cx="325" cy="384"/>
          </p:xfrm>
          <a:graphic>
            <a:graphicData uri="http://schemas.openxmlformats.org/presentationml/2006/ole">
              <p:oleObj spid="_x0000_s2052" name="Equation" r:id="rId3" imgW="279360" imgH="330120" progId="Equation.3">
                <p:embed/>
              </p:oleObj>
            </a:graphicData>
          </a:graphic>
        </p:graphicFrame>
      </p:grpSp>
      <p:grpSp>
        <p:nvGrpSpPr>
          <p:cNvPr id="3" name="Group 17"/>
          <p:cNvGrpSpPr>
            <a:grpSpLocks/>
          </p:cNvGrpSpPr>
          <p:nvPr/>
        </p:nvGrpSpPr>
        <p:grpSpPr bwMode="auto">
          <a:xfrm>
            <a:off x="1049338" y="381000"/>
            <a:ext cx="1524000" cy="2438400"/>
            <a:chOff x="672" y="1440"/>
            <a:chExt cx="960" cy="1392"/>
          </a:xfrm>
        </p:grpSpPr>
        <p:sp>
          <p:nvSpPr>
            <p:cNvPr id="2127" name="Line 18"/>
            <p:cNvSpPr>
              <a:spLocks noChangeShapeType="1"/>
            </p:cNvSpPr>
            <p:nvPr/>
          </p:nvSpPr>
          <p:spPr bwMode="auto">
            <a:xfrm flipV="1">
              <a:off x="1248" y="1440"/>
              <a:ext cx="0" cy="1392"/>
            </a:xfrm>
            <a:prstGeom prst="line">
              <a:avLst/>
            </a:prstGeom>
            <a:noFill/>
            <a:ln w="28575">
              <a:solidFill>
                <a:srgbClr val="FF0000"/>
              </a:solidFill>
              <a:round/>
              <a:headEnd/>
              <a:tailEnd type="triangle" w="sm" len="lg"/>
            </a:ln>
          </p:spPr>
          <p:txBody>
            <a:bodyPr wrap="none" anchor="ctr"/>
            <a:lstStyle/>
            <a:p>
              <a:endParaRPr lang="zh-CN" altLang="en-US"/>
            </a:p>
          </p:txBody>
        </p:sp>
        <p:sp>
          <p:nvSpPr>
            <p:cNvPr id="2128" name="Text Box 19"/>
            <p:cNvSpPr txBox="1">
              <a:spLocks noChangeArrowheads="1"/>
            </p:cNvSpPr>
            <p:nvPr/>
          </p:nvSpPr>
          <p:spPr bwMode="auto">
            <a:xfrm>
              <a:off x="672" y="2297"/>
              <a:ext cx="960" cy="297"/>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跃迁</a:t>
              </a:r>
            </a:p>
          </p:txBody>
        </p:sp>
      </p:grpSp>
      <p:grpSp>
        <p:nvGrpSpPr>
          <p:cNvPr id="4" name="Group 20"/>
          <p:cNvGrpSpPr>
            <a:grpSpLocks/>
          </p:cNvGrpSpPr>
          <p:nvPr/>
        </p:nvGrpSpPr>
        <p:grpSpPr bwMode="auto">
          <a:xfrm>
            <a:off x="2268538" y="446088"/>
            <a:ext cx="3276600" cy="2373312"/>
            <a:chOff x="1488" y="1481"/>
            <a:chExt cx="2064" cy="1495"/>
          </a:xfrm>
        </p:grpSpPr>
        <p:sp>
          <p:nvSpPr>
            <p:cNvPr id="2122" name="Line 21"/>
            <p:cNvSpPr>
              <a:spLocks noChangeShapeType="1"/>
            </p:cNvSpPr>
            <p:nvPr/>
          </p:nvSpPr>
          <p:spPr bwMode="auto">
            <a:xfrm>
              <a:off x="1488" y="1481"/>
              <a:ext cx="0" cy="343"/>
            </a:xfrm>
            <a:prstGeom prst="line">
              <a:avLst/>
            </a:prstGeom>
            <a:noFill/>
            <a:ln w="28575">
              <a:solidFill>
                <a:srgbClr val="FF6600"/>
              </a:solidFill>
              <a:round/>
              <a:headEnd/>
              <a:tailEnd type="triangle" w="sm" len="lg"/>
            </a:ln>
          </p:spPr>
          <p:txBody>
            <a:bodyPr wrap="none" anchor="ctr"/>
            <a:lstStyle/>
            <a:p>
              <a:endParaRPr lang="zh-CN" altLang="en-US"/>
            </a:p>
          </p:txBody>
        </p:sp>
        <p:sp>
          <p:nvSpPr>
            <p:cNvPr id="2123" name="Line 22"/>
            <p:cNvSpPr>
              <a:spLocks noChangeShapeType="1"/>
            </p:cNvSpPr>
            <p:nvPr/>
          </p:nvSpPr>
          <p:spPr bwMode="auto">
            <a:xfrm>
              <a:off x="1968" y="1481"/>
              <a:ext cx="0" cy="1495"/>
            </a:xfrm>
            <a:prstGeom prst="line">
              <a:avLst/>
            </a:prstGeom>
            <a:noFill/>
            <a:ln w="28575">
              <a:solidFill>
                <a:srgbClr val="CC0099"/>
              </a:solidFill>
              <a:round/>
              <a:headEnd/>
              <a:tailEnd type="triangle" w="sm" len="lg"/>
            </a:ln>
          </p:spPr>
          <p:txBody>
            <a:bodyPr wrap="none" anchor="ctr"/>
            <a:lstStyle/>
            <a:p>
              <a:endParaRPr lang="zh-CN" altLang="en-US"/>
            </a:p>
          </p:txBody>
        </p:sp>
        <p:sp>
          <p:nvSpPr>
            <p:cNvPr id="2124" name="Line 23"/>
            <p:cNvSpPr>
              <a:spLocks noChangeShapeType="1"/>
            </p:cNvSpPr>
            <p:nvPr/>
          </p:nvSpPr>
          <p:spPr bwMode="auto">
            <a:xfrm>
              <a:off x="1728" y="1481"/>
              <a:ext cx="0" cy="727"/>
            </a:xfrm>
            <a:prstGeom prst="line">
              <a:avLst/>
            </a:prstGeom>
            <a:noFill/>
            <a:ln w="28575">
              <a:solidFill>
                <a:srgbClr val="009900"/>
              </a:solidFill>
              <a:round/>
              <a:headEnd/>
              <a:tailEnd type="triangle" w="sm" len="lg"/>
            </a:ln>
          </p:spPr>
          <p:txBody>
            <a:bodyPr wrap="none" anchor="ctr"/>
            <a:lstStyle/>
            <a:p>
              <a:endParaRPr lang="zh-CN" altLang="en-US"/>
            </a:p>
          </p:txBody>
        </p:sp>
        <p:sp>
          <p:nvSpPr>
            <p:cNvPr id="2125" name="Freeform 24"/>
            <p:cNvSpPr>
              <a:spLocks/>
            </p:cNvSpPr>
            <p:nvPr/>
          </p:nvSpPr>
          <p:spPr bwMode="auto">
            <a:xfrm>
              <a:off x="2016" y="2357"/>
              <a:ext cx="720" cy="155"/>
            </a:xfrm>
            <a:custGeom>
              <a:avLst/>
              <a:gdLst>
                <a:gd name="T0" fmla="*/ 0 w 672"/>
                <a:gd name="T1" fmla="*/ 96 h 104"/>
                <a:gd name="T2" fmla="*/ 48 w 672"/>
                <a:gd name="T3" fmla="*/ 0 h 104"/>
                <a:gd name="T4" fmla="*/ 96 w 672"/>
                <a:gd name="T5" fmla="*/ 96 h 104"/>
                <a:gd name="T6" fmla="*/ 144 w 672"/>
                <a:gd name="T7" fmla="*/ 0 h 104"/>
                <a:gd name="T8" fmla="*/ 192 w 672"/>
                <a:gd name="T9" fmla="*/ 96 h 104"/>
                <a:gd name="T10" fmla="*/ 240 w 672"/>
                <a:gd name="T11" fmla="*/ 0 h 104"/>
                <a:gd name="T12" fmla="*/ 288 w 672"/>
                <a:gd name="T13" fmla="*/ 96 h 104"/>
                <a:gd name="T14" fmla="*/ 336 w 672"/>
                <a:gd name="T15" fmla="*/ 0 h 104"/>
                <a:gd name="T16" fmla="*/ 384 w 672"/>
                <a:gd name="T17" fmla="*/ 96 h 104"/>
                <a:gd name="T18" fmla="*/ 432 w 672"/>
                <a:gd name="T19" fmla="*/ 0 h 104"/>
                <a:gd name="T20" fmla="*/ 480 w 672"/>
                <a:gd name="T21" fmla="*/ 96 h 104"/>
                <a:gd name="T22" fmla="*/ 528 w 672"/>
                <a:gd name="T23" fmla="*/ 48 h 104"/>
                <a:gd name="T24" fmla="*/ 624 w 672"/>
                <a:gd name="T25" fmla="*/ 48 h 104"/>
                <a:gd name="T26" fmla="*/ 672 w 672"/>
                <a:gd name="T27" fmla="*/ 48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a:solidFill>
                <a:srgbClr val="CC0099"/>
              </a:solidFill>
              <a:round/>
              <a:headEnd/>
              <a:tailEnd type="triangle" w="sm" len="lg"/>
            </a:ln>
          </p:spPr>
          <p:txBody>
            <a:bodyPr wrap="none" anchor="ctr"/>
            <a:lstStyle/>
            <a:p>
              <a:endParaRPr lang="zh-CN" altLang="en-US"/>
            </a:p>
          </p:txBody>
        </p:sp>
        <p:sp>
          <p:nvSpPr>
            <p:cNvPr id="2126" name="Text Box 25"/>
            <p:cNvSpPr txBox="1">
              <a:spLocks noChangeArrowheads="1"/>
            </p:cNvSpPr>
            <p:nvPr/>
          </p:nvSpPr>
          <p:spPr bwMode="auto">
            <a:xfrm>
              <a:off x="1968" y="2564"/>
              <a:ext cx="1584" cy="327"/>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自发辐射</a:t>
              </a:r>
            </a:p>
          </p:txBody>
        </p:sp>
      </p:grpSp>
      <p:grpSp>
        <p:nvGrpSpPr>
          <p:cNvPr id="5" name="Group 26"/>
          <p:cNvGrpSpPr>
            <a:grpSpLocks/>
          </p:cNvGrpSpPr>
          <p:nvPr/>
        </p:nvGrpSpPr>
        <p:grpSpPr bwMode="auto">
          <a:xfrm>
            <a:off x="6372225" y="476250"/>
            <a:ext cx="2306638" cy="2241550"/>
            <a:chOff x="3264" y="1824"/>
            <a:chExt cx="1453" cy="1412"/>
          </a:xfrm>
        </p:grpSpPr>
        <p:grpSp>
          <p:nvGrpSpPr>
            <p:cNvPr id="2097" name="Group 27"/>
            <p:cNvGrpSpPr>
              <a:grpSpLocks/>
            </p:cNvGrpSpPr>
            <p:nvPr/>
          </p:nvGrpSpPr>
          <p:grpSpPr bwMode="auto">
            <a:xfrm>
              <a:off x="3264" y="2208"/>
              <a:ext cx="1334" cy="428"/>
              <a:chOff x="3036" y="2035"/>
              <a:chExt cx="1089" cy="356"/>
            </a:xfrm>
          </p:grpSpPr>
          <p:sp>
            <p:nvSpPr>
              <p:cNvPr id="2106" name="Freeform 28"/>
              <p:cNvSpPr>
                <a:spLocks/>
              </p:cNvSpPr>
              <p:nvPr/>
            </p:nvSpPr>
            <p:spPr bwMode="auto">
              <a:xfrm>
                <a:off x="3036" y="2035"/>
                <a:ext cx="65" cy="185"/>
              </a:xfrm>
              <a:custGeom>
                <a:avLst/>
                <a:gdLst>
                  <a:gd name="T0" fmla="*/ 244 w 20000"/>
                  <a:gd name="T1" fmla="*/ 18482 h 20000"/>
                  <a:gd name="T2" fmla="*/ 732 w 20000"/>
                  <a:gd name="T3" fmla="*/ 17310 h 20000"/>
                  <a:gd name="T4" fmla="*/ 1098 w 20000"/>
                  <a:gd name="T5" fmla="*/ 16052 h 20000"/>
                  <a:gd name="T6" fmla="*/ 1585 w 20000"/>
                  <a:gd name="T7" fmla="*/ 14881 h 20000"/>
                  <a:gd name="T8" fmla="*/ 1951 w 20000"/>
                  <a:gd name="T9" fmla="*/ 13709 h 20000"/>
                  <a:gd name="T10" fmla="*/ 2439 w 20000"/>
                  <a:gd name="T11" fmla="*/ 12581 h 20000"/>
                  <a:gd name="T12" fmla="*/ 2927 w 20000"/>
                  <a:gd name="T13" fmla="*/ 11453 h 20000"/>
                  <a:gd name="T14" fmla="*/ 3293 w 20000"/>
                  <a:gd name="T15" fmla="*/ 10325 h 20000"/>
                  <a:gd name="T16" fmla="*/ 3780 w 20000"/>
                  <a:gd name="T17" fmla="*/ 9284 h 20000"/>
                  <a:gd name="T18" fmla="*/ 4268 w 20000"/>
                  <a:gd name="T19" fmla="*/ 8200 h 20000"/>
                  <a:gd name="T20" fmla="*/ 4756 w 20000"/>
                  <a:gd name="T21" fmla="*/ 7245 h 20000"/>
                  <a:gd name="T22" fmla="*/ 5122 w 20000"/>
                  <a:gd name="T23" fmla="*/ 6334 h 20000"/>
                  <a:gd name="T24" fmla="*/ 5488 w 20000"/>
                  <a:gd name="T25" fmla="*/ 5466 h 20000"/>
                  <a:gd name="T26" fmla="*/ 5854 w 20000"/>
                  <a:gd name="T27" fmla="*/ 4555 h 20000"/>
                  <a:gd name="T28" fmla="*/ 6463 w 20000"/>
                  <a:gd name="T29" fmla="*/ 3774 h 20000"/>
                  <a:gd name="T30" fmla="*/ 6951 w 20000"/>
                  <a:gd name="T31" fmla="*/ 3037 h 20000"/>
                  <a:gd name="T32" fmla="*/ 7317 w 20000"/>
                  <a:gd name="T33" fmla="*/ 2430 h 20000"/>
                  <a:gd name="T34" fmla="*/ 7683 w 20000"/>
                  <a:gd name="T35" fmla="*/ 1822 h 20000"/>
                  <a:gd name="T36" fmla="*/ 8171 w 20000"/>
                  <a:gd name="T37" fmla="*/ 1302 h 20000"/>
                  <a:gd name="T38" fmla="*/ 8537 w 20000"/>
                  <a:gd name="T39" fmla="*/ 868 h 20000"/>
                  <a:gd name="T40" fmla="*/ 9024 w 20000"/>
                  <a:gd name="T41" fmla="*/ 521 h 20000"/>
                  <a:gd name="T42" fmla="*/ 9512 w 20000"/>
                  <a:gd name="T43" fmla="*/ 260 h 20000"/>
                  <a:gd name="T44" fmla="*/ 9878 w 20000"/>
                  <a:gd name="T45" fmla="*/ 87 h 20000"/>
                  <a:gd name="T46" fmla="*/ 10244 w 20000"/>
                  <a:gd name="T47" fmla="*/ 0 h 20000"/>
                  <a:gd name="T48" fmla="*/ 10732 w 20000"/>
                  <a:gd name="T49" fmla="*/ 43 h 20000"/>
                  <a:gd name="T50" fmla="*/ 11098 w 20000"/>
                  <a:gd name="T51" fmla="*/ 217 h 20000"/>
                  <a:gd name="T52" fmla="*/ 11585 w 20000"/>
                  <a:gd name="T53" fmla="*/ 521 h 20000"/>
                  <a:gd name="T54" fmla="*/ 12073 w 20000"/>
                  <a:gd name="T55" fmla="*/ 998 h 20000"/>
                  <a:gd name="T56" fmla="*/ 12439 w 20000"/>
                  <a:gd name="T57" fmla="*/ 1562 h 20000"/>
                  <a:gd name="T58" fmla="*/ 12927 w 20000"/>
                  <a:gd name="T59" fmla="*/ 2256 h 20000"/>
                  <a:gd name="T60" fmla="*/ 13415 w 20000"/>
                  <a:gd name="T61" fmla="*/ 3124 h 20000"/>
                  <a:gd name="T62" fmla="*/ 13780 w 20000"/>
                  <a:gd name="T63" fmla="*/ 3991 h 20000"/>
                  <a:gd name="T64" fmla="*/ 14268 w 20000"/>
                  <a:gd name="T65" fmla="*/ 4946 h 20000"/>
                  <a:gd name="T66" fmla="*/ 14756 w 20000"/>
                  <a:gd name="T67" fmla="*/ 5987 h 20000"/>
                  <a:gd name="T68" fmla="*/ 15122 w 20000"/>
                  <a:gd name="T69" fmla="*/ 7072 h 20000"/>
                  <a:gd name="T70" fmla="*/ 15610 w 20000"/>
                  <a:gd name="T71" fmla="*/ 8200 h 20000"/>
                  <a:gd name="T72" fmla="*/ 16098 w 20000"/>
                  <a:gd name="T73" fmla="*/ 9371 h 20000"/>
                  <a:gd name="T74" fmla="*/ 16585 w 20000"/>
                  <a:gd name="T75" fmla="*/ 10456 h 20000"/>
                  <a:gd name="T76" fmla="*/ 16951 w 20000"/>
                  <a:gd name="T77" fmla="*/ 11627 h 20000"/>
                  <a:gd name="T78" fmla="*/ 17317 w 20000"/>
                  <a:gd name="T79" fmla="*/ 12755 h 20000"/>
                  <a:gd name="T80" fmla="*/ 17683 w 20000"/>
                  <a:gd name="T81" fmla="*/ 13883 h 20000"/>
                  <a:gd name="T82" fmla="*/ 18049 w 20000"/>
                  <a:gd name="T83" fmla="*/ 14967 h 20000"/>
                  <a:gd name="T84" fmla="*/ 18415 w 20000"/>
                  <a:gd name="T85" fmla="*/ 15922 h 20000"/>
                  <a:gd name="T86" fmla="*/ 18780 w 20000"/>
                  <a:gd name="T87" fmla="*/ 16876 h 20000"/>
                  <a:gd name="T88" fmla="*/ 19146 w 20000"/>
                  <a:gd name="T89" fmla="*/ 17744 h 20000"/>
                  <a:gd name="T90" fmla="*/ 19390 w 20000"/>
                  <a:gd name="T91" fmla="*/ 18525 h 20000"/>
                  <a:gd name="T92" fmla="*/ 19634 w 20000"/>
                  <a:gd name="T93" fmla="*/ 19176 h 20000"/>
                  <a:gd name="T94" fmla="*/ 19878 w 20000"/>
                  <a:gd name="T95" fmla="*/ 1974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4"/>
                <a:srcRect/>
                <a:tile tx="0" ty="0" sx="100000" sy="100000" flip="none" algn="tl"/>
              </a:blipFill>
              <a:ln w="28575">
                <a:solidFill>
                  <a:srgbClr val="FF0000"/>
                </a:solidFill>
                <a:round/>
                <a:headEnd/>
                <a:tailEnd/>
              </a:ln>
            </p:spPr>
            <p:txBody>
              <a:bodyPr/>
              <a:lstStyle/>
              <a:p>
                <a:endParaRPr lang="zh-CN" altLang="en-US"/>
              </a:p>
            </p:txBody>
          </p:sp>
          <p:sp>
            <p:nvSpPr>
              <p:cNvPr id="2107" name="Freeform 29"/>
              <p:cNvSpPr>
                <a:spLocks/>
              </p:cNvSpPr>
              <p:nvPr/>
            </p:nvSpPr>
            <p:spPr bwMode="auto">
              <a:xfrm>
                <a:off x="3101" y="2207"/>
                <a:ext cx="70" cy="178"/>
              </a:xfrm>
              <a:custGeom>
                <a:avLst/>
                <a:gdLst>
                  <a:gd name="T0" fmla="*/ 229 w 20000"/>
                  <a:gd name="T1" fmla="*/ 629 h 20000"/>
                  <a:gd name="T2" fmla="*/ 571 w 20000"/>
                  <a:gd name="T3" fmla="*/ 1888 h 20000"/>
                  <a:gd name="T4" fmla="*/ 914 w 20000"/>
                  <a:gd name="T5" fmla="*/ 3101 h 20000"/>
                  <a:gd name="T6" fmla="*/ 1371 w 20000"/>
                  <a:gd name="T7" fmla="*/ 4315 h 20000"/>
                  <a:gd name="T8" fmla="*/ 1714 w 20000"/>
                  <a:gd name="T9" fmla="*/ 5573 h 20000"/>
                  <a:gd name="T10" fmla="*/ 2171 w 20000"/>
                  <a:gd name="T11" fmla="*/ 6742 h 20000"/>
                  <a:gd name="T12" fmla="*/ 2629 w 20000"/>
                  <a:gd name="T13" fmla="*/ 7910 h 20000"/>
                  <a:gd name="T14" fmla="*/ 2971 w 20000"/>
                  <a:gd name="T15" fmla="*/ 8989 h 20000"/>
                  <a:gd name="T16" fmla="*/ 3314 w 20000"/>
                  <a:gd name="T17" fmla="*/ 10157 h 20000"/>
                  <a:gd name="T18" fmla="*/ 3771 w 20000"/>
                  <a:gd name="T19" fmla="*/ 11191 h 20000"/>
                  <a:gd name="T20" fmla="*/ 4114 w 20000"/>
                  <a:gd name="T21" fmla="*/ 12180 h 20000"/>
                  <a:gd name="T22" fmla="*/ 4571 w 20000"/>
                  <a:gd name="T23" fmla="*/ 13213 h 20000"/>
                  <a:gd name="T24" fmla="*/ 5029 w 20000"/>
                  <a:gd name="T25" fmla="*/ 14112 h 20000"/>
                  <a:gd name="T26" fmla="*/ 5371 w 20000"/>
                  <a:gd name="T27" fmla="*/ 15011 h 20000"/>
                  <a:gd name="T28" fmla="*/ 5714 w 20000"/>
                  <a:gd name="T29" fmla="*/ 15865 h 20000"/>
                  <a:gd name="T30" fmla="*/ 6171 w 20000"/>
                  <a:gd name="T31" fmla="*/ 16584 h 20000"/>
                  <a:gd name="T32" fmla="*/ 6629 w 20000"/>
                  <a:gd name="T33" fmla="*/ 17258 h 20000"/>
                  <a:gd name="T34" fmla="*/ 6971 w 20000"/>
                  <a:gd name="T35" fmla="*/ 17888 h 20000"/>
                  <a:gd name="T36" fmla="*/ 7429 w 20000"/>
                  <a:gd name="T37" fmla="*/ 18472 h 20000"/>
                  <a:gd name="T38" fmla="*/ 7886 w 20000"/>
                  <a:gd name="T39" fmla="*/ 18966 h 20000"/>
                  <a:gd name="T40" fmla="*/ 8229 w 20000"/>
                  <a:gd name="T41" fmla="*/ 19326 h 20000"/>
                  <a:gd name="T42" fmla="*/ 8571 w 20000"/>
                  <a:gd name="T43" fmla="*/ 19640 h 20000"/>
                  <a:gd name="T44" fmla="*/ 9029 w 20000"/>
                  <a:gd name="T45" fmla="*/ 19865 h 20000"/>
                  <a:gd name="T46" fmla="*/ 9486 w 20000"/>
                  <a:gd name="T47" fmla="*/ 19955 h 20000"/>
                  <a:gd name="T48" fmla="*/ 9943 w 20000"/>
                  <a:gd name="T49" fmla="*/ 19955 h 20000"/>
                  <a:gd name="T50" fmla="*/ 10286 w 20000"/>
                  <a:gd name="T51" fmla="*/ 19865 h 20000"/>
                  <a:gd name="T52" fmla="*/ 10743 w 20000"/>
                  <a:gd name="T53" fmla="*/ 19551 h 20000"/>
                  <a:gd name="T54" fmla="*/ 11314 w 20000"/>
                  <a:gd name="T55" fmla="*/ 19101 h 20000"/>
                  <a:gd name="T56" fmla="*/ 11771 w 20000"/>
                  <a:gd name="T57" fmla="*/ 18562 h 20000"/>
                  <a:gd name="T58" fmla="*/ 12114 w 20000"/>
                  <a:gd name="T59" fmla="*/ 17888 h 20000"/>
                  <a:gd name="T60" fmla="*/ 12686 w 20000"/>
                  <a:gd name="T61" fmla="*/ 17169 h 20000"/>
                  <a:gd name="T62" fmla="*/ 13257 w 20000"/>
                  <a:gd name="T63" fmla="*/ 16270 h 20000"/>
                  <a:gd name="T64" fmla="*/ 13714 w 20000"/>
                  <a:gd name="T65" fmla="*/ 15371 h 20000"/>
                  <a:gd name="T66" fmla="*/ 14171 w 20000"/>
                  <a:gd name="T67" fmla="*/ 14337 h 20000"/>
                  <a:gd name="T68" fmla="*/ 14743 w 20000"/>
                  <a:gd name="T69" fmla="*/ 13303 h 20000"/>
                  <a:gd name="T70" fmla="*/ 15200 w 20000"/>
                  <a:gd name="T71" fmla="*/ 12180 h 20000"/>
                  <a:gd name="T72" fmla="*/ 15657 w 20000"/>
                  <a:gd name="T73" fmla="*/ 11101 h 20000"/>
                  <a:gd name="T74" fmla="*/ 16114 w 20000"/>
                  <a:gd name="T75" fmla="*/ 10022 h 20000"/>
                  <a:gd name="T76" fmla="*/ 16571 w 20000"/>
                  <a:gd name="T77" fmla="*/ 8899 h 20000"/>
                  <a:gd name="T78" fmla="*/ 17029 w 20000"/>
                  <a:gd name="T79" fmla="*/ 7820 h 20000"/>
                  <a:gd name="T80" fmla="*/ 17371 w 20000"/>
                  <a:gd name="T81" fmla="*/ 6787 h 20000"/>
                  <a:gd name="T82" fmla="*/ 17829 w 20000"/>
                  <a:gd name="T83" fmla="*/ 5708 h 20000"/>
                  <a:gd name="T84" fmla="*/ 18286 w 20000"/>
                  <a:gd name="T85" fmla="*/ 4764 h 20000"/>
                  <a:gd name="T86" fmla="*/ 18743 w 20000"/>
                  <a:gd name="T87" fmla="*/ 3865 h 20000"/>
                  <a:gd name="T88" fmla="*/ 19086 w 20000"/>
                  <a:gd name="T89" fmla="*/ 3011 h 20000"/>
                  <a:gd name="T90" fmla="*/ 19314 w 20000"/>
                  <a:gd name="T91" fmla="*/ 2247 h 20000"/>
                  <a:gd name="T92" fmla="*/ 19543 w 20000"/>
                  <a:gd name="T93" fmla="*/ 1618 h 20000"/>
                  <a:gd name="T94" fmla="*/ 19771 w 20000"/>
                  <a:gd name="T95" fmla="*/ 1034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4"/>
                <a:srcRect/>
                <a:tile tx="0" ty="0" sx="100000" sy="100000" flip="none" algn="tl"/>
              </a:blipFill>
              <a:ln w="28575">
                <a:solidFill>
                  <a:srgbClr val="FF0000"/>
                </a:solidFill>
                <a:round/>
                <a:headEnd/>
                <a:tailEnd/>
              </a:ln>
            </p:spPr>
            <p:txBody>
              <a:bodyPr/>
              <a:lstStyle/>
              <a:p>
                <a:endParaRPr lang="zh-CN" altLang="en-US"/>
              </a:p>
            </p:txBody>
          </p:sp>
          <p:sp>
            <p:nvSpPr>
              <p:cNvPr id="2108" name="Freeform 30"/>
              <p:cNvSpPr>
                <a:spLocks/>
              </p:cNvSpPr>
              <p:nvPr/>
            </p:nvSpPr>
            <p:spPr bwMode="auto">
              <a:xfrm>
                <a:off x="3173" y="2045"/>
                <a:ext cx="66" cy="180"/>
              </a:xfrm>
              <a:custGeom>
                <a:avLst/>
                <a:gdLst>
                  <a:gd name="T0" fmla="*/ 244 w 20000"/>
                  <a:gd name="T1" fmla="*/ 18486 h 20000"/>
                  <a:gd name="T2" fmla="*/ 732 w 20000"/>
                  <a:gd name="T3" fmla="*/ 17283 h 20000"/>
                  <a:gd name="T4" fmla="*/ 1098 w 20000"/>
                  <a:gd name="T5" fmla="*/ 16080 h 20000"/>
                  <a:gd name="T6" fmla="*/ 1585 w 20000"/>
                  <a:gd name="T7" fmla="*/ 14878 h 20000"/>
                  <a:gd name="T8" fmla="*/ 1951 w 20000"/>
                  <a:gd name="T9" fmla="*/ 13719 h 20000"/>
                  <a:gd name="T10" fmla="*/ 2439 w 20000"/>
                  <a:gd name="T11" fmla="*/ 12606 h 20000"/>
                  <a:gd name="T12" fmla="*/ 2927 w 20000"/>
                  <a:gd name="T13" fmla="*/ 11448 h 20000"/>
                  <a:gd name="T14" fmla="*/ 3293 w 20000"/>
                  <a:gd name="T15" fmla="*/ 10334 h 20000"/>
                  <a:gd name="T16" fmla="*/ 3780 w 20000"/>
                  <a:gd name="T17" fmla="*/ 9310 h 20000"/>
                  <a:gd name="T18" fmla="*/ 4268 w 20000"/>
                  <a:gd name="T19" fmla="*/ 8241 h 20000"/>
                  <a:gd name="T20" fmla="*/ 4756 w 20000"/>
                  <a:gd name="T21" fmla="*/ 7261 h 20000"/>
                  <a:gd name="T22" fmla="*/ 5122 w 20000"/>
                  <a:gd name="T23" fmla="*/ 6325 h 20000"/>
                  <a:gd name="T24" fmla="*/ 5488 w 20000"/>
                  <a:gd name="T25" fmla="*/ 5434 h 20000"/>
                  <a:gd name="T26" fmla="*/ 5854 w 20000"/>
                  <a:gd name="T27" fmla="*/ 4588 h 20000"/>
                  <a:gd name="T28" fmla="*/ 6463 w 20000"/>
                  <a:gd name="T29" fmla="*/ 3786 h 20000"/>
                  <a:gd name="T30" fmla="*/ 6951 w 20000"/>
                  <a:gd name="T31" fmla="*/ 3029 h 20000"/>
                  <a:gd name="T32" fmla="*/ 7317 w 20000"/>
                  <a:gd name="T33" fmla="*/ 2450 h 20000"/>
                  <a:gd name="T34" fmla="*/ 7683 w 20000"/>
                  <a:gd name="T35" fmla="*/ 1826 h 20000"/>
                  <a:gd name="T36" fmla="*/ 8171 w 20000"/>
                  <a:gd name="T37" fmla="*/ 1292 h 20000"/>
                  <a:gd name="T38" fmla="*/ 8537 w 20000"/>
                  <a:gd name="T39" fmla="*/ 846 h 20000"/>
                  <a:gd name="T40" fmla="*/ 9024 w 20000"/>
                  <a:gd name="T41" fmla="*/ 490 h 20000"/>
                  <a:gd name="T42" fmla="*/ 9512 w 20000"/>
                  <a:gd name="T43" fmla="*/ 267 h 20000"/>
                  <a:gd name="T44" fmla="*/ 9878 w 20000"/>
                  <a:gd name="T45" fmla="*/ 89 h 20000"/>
                  <a:gd name="T46" fmla="*/ 10244 w 20000"/>
                  <a:gd name="T47" fmla="*/ 0 h 20000"/>
                  <a:gd name="T48" fmla="*/ 10732 w 20000"/>
                  <a:gd name="T49" fmla="*/ 45 h 20000"/>
                  <a:gd name="T50" fmla="*/ 11098 w 20000"/>
                  <a:gd name="T51" fmla="*/ 223 h 20000"/>
                  <a:gd name="T52" fmla="*/ 11585 w 20000"/>
                  <a:gd name="T53" fmla="*/ 535 h 20000"/>
                  <a:gd name="T54" fmla="*/ 12073 w 20000"/>
                  <a:gd name="T55" fmla="*/ 980 h 20000"/>
                  <a:gd name="T56" fmla="*/ 12439 w 20000"/>
                  <a:gd name="T57" fmla="*/ 1604 h 20000"/>
                  <a:gd name="T58" fmla="*/ 12927 w 20000"/>
                  <a:gd name="T59" fmla="*/ 2272 h 20000"/>
                  <a:gd name="T60" fmla="*/ 13415 w 20000"/>
                  <a:gd name="T61" fmla="*/ 3118 h 20000"/>
                  <a:gd name="T62" fmla="*/ 13780 w 20000"/>
                  <a:gd name="T63" fmla="*/ 3964 h 20000"/>
                  <a:gd name="T64" fmla="*/ 14268 w 20000"/>
                  <a:gd name="T65" fmla="*/ 4944 h 20000"/>
                  <a:gd name="T66" fmla="*/ 14756 w 20000"/>
                  <a:gd name="T67" fmla="*/ 5969 h 20000"/>
                  <a:gd name="T68" fmla="*/ 15122 w 20000"/>
                  <a:gd name="T69" fmla="*/ 7038 h 20000"/>
                  <a:gd name="T70" fmla="*/ 15610 w 20000"/>
                  <a:gd name="T71" fmla="*/ 8151 h 20000"/>
                  <a:gd name="T72" fmla="*/ 16098 w 20000"/>
                  <a:gd name="T73" fmla="*/ 9310 h 20000"/>
                  <a:gd name="T74" fmla="*/ 16585 w 20000"/>
                  <a:gd name="T75" fmla="*/ 10468 h 20000"/>
                  <a:gd name="T76" fmla="*/ 16951 w 20000"/>
                  <a:gd name="T77" fmla="*/ 11626 h 20000"/>
                  <a:gd name="T78" fmla="*/ 17317 w 20000"/>
                  <a:gd name="T79" fmla="*/ 12739 h 20000"/>
                  <a:gd name="T80" fmla="*/ 17683 w 20000"/>
                  <a:gd name="T81" fmla="*/ 13853 h 20000"/>
                  <a:gd name="T82" fmla="*/ 18049 w 20000"/>
                  <a:gd name="T83" fmla="*/ 14922 h 20000"/>
                  <a:gd name="T84" fmla="*/ 18415 w 20000"/>
                  <a:gd name="T85" fmla="*/ 15902 h 20000"/>
                  <a:gd name="T86" fmla="*/ 18780 w 20000"/>
                  <a:gd name="T87" fmla="*/ 16882 h 20000"/>
                  <a:gd name="T88" fmla="*/ 19146 w 20000"/>
                  <a:gd name="T89" fmla="*/ 17728 h 20000"/>
                  <a:gd name="T90" fmla="*/ 19390 w 20000"/>
                  <a:gd name="T91" fmla="*/ 18530 h 20000"/>
                  <a:gd name="T92" fmla="*/ 19634 w 20000"/>
                  <a:gd name="T93" fmla="*/ 19198 h 20000"/>
                  <a:gd name="T94" fmla="*/ 19878 w 20000"/>
                  <a:gd name="T95" fmla="*/ 19733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a:solidFill>
                  <a:srgbClr val="FF0000"/>
                </a:solidFill>
                <a:round/>
                <a:headEnd/>
                <a:tailEnd/>
              </a:ln>
            </p:spPr>
            <p:txBody>
              <a:bodyPr/>
              <a:lstStyle/>
              <a:p>
                <a:endParaRPr lang="zh-CN" altLang="en-US"/>
              </a:p>
            </p:txBody>
          </p:sp>
          <p:sp>
            <p:nvSpPr>
              <p:cNvPr id="2109" name="Freeform 31"/>
              <p:cNvSpPr>
                <a:spLocks/>
              </p:cNvSpPr>
              <p:nvPr/>
            </p:nvSpPr>
            <p:spPr bwMode="auto">
              <a:xfrm>
                <a:off x="3239" y="2211"/>
                <a:ext cx="70" cy="174"/>
              </a:xfrm>
              <a:custGeom>
                <a:avLst/>
                <a:gdLst>
                  <a:gd name="T0" fmla="*/ 229 w 20000"/>
                  <a:gd name="T1" fmla="*/ 600 h 20000"/>
                  <a:gd name="T2" fmla="*/ 571 w 20000"/>
                  <a:gd name="T3" fmla="*/ 1894 h 20000"/>
                  <a:gd name="T4" fmla="*/ 914 w 20000"/>
                  <a:gd name="T5" fmla="*/ 3141 h 20000"/>
                  <a:gd name="T6" fmla="*/ 1371 w 20000"/>
                  <a:gd name="T7" fmla="*/ 4342 h 20000"/>
                  <a:gd name="T8" fmla="*/ 1714 w 20000"/>
                  <a:gd name="T9" fmla="*/ 5543 h 20000"/>
                  <a:gd name="T10" fmla="*/ 2171 w 20000"/>
                  <a:gd name="T11" fmla="*/ 6744 h 20000"/>
                  <a:gd name="T12" fmla="*/ 2629 w 20000"/>
                  <a:gd name="T13" fmla="*/ 7898 h 20000"/>
                  <a:gd name="T14" fmla="*/ 2971 w 20000"/>
                  <a:gd name="T15" fmla="*/ 9007 h 20000"/>
                  <a:gd name="T16" fmla="*/ 3314 w 20000"/>
                  <a:gd name="T17" fmla="*/ 10162 h 20000"/>
                  <a:gd name="T18" fmla="*/ 3771 w 20000"/>
                  <a:gd name="T19" fmla="*/ 11224 h 20000"/>
                  <a:gd name="T20" fmla="*/ 4114 w 20000"/>
                  <a:gd name="T21" fmla="*/ 12194 h 20000"/>
                  <a:gd name="T22" fmla="*/ 4571 w 20000"/>
                  <a:gd name="T23" fmla="*/ 13210 h 20000"/>
                  <a:gd name="T24" fmla="*/ 5029 w 20000"/>
                  <a:gd name="T25" fmla="*/ 14134 h 20000"/>
                  <a:gd name="T26" fmla="*/ 5371 w 20000"/>
                  <a:gd name="T27" fmla="*/ 15058 h 20000"/>
                  <a:gd name="T28" fmla="*/ 5714 w 20000"/>
                  <a:gd name="T29" fmla="*/ 15843 h 20000"/>
                  <a:gd name="T30" fmla="*/ 6171 w 20000"/>
                  <a:gd name="T31" fmla="*/ 16628 h 20000"/>
                  <a:gd name="T32" fmla="*/ 6629 w 20000"/>
                  <a:gd name="T33" fmla="*/ 17321 h 20000"/>
                  <a:gd name="T34" fmla="*/ 6971 w 20000"/>
                  <a:gd name="T35" fmla="*/ 17921 h 20000"/>
                  <a:gd name="T36" fmla="*/ 7429 w 20000"/>
                  <a:gd name="T37" fmla="*/ 18476 h 20000"/>
                  <a:gd name="T38" fmla="*/ 7886 w 20000"/>
                  <a:gd name="T39" fmla="*/ 18938 h 20000"/>
                  <a:gd name="T40" fmla="*/ 8229 w 20000"/>
                  <a:gd name="T41" fmla="*/ 19353 h 20000"/>
                  <a:gd name="T42" fmla="*/ 8571 w 20000"/>
                  <a:gd name="T43" fmla="*/ 19630 h 20000"/>
                  <a:gd name="T44" fmla="*/ 9029 w 20000"/>
                  <a:gd name="T45" fmla="*/ 19861 h 20000"/>
                  <a:gd name="T46" fmla="*/ 9486 w 20000"/>
                  <a:gd name="T47" fmla="*/ 19954 h 20000"/>
                  <a:gd name="T48" fmla="*/ 9943 w 20000"/>
                  <a:gd name="T49" fmla="*/ 19954 h 20000"/>
                  <a:gd name="T50" fmla="*/ 10286 w 20000"/>
                  <a:gd name="T51" fmla="*/ 19861 h 20000"/>
                  <a:gd name="T52" fmla="*/ 10743 w 20000"/>
                  <a:gd name="T53" fmla="*/ 19538 h 20000"/>
                  <a:gd name="T54" fmla="*/ 11314 w 20000"/>
                  <a:gd name="T55" fmla="*/ 19122 h 20000"/>
                  <a:gd name="T56" fmla="*/ 11771 w 20000"/>
                  <a:gd name="T57" fmla="*/ 18522 h 20000"/>
                  <a:gd name="T58" fmla="*/ 12114 w 20000"/>
                  <a:gd name="T59" fmla="*/ 17921 h 20000"/>
                  <a:gd name="T60" fmla="*/ 12686 w 20000"/>
                  <a:gd name="T61" fmla="*/ 17136 h 20000"/>
                  <a:gd name="T62" fmla="*/ 13257 w 20000"/>
                  <a:gd name="T63" fmla="*/ 16259 h 20000"/>
                  <a:gd name="T64" fmla="*/ 13714 w 20000"/>
                  <a:gd name="T65" fmla="*/ 15381 h 20000"/>
                  <a:gd name="T66" fmla="*/ 14171 w 20000"/>
                  <a:gd name="T67" fmla="*/ 14365 h 20000"/>
                  <a:gd name="T68" fmla="*/ 14743 w 20000"/>
                  <a:gd name="T69" fmla="*/ 13303 h 20000"/>
                  <a:gd name="T70" fmla="*/ 15200 w 20000"/>
                  <a:gd name="T71" fmla="*/ 12194 h 20000"/>
                  <a:gd name="T72" fmla="*/ 15657 w 20000"/>
                  <a:gd name="T73" fmla="*/ 11085 h 20000"/>
                  <a:gd name="T74" fmla="*/ 16114 w 20000"/>
                  <a:gd name="T75" fmla="*/ 10023 h 20000"/>
                  <a:gd name="T76" fmla="*/ 16571 w 20000"/>
                  <a:gd name="T77" fmla="*/ 8961 h 20000"/>
                  <a:gd name="T78" fmla="*/ 17029 w 20000"/>
                  <a:gd name="T79" fmla="*/ 7806 h 20000"/>
                  <a:gd name="T80" fmla="*/ 17371 w 20000"/>
                  <a:gd name="T81" fmla="*/ 6744 h 20000"/>
                  <a:gd name="T82" fmla="*/ 17829 w 20000"/>
                  <a:gd name="T83" fmla="*/ 5727 h 20000"/>
                  <a:gd name="T84" fmla="*/ 18286 w 20000"/>
                  <a:gd name="T85" fmla="*/ 4758 h 20000"/>
                  <a:gd name="T86" fmla="*/ 18743 w 20000"/>
                  <a:gd name="T87" fmla="*/ 3880 h 20000"/>
                  <a:gd name="T88" fmla="*/ 19086 w 20000"/>
                  <a:gd name="T89" fmla="*/ 3002 h 20000"/>
                  <a:gd name="T90" fmla="*/ 19314 w 20000"/>
                  <a:gd name="T91" fmla="*/ 2263 h 20000"/>
                  <a:gd name="T92" fmla="*/ 19543 w 20000"/>
                  <a:gd name="T93" fmla="*/ 1617 h 20000"/>
                  <a:gd name="T94" fmla="*/ 19771 w 20000"/>
                  <a:gd name="T95" fmla="*/ 1062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a:solidFill>
                  <a:srgbClr val="FF0000"/>
                </a:solidFill>
                <a:round/>
                <a:headEnd/>
                <a:tailEnd/>
              </a:ln>
            </p:spPr>
            <p:txBody>
              <a:bodyPr/>
              <a:lstStyle/>
              <a:p>
                <a:endParaRPr lang="zh-CN" altLang="en-US"/>
              </a:p>
            </p:txBody>
          </p:sp>
          <p:sp>
            <p:nvSpPr>
              <p:cNvPr id="2110" name="Freeform 32"/>
              <p:cNvSpPr>
                <a:spLocks/>
              </p:cNvSpPr>
              <p:nvPr/>
            </p:nvSpPr>
            <p:spPr bwMode="auto">
              <a:xfrm>
                <a:off x="3308" y="2043"/>
                <a:ext cx="66" cy="184"/>
              </a:xfrm>
              <a:custGeom>
                <a:avLst/>
                <a:gdLst>
                  <a:gd name="T0" fmla="*/ 244 w 20000"/>
                  <a:gd name="T1" fmla="*/ 18482 h 20000"/>
                  <a:gd name="T2" fmla="*/ 732 w 20000"/>
                  <a:gd name="T3" fmla="*/ 17310 h 20000"/>
                  <a:gd name="T4" fmla="*/ 1098 w 20000"/>
                  <a:gd name="T5" fmla="*/ 16052 h 20000"/>
                  <a:gd name="T6" fmla="*/ 1585 w 20000"/>
                  <a:gd name="T7" fmla="*/ 14881 h 20000"/>
                  <a:gd name="T8" fmla="*/ 1951 w 20000"/>
                  <a:gd name="T9" fmla="*/ 13709 h 20000"/>
                  <a:gd name="T10" fmla="*/ 2439 w 20000"/>
                  <a:gd name="T11" fmla="*/ 12581 h 20000"/>
                  <a:gd name="T12" fmla="*/ 2927 w 20000"/>
                  <a:gd name="T13" fmla="*/ 11453 h 20000"/>
                  <a:gd name="T14" fmla="*/ 3293 w 20000"/>
                  <a:gd name="T15" fmla="*/ 10325 h 20000"/>
                  <a:gd name="T16" fmla="*/ 3780 w 20000"/>
                  <a:gd name="T17" fmla="*/ 9284 h 20000"/>
                  <a:gd name="T18" fmla="*/ 4268 w 20000"/>
                  <a:gd name="T19" fmla="*/ 8200 h 20000"/>
                  <a:gd name="T20" fmla="*/ 4756 w 20000"/>
                  <a:gd name="T21" fmla="*/ 7245 h 20000"/>
                  <a:gd name="T22" fmla="*/ 5122 w 20000"/>
                  <a:gd name="T23" fmla="*/ 6334 h 20000"/>
                  <a:gd name="T24" fmla="*/ 5488 w 20000"/>
                  <a:gd name="T25" fmla="*/ 5466 h 20000"/>
                  <a:gd name="T26" fmla="*/ 5854 w 20000"/>
                  <a:gd name="T27" fmla="*/ 4555 h 20000"/>
                  <a:gd name="T28" fmla="*/ 6463 w 20000"/>
                  <a:gd name="T29" fmla="*/ 3774 h 20000"/>
                  <a:gd name="T30" fmla="*/ 6951 w 20000"/>
                  <a:gd name="T31" fmla="*/ 3037 h 20000"/>
                  <a:gd name="T32" fmla="*/ 7317 w 20000"/>
                  <a:gd name="T33" fmla="*/ 2430 h 20000"/>
                  <a:gd name="T34" fmla="*/ 7683 w 20000"/>
                  <a:gd name="T35" fmla="*/ 1822 h 20000"/>
                  <a:gd name="T36" fmla="*/ 8171 w 20000"/>
                  <a:gd name="T37" fmla="*/ 1302 h 20000"/>
                  <a:gd name="T38" fmla="*/ 8537 w 20000"/>
                  <a:gd name="T39" fmla="*/ 868 h 20000"/>
                  <a:gd name="T40" fmla="*/ 9024 w 20000"/>
                  <a:gd name="T41" fmla="*/ 521 h 20000"/>
                  <a:gd name="T42" fmla="*/ 9512 w 20000"/>
                  <a:gd name="T43" fmla="*/ 260 h 20000"/>
                  <a:gd name="T44" fmla="*/ 9878 w 20000"/>
                  <a:gd name="T45" fmla="*/ 87 h 20000"/>
                  <a:gd name="T46" fmla="*/ 10244 w 20000"/>
                  <a:gd name="T47" fmla="*/ 0 h 20000"/>
                  <a:gd name="T48" fmla="*/ 10732 w 20000"/>
                  <a:gd name="T49" fmla="*/ 43 h 20000"/>
                  <a:gd name="T50" fmla="*/ 11098 w 20000"/>
                  <a:gd name="T51" fmla="*/ 217 h 20000"/>
                  <a:gd name="T52" fmla="*/ 11585 w 20000"/>
                  <a:gd name="T53" fmla="*/ 521 h 20000"/>
                  <a:gd name="T54" fmla="*/ 12073 w 20000"/>
                  <a:gd name="T55" fmla="*/ 998 h 20000"/>
                  <a:gd name="T56" fmla="*/ 12439 w 20000"/>
                  <a:gd name="T57" fmla="*/ 1562 h 20000"/>
                  <a:gd name="T58" fmla="*/ 12927 w 20000"/>
                  <a:gd name="T59" fmla="*/ 2256 h 20000"/>
                  <a:gd name="T60" fmla="*/ 13415 w 20000"/>
                  <a:gd name="T61" fmla="*/ 3124 h 20000"/>
                  <a:gd name="T62" fmla="*/ 13780 w 20000"/>
                  <a:gd name="T63" fmla="*/ 3991 h 20000"/>
                  <a:gd name="T64" fmla="*/ 14268 w 20000"/>
                  <a:gd name="T65" fmla="*/ 4946 h 20000"/>
                  <a:gd name="T66" fmla="*/ 14756 w 20000"/>
                  <a:gd name="T67" fmla="*/ 5987 h 20000"/>
                  <a:gd name="T68" fmla="*/ 15122 w 20000"/>
                  <a:gd name="T69" fmla="*/ 7072 h 20000"/>
                  <a:gd name="T70" fmla="*/ 15610 w 20000"/>
                  <a:gd name="T71" fmla="*/ 8200 h 20000"/>
                  <a:gd name="T72" fmla="*/ 16098 w 20000"/>
                  <a:gd name="T73" fmla="*/ 9371 h 20000"/>
                  <a:gd name="T74" fmla="*/ 16585 w 20000"/>
                  <a:gd name="T75" fmla="*/ 10456 h 20000"/>
                  <a:gd name="T76" fmla="*/ 16951 w 20000"/>
                  <a:gd name="T77" fmla="*/ 11627 h 20000"/>
                  <a:gd name="T78" fmla="*/ 17317 w 20000"/>
                  <a:gd name="T79" fmla="*/ 12755 h 20000"/>
                  <a:gd name="T80" fmla="*/ 17683 w 20000"/>
                  <a:gd name="T81" fmla="*/ 13883 h 20000"/>
                  <a:gd name="T82" fmla="*/ 18049 w 20000"/>
                  <a:gd name="T83" fmla="*/ 14967 h 20000"/>
                  <a:gd name="T84" fmla="*/ 18415 w 20000"/>
                  <a:gd name="T85" fmla="*/ 15922 h 20000"/>
                  <a:gd name="T86" fmla="*/ 18780 w 20000"/>
                  <a:gd name="T87" fmla="*/ 16876 h 20000"/>
                  <a:gd name="T88" fmla="*/ 19146 w 20000"/>
                  <a:gd name="T89" fmla="*/ 17744 h 20000"/>
                  <a:gd name="T90" fmla="*/ 19390 w 20000"/>
                  <a:gd name="T91" fmla="*/ 18525 h 20000"/>
                  <a:gd name="T92" fmla="*/ 19634 w 20000"/>
                  <a:gd name="T93" fmla="*/ 19176 h 20000"/>
                  <a:gd name="T94" fmla="*/ 19878 w 20000"/>
                  <a:gd name="T95" fmla="*/ 1974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4"/>
                <a:srcRect/>
                <a:tile tx="0" ty="0" sx="100000" sy="100000" flip="none" algn="tl"/>
              </a:blipFill>
              <a:ln w="28575">
                <a:solidFill>
                  <a:srgbClr val="FF0000"/>
                </a:solidFill>
                <a:round/>
                <a:headEnd/>
                <a:tailEnd/>
              </a:ln>
            </p:spPr>
            <p:txBody>
              <a:bodyPr/>
              <a:lstStyle/>
              <a:p>
                <a:endParaRPr lang="zh-CN" altLang="en-US"/>
              </a:p>
            </p:txBody>
          </p:sp>
          <p:sp>
            <p:nvSpPr>
              <p:cNvPr id="2111" name="Freeform 33"/>
              <p:cNvSpPr>
                <a:spLocks/>
              </p:cNvSpPr>
              <p:nvPr/>
            </p:nvSpPr>
            <p:spPr bwMode="auto">
              <a:xfrm>
                <a:off x="3373" y="2208"/>
                <a:ext cx="70" cy="178"/>
              </a:xfrm>
              <a:custGeom>
                <a:avLst/>
                <a:gdLst>
                  <a:gd name="T0" fmla="*/ 229 w 20000"/>
                  <a:gd name="T1" fmla="*/ 629 h 20000"/>
                  <a:gd name="T2" fmla="*/ 571 w 20000"/>
                  <a:gd name="T3" fmla="*/ 1888 h 20000"/>
                  <a:gd name="T4" fmla="*/ 914 w 20000"/>
                  <a:gd name="T5" fmla="*/ 3101 h 20000"/>
                  <a:gd name="T6" fmla="*/ 1371 w 20000"/>
                  <a:gd name="T7" fmla="*/ 4315 h 20000"/>
                  <a:gd name="T8" fmla="*/ 1714 w 20000"/>
                  <a:gd name="T9" fmla="*/ 5573 h 20000"/>
                  <a:gd name="T10" fmla="*/ 2171 w 20000"/>
                  <a:gd name="T11" fmla="*/ 6742 h 20000"/>
                  <a:gd name="T12" fmla="*/ 2629 w 20000"/>
                  <a:gd name="T13" fmla="*/ 7910 h 20000"/>
                  <a:gd name="T14" fmla="*/ 2971 w 20000"/>
                  <a:gd name="T15" fmla="*/ 8989 h 20000"/>
                  <a:gd name="T16" fmla="*/ 3314 w 20000"/>
                  <a:gd name="T17" fmla="*/ 10157 h 20000"/>
                  <a:gd name="T18" fmla="*/ 3771 w 20000"/>
                  <a:gd name="T19" fmla="*/ 11191 h 20000"/>
                  <a:gd name="T20" fmla="*/ 4114 w 20000"/>
                  <a:gd name="T21" fmla="*/ 12180 h 20000"/>
                  <a:gd name="T22" fmla="*/ 4571 w 20000"/>
                  <a:gd name="T23" fmla="*/ 13213 h 20000"/>
                  <a:gd name="T24" fmla="*/ 5029 w 20000"/>
                  <a:gd name="T25" fmla="*/ 14112 h 20000"/>
                  <a:gd name="T26" fmla="*/ 5371 w 20000"/>
                  <a:gd name="T27" fmla="*/ 15011 h 20000"/>
                  <a:gd name="T28" fmla="*/ 5714 w 20000"/>
                  <a:gd name="T29" fmla="*/ 15865 h 20000"/>
                  <a:gd name="T30" fmla="*/ 6171 w 20000"/>
                  <a:gd name="T31" fmla="*/ 16584 h 20000"/>
                  <a:gd name="T32" fmla="*/ 6629 w 20000"/>
                  <a:gd name="T33" fmla="*/ 17258 h 20000"/>
                  <a:gd name="T34" fmla="*/ 6971 w 20000"/>
                  <a:gd name="T35" fmla="*/ 17888 h 20000"/>
                  <a:gd name="T36" fmla="*/ 7429 w 20000"/>
                  <a:gd name="T37" fmla="*/ 18472 h 20000"/>
                  <a:gd name="T38" fmla="*/ 7886 w 20000"/>
                  <a:gd name="T39" fmla="*/ 18966 h 20000"/>
                  <a:gd name="T40" fmla="*/ 8229 w 20000"/>
                  <a:gd name="T41" fmla="*/ 19326 h 20000"/>
                  <a:gd name="T42" fmla="*/ 8571 w 20000"/>
                  <a:gd name="T43" fmla="*/ 19640 h 20000"/>
                  <a:gd name="T44" fmla="*/ 9029 w 20000"/>
                  <a:gd name="T45" fmla="*/ 19865 h 20000"/>
                  <a:gd name="T46" fmla="*/ 9486 w 20000"/>
                  <a:gd name="T47" fmla="*/ 19955 h 20000"/>
                  <a:gd name="T48" fmla="*/ 9943 w 20000"/>
                  <a:gd name="T49" fmla="*/ 19955 h 20000"/>
                  <a:gd name="T50" fmla="*/ 10286 w 20000"/>
                  <a:gd name="T51" fmla="*/ 19865 h 20000"/>
                  <a:gd name="T52" fmla="*/ 10743 w 20000"/>
                  <a:gd name="T53" fmla="*/ 19551 h 20000"/>
                  <a:gd name="T54" fmla="*/ 11314 w 20000"/>
                  <a:gd name="T55" fmla="*/ 19101 h 20000"/>
                  <a:gd name="T56" fmla="*/ 11771 w 20000"/>
                  <a:gd name="T57" fmla="*/ 18562 h 20000"/>
                  <a:gd name="T58" fmla="*/ 12114 w 20000"/>
                  <a:gd name="T59" fmla="*/ 17888 h 20000"/>
                  <a:gd name="T60" fmla="*/ 12686 w 20000"/>
                  <a:gd name="T61" fmla="*/ 17169 h 20000"/>
                  <a:gd name="T62" fmla="*/ 13257 w 20000"/>
                  <a:gd name="T63" fmla="*/ 16270 h 20000"/>
                  <a:gd name="T64" fmla="*/ 13714 w 20000"/>
                  <a:gd name="T65" fmla="*/ 15371 h 20000"/>
                  <a:gd name="T66" fmla="*/ 14171 w 20000"/>
                  <a:gd name="T67" fmla="*/ 14337 h 20000"/>
                  <a:gd name="T68" fmla="*/ 14743 w 20000"/>
                  <a:gd name="T69" fmla="*/ 13303 h 20000"/>
                  <a:gd name="T70" fmla="*/ 15200 w 20000"/>
                  <a:gd name="T71" fmla="*/ 12180 h 20000"/>
                  <a:gd name="T72" fmla="*/ 15657 w 20000"/>
                  <a:gd name="T73" fmla="*/ 11101 h 20000"/>
                  <a:gd name="T74" fmla="*/ 16114 w 20000"/>
                  <a:gd name="T75" fmla="*/ 10022 h 20000"/>
                  <a:gd name="T76" fmla="*/ 16571 w 20000"/>
                  <a:gd name="T77" fmla="*/ 8899 h 20000"/>
                  <a:gd name="T78" fmla="*/ 17029 w 20000"/>
                  <a:gd name="T79" fmla="*/ 7820 h 20000"/>
                  <a:gd name="T80" fmla="*/ 17371 w 20000"/>
                  <a:gd name="T81" fmla="*/ 6787 h 20000"/>
                  <a:gd name="T82" fmla="*/ 17829 w 20000"/>
                  <a:gd name="T83" fmla="*/ 5708 h 20000"/>
                  <a:gd name="T84" fmla="*/ 18286 w 20000"/>
                  <a:gd name="T85" fmla="*/ 4764 h 20000"/>
                  <a:gd name="T86" fmla="*/ 18743 w 20000"/>
                  <a:gd name="T87" fmla="*/ 3865 h 20000"/>
                  <a:gd name="T88" fmla="*/ 19086 w 20000"/>
                  <a:gd name="T89" fmla="*/ 3011 h 20000"/>
                  <a:gd name="T90" fmla="*/ 19314 w 20000"/>
                  <a:gd name="T91" fmla="*/ 2247 h 20000"/>
                  <a:gd name="T92" fmla="*/ 19543 w 20000"/>
                  <a:gd name="T93" fmla="*/ 1618 h 20000"/>
                  <a:gd name="T94" fmla="*/ 19771 w 20000"/>
                  <a:gd name="T95" fmla="*/ 1034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4"/>
                <a:srcRect/>
                <a:tile tx="0" ty="0" sx="100000" sy="100000" flip="none" algn="tl"/>
              </a:blipFill>
              <a:ln w="28575">
                <a:solidFill>
                  <a:srgbClr val="FF0000"/>
                </a:solidFill>
                <a:round/>
                <a:headEnd/>
                <a:tailEnd/>
              </a:ln>
            </p:spPr>
            <p:txBody>
              <a:bodyPr/>
              <a:lstStyle/>
              <a:p>
                <a:endParaRPr lang="zh-CN" altLang="en-US"/>
              </a:p>
            </p:txBody>
          </p:sp>
          <p:sp>
            <p:nvSpPr>
              <p:cNvPr id="2112" name="Freeform 34"/>
              <p:cNvSpPr>
                <a:spLocks/>
              </p:cNvSpPr>
              <p:nvPr/>
            </p:nvSpPr>
            <p:spPr bwMode="auto">
              <a:xfrm>
                <a:off x="3445" y="2040"/>
                <a:ext cx="66" cy="180"/>
              </a:xfrm>
              <a:custGeom>
                <a:avLst/>
                <a:gdLst>
                  <a:gd name="T0" fmla="*/ 244 w 20000"/>
                  <a:gd name="T1" fmla="*/ 18486 h 20000"/>
                  <a:gd name="T2" fmla="*/ 732 w 20000"/>
                  <a:gd name="T3" fmla="*/ 17283 h 20000"/>
                  <a:gd name="T4" fmla="*/ 1098 w 20000"/>
                  <a:gd name="T5" fmla="*/ 16080 h 20000"/>
                  <a:gd name="T6" fmla="*/ 1585 w 20000"/>
                  <a:gd name="T7" fmla="*/ 14878 h 20000"/>
                  <a:gd name="T8" fmla="*/ 1951 w 20000"/>
                  <a:gd name="T9" fmla="*/ 13719 h 20000"/>
                  <a:gd name="T10" fmla="*/ 2439 w 20000"/>
                  <a:gd name="T11" fmla="*/ 12606 h 20000"/>
                  <a:gd name="T12" fmla="*/ 2927 w 20000"/>
                  <a:gd name="T13" fmla="*/ 11448 h 20000"/>
                  <a:gd name="T14" fmla="*/ 3293 w 20000"/>
                  <a:gd name="T15" fmla="*/ 10334 h 20000"/>
                  <a:gd name="T16" fmla="*/ 3780 w 20000"/>
                  <a:gd name="T17" fmla="*/ 9310 h 20000"/>
                  <a:gd name="T18" fmla="*/ 4268 w 20000"/>
                  <a:gd name="T19" fmla="*/ 8241 h 20000"/>
                  <a:gd name="T20" fmla="*/ 4756 w 20000"/>
                  <a:gd name="T21" fmla="*/ 7261 h 20000"/>
                  <a:gd name="T22" fmla="*/ 5122 w 20000"/>
                  <a:gd name="T23" fmla="*/ 6325 h 20000"/>
                  <a:gd name="T24" fmla="*/ 5488 w 20000"/>
                  <a:gd name="T25" fmla="*/ 5434 h 20000"/>
                  <a:gd name="T26" fmla="*/ 5854 w 20000"/>
                  <a:gd name="T27" fmla="*/ 4588 h 20000"/>
                  <a:gd name="T28" fmla="*/ 6463 w 20000"/>
                  <a:gd name="T29" fmla="*/ 3786 h 20000"/>
                  <a:gd name="T30" fmla="*/ 6951 w 20000"/>
                  <a:gd name="T31" fmla="*/ 3029 h 20000"/>
                  <a:gd name="T32" fmla="*/ 7317 w 20000"/>
                  <a:gd name="T33" fmla="*/ 2450 h 20000"/>
                  <a:gd name="T34" fmla="*/ 7683 w 20000"/>
                  <a:gd name="T35" fmla="*/ 1826 h 20000"/>
                  <a:gd name="T36" fmla="*/ 8171 w 20000"/>
                  <a:gd name="T37" fmla="*/ 1292 h 20000"/>
                  <a:gd name="T38" fmla="*/ 8537 w 20000"/>
                  <a:gd name="T39" fmla="*/ 846 h 20000"/>
                  <a:gd name="T40" fmla="*/ 9024 w 20000"/>
                  <a:gd name="T41" fmla="*/ 490 h 20000"/>
                  <a:gd name="T42" fmla="*/ 9512 w 20000"/>
                  <a:gd name="T43" fmla="*/ 267 h 20000"/>
                  <a:gd name="T44" fmla="*/ 9878 w 20000"/>
                  <a:gd name="T45" fmla="*/ 89 h 20000"/>
                  <a:gd name="T46" fmla="*/ 10244 w 20000"/>
                  <a:gd name="T47" fmla="*/ 0 h 20000"/>
                  <a:gd name="T48" fmla="*/ 10732 w 20000"/>
                  <a:gd name="T49" fmla="*/ 45 h 20000"/>
                  <a:gd name="T50" fmla="*/ 11098 w 20000"/>
                  <a:gd name="T51" fmla="*/ 223 h 20000"/>
                  <a:gd name="T52" fmla="*/ 11585 w 20000"/>
                  <a:gd name="T53" fmla="*/ 535 h 20000"/>
                  <a:gd name="T54" fmla="*/ 12073 w 20000"/>
                  <a:gd name="T55" fmla="*/ 980 h 20000"/>
                  <a:gd name="T56" fmla="*/ 12439 w 20000"/>
                  <a:gd name="T57" fmla="*/ 1604 h 20000"/>
                  <a:gd name="T58" fmla="*/ 12927 w 20000"/>
                  <a:gd name="T59" fmla="*/ 2272 h 20000"/>
                  <a:gd name="T60" fmla="*/ 13415 w 20000"/>
                  <a:gd name="T61" fmla="*/ 3118 h 20000"/>
                  <a:gd name="T62" fmla="*/ 13780 w 20000"/>
                  <a:gd name="T63" fmla="*/ 3964 h 20000"/>
                  <a:gd name="T64" fmla="*/ 14268 w 20000"/>
                  <a:gd name="T65" fmla="*/ 4944 h 20000"/>
                  <a:gd name="T66" fmla="*/ 14756 w 20000"/>
                  <a:gd name="T67" fmla="*/ 5969 h 20000"/>
                  <a:gd name="T68" fmla="*/ 15122 w 20000"/>
                  <a:gd name="T69" fmla="*/ 7038 h 20000"/>
                  <a:gd name="T70" fmla="*/ 15610 w 20000"/>
                  <a:gd name="T71" fmla="*/ 8151 h 20000"/>
                  <a:gd name="T72" fmla="*/ 16098 w 20000"/>
                  <a:gd name="T73" fmla="*/ 9310 h 20000"/>
                  <a:gd name="T74" fmla="*/ 16585 w 20000"/>
                  <a:gd name="T75" fmla="*/ 10468 h 20000"/>
                  <a:gd name="T76" fmla="*/ 16951 w 20000"/>
                  <a:gd name="T77" fmla="*/ 11626 h 20000"/>
                  <a:gd name="T78" fmla="*/ 17317 w 20000"/>
                  <a:gd name="T79" fmla="*/ 12739 h 20000"/>
                  <a:gd name="T80" fmla="*/ 17683 w 20000"/>
                  <a:gd name="T81" fmla="*/ 13853 h 20000"/>
                  <a:gd name="T82" fmla="*/ 18049 w 20000"/>
                  <a:gd name="T83" fmla="*/ 14922 h 20000"/>
                  <a:gd name="T84" fmla="*/ 18415 w 20000"/>
                  <a:gd name="T85" fmla="*/ 15902 h 20000"/>
                  <a:gd name="T86" fmla="*/ 18780 w 20000"/>
                  <a:gd name="T87" fmla="*/ 16882 h 20000"/>
                  <a:gd name="T88" fmla="*/ 19146 w 20000"/>
                  <a:gd name="T89" fmla="*/ 17728 h 20000"/>
                  <a:gd name="T90" fmla="*/ 19390 w 20000"/>
                  <a:gd name="T91" fmla="*/ 18530 h 20000"/>
                  <a:gd name="T92" fmla="*/ 19634 w 20000"/>
                  <a:gd name="T93" fmla="*/ 19198 h 20000"/>
                  <a:gd name="T94" fmla="*/ 19878 w 20000"/>
                  <a:gd name="T95" fmla="*/ 19733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a:solidFill>
                  <a:srgbClr val="FF0000"/>
                </a:solidFill>
                <a:round/>
                <a:headEnd/>
                <a:tailEnd/>
              </a:ln>
            </p:spPr>
            <p:txBody>
              <a:bodyPr/>
              <a:lstStyle/>
              <a:p>
                <a:endParaRPr lang="zh-CN" altLang="en-US"/>
              </a:p>
            </p:txBody>
          </p:sp>
          <p:sp>
            <p:nvSpPr>
              <p:cNvPr id="2113" name="Freeform 35"/>
              <p:cNvSpPr>
                <a:spLocks/>
              </p:cNvSpPr>
              <p:nvPr/>
            </p:nvSpPr>
            <p:spPr bwMode="auto">
              <a:xfrm>
                <a:off x="3510" y="2213"/>
                <a:ext cx="70" cy="173"/>
              </a:xfrm>
              <a:custGeom>
                <a:avLst/>
                <a:gdLst>
                  <a:gd name="T0" fmla="*/ 229 w 20000"/>
                  <a:gd name="T1" fmla="*/ 600 h 20000"/>
                  <a:gd name="T2" fmla="*/ 571 w 20000"/>
                  <a:gd name="T3" fmla="*/ 1894 h 20000"/>
                  <a:gd name="T4" fmla="*/ 914 w 20000"/>
                  <a:gd name="T5" fmla="*/ 3141 h 20000"/>
                  <a:gd name="T6" fmla="*/ 1371 w 20000"/>
                  <a:gd name="T7" fmla="*/ 4342 h 20000"/>
                  <a:gd name="T8" fmla="*/ 1714 w 20000"/>
                  <a:gd name="T9" fmla="*/ 5543 h 20000"/>
                  <a:gd name="T10" fmla="*/ 2171 w 20000"/>
                  <a:gd name="T11" fmla="*/ 6744 h 20000"/>
                  <a:gd name="T12" fmla="*/ 2629 w 20000"/>
                  <a:gd name="T13" fmla="*/ 7898 h 20000"/>
                  <a:gd name="T14" fmla="*/ 2971 w 20000"/>
                  <a:gd name="T15" fmla="*/ 9007 h 20000"/>
                  <a:gd name="T16" fmla="*/ 3314 w 20000"/>
                  <a:gd name="T17" fmla="*/ 10162 h 20000"/>
                  <a:gd name="T18" fmla="*/ 3771 w 20000"/>
                  <a:gd name="T19" fmla="*/ 11224 h 20000"/>
                  <a:gd name="T20" fmla="*/ 4114 w 20000"/>
                  <a:gd name="T21" fmla="*/ 12194 h 20000"/>
                  <a:gd name="T22" fmla="*/ 4571 w 20000"/>
                  <a:gd name="T23" fmla="*/ 13210 h 20000"/>
                  <a:gd name="T24" fmla="*/ 5029 w 20000"/>
                  <a:gd name="T25" fmla="*/ 14134 h 20000"/>
                  <a:gd name="T26" fmla="*/ 5371 w 20000"/>
                  <a:gd name="T27" fmla="*/ 15058 h 20000"/>
                  <a:gd name="T28" fmla="*/ 5714 w 20000"/>
                  <a:gd name="T29" fmla="*/ 15843 h 20000"/>
                  <a:gd name="T30" fmla="*/ 6171 w 20000"/>
                  <a:gd name="T31" fmla="*/ 16628 h 20000"/>
                  <a:gd name="T32" fmla="*/ 6629 w 20000"/>
                  <a:gd name="T33" fmla="*/ 17321 h 20000"/>
                  <a:gd name="T34" fmla="*/ 6971 w 20000"/>
                  <a:gd name="T35" fmla="*/ 17921 h 20000"/>
                  <a:gd name="T36" fmla="*/ 7429 w 20000"/>
                  <a:gd name="T37" fmla="*/ 18476 h 20000"/>
                  <a:gd name="T38" fmla="*/ 7886 w 20000"/>
                  <a:gd name="T39" fmla="*/ 18938 h 20000"/>
                  <a:gd name="T40" fmla="*/ 8229 w 20000"/>
                  <a:gd name="T41" fmla="*/ 19353 h 20000"/>
                  <a:gd name="T42" fmla="*/ 8571 w 20000"/>
                  <a:gd name="T43" fmla="*/ 19630 h 20000"/>
                  <a:gd name="T44" fmla="*/ 9029 w 20000"/>
                  <a:gd name="T45" fmla="*/ 19861 h 20000"/>
                  <a:gd name="T46" fmla="*/ 9486 w 20000"/>
                  <a:gd name="T47" fmla="*/ 19954 h 20000"/>
                  <a:gd name="T48" fmla="*/ 9943 w 20000"/>
                  <a:gd name="T49" fmla="*/ 19954 h 20000"/>
                  <a:gd name="T50" fmla="*/ 10286 w 20000"/>
                  <a:gd name="T51" fmla="*/ 19861 h 20000"/>
                  <a:gd name="T52" fmla="*/ 10743 w 20000"/>
                  <a:gd name="T53" fmla="*/ 19538 h 20000"/>
                  <a:gd name="T54" fmla="*/ 11314 w 20000"/>
                  <a:gd name="T55" fmla="*/ 19122 h 20000"/>
                  <a:gd name="T56" fmla="*/ 11771 w 20000"/>
                  <a:gd name="T57" fmla="*/ 18522 h 20000"/>
                  <a:gd name="T58" fmla="*/ 12114 w 20000"/>
                  <a:gd name="T59" fmla="*/ 17921 h 20000"/>
                  <a:gd name="T60" fmla="*/ 12686 w 20000"/>
                  <a:gd name="T61" fmla="*/ 17136 h 20000"/>
                  <a:gd name="T62" fmla="*/ 13257 w 20000"/>
                  <a:gd name="T63" fmla="*/ 16259 h 20000"/>
                  <a:gd name="T64" fmla="*/ 13714 w 20000"/>
                  <a:gd name="T65" fmla="*/ 15381 h 20000"/>
                  <a:gd name="T66" fmla="*/ 14171 w 20000"/>
                  <a:gd name="T67" fmla="*/ 14365 h 20000"/>
                  <a:gd name="T68" fmla="*/ 14743 w 20000"/>
                  <a:gd name="T69" fmla="*/ 13303 h 20000"/>
                  <a:gd name="T70" fmla="*/ 15200 w 20000"/>
                  <a:gd name="T71" fmla="*/ 12194 h 20000"/>
                  <a:gd name="T72" fmla="*/ 15657 w 20000"/>
                  <a:gd name="T73" fmla="*/ 11085 h 20000"/>
                  <a:gd name="T74" fmla="*/ 16114 w 20000"/>
                  <a:gd name="T75" fmla="*/ 10023 h 20000"/>
                  <a:gd name="T76" fmla="*/ 16571 w 20000"/>
                  <a:gd name="T77" fmla="*/ 8961 h 20000"/>
                  <a:gd name="T78" fmla="*/ 17029 w 20000"/>
                  <a:gd name="T79" fmla="*/ 7806 h 20000"/>
                  <a:gd name="T80" fmla="*/ 17371 w 20000"/>
                  <a:gd name="T81" fmla="*/ 6744 h 20000"/>
                  <a:gd name="T82" fmla="*/ 17829 w 20000"/>
                  <a:gd name="T83" fmla="*/ 5727 h 20000"/>
                  <a:gd name="T84" fmla="*/ 18286 w 20000"/>
                  <a:gd name="T85" fmla="*/ 4758 h 20000"/>
                  <a:gd name="T86" fmla="*/ 18743 w 20000"/>
                  <a:gd name="T87" fmla="*/ 3880 h 20000"/>
                  <a:gd name="T88" fmla="*/ 19086 w 20000"/>
                  <a:gd name="T89" fmla="*/ 3002 h 20000"/>
                  <a:gd name="T90" fmla="*/ 19314 w 20000"/>
                  <a:gd name="T91" fmla="*/ 2263 h 20000"/>
                  <a:gd name="T92" fmla="*/ 19543 w 20000"/>
                  <a:gd name="T93" fmla="*/ 1617 h 20000"/>
                  <a:gd name="T94" fmla="*/ 19771 w 20000"/>
                  <a:gd name="T95" fmla="*/ 1062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a:solidFill>
                  <a:srgbClr val="FF0000"/>
                </a:solidFill>
                <a:round/>
                <a:headEnd/>
                <a:tailEnd/>
              </a:ln>
            </p:spPr>
            <p:txBody>
              <a:bodyPr/>
              <a:lstStyle/>
              <a:p>
                <a:endParaRPr lang="zh-CN" altLang="en-US"/>
              </a:p>
            </p:txBody>
          </p:sp>
          <p:sp>
            <p:nvSpPr>
              <p:cNvPr id="2114" name="Freeform 36"/>
              <p:cNvSpPr>
                <a:spLocks/>
              </p:cNvSpPr>
              <p:nvPr/>
            </p:nvSpPr>
            <p:spPr bwMode="auto">
              <a:xfrm>
                <a:off x="3580" y="2041"/>
                <a:ext cx="66" cy="185"/>
              </a:xfrm>
              <a:custGeom>
                <a:avLst/>
                <a:gdLst>
                  <a:gd name="T0" fmla="*/ 244 w 20000"/>
                  <a:gd name="T1" fmla="*/ 18482 h 20000"/>
                  <a:gd name="T2" fmla="*/ 732 w 20000"/>
                  <a:gd name="T3" fmla="*/ 17310 h 20000"/>
                  <a:gd name="T4" fmla="*/ 1098 w 20000"/>
                  <a:gd name="T5" fmla="*/ 16052 h 20000"/>
                  <a:gd name="T6" fmla="*/ 1585 w 20000"/>
                  <a:gd name="T7" fmla="*/ 14881 h 20000"/>
                  <a:gd name="T8" fmla="*/ 1951 w 20000"/>
                  <a:gd name="T9" fmla="*/ 13709 h 20000"/>
                  <a:gd name="T10" fmla="*/ 2439 w 20000"/>
                  <a:gd name="T11" fmla="*/ 12581 h 20000"/>
                  <a:gd name="T12" fmla="*/ 2927 w 20000"/>
                  <a:gd name="T13" fmla="*/ 11453 h 20000"/>
                  <a:gd name="T14" fmla="*/ 3293 w 20000"/>
                  <a:gd name="T15" fmla="*/ 10325 h 20000"/>
                  <a:gd name="T16" fmla="*/ 3780 w 20000"/>
                  <a:gd name="T17" fmla="*/ 9284 h 20000"/>
                  <a:gd name="T18" fmla="*/ 4268 w 20000"/>
                  <a:gd name="T19" fmla="*/ 8200 h 20000"/>
                  <a:gd name="T20" fmla="*/ 4756 w 20000"/>
                  <a:gd name="T21" fmla="*/ 7245 h 20000"/>
                  <a:gd name="T22" fmla="*/ 5122 w 20000"/>
                  <a:gd name="T23" fmla="*/ 6334 h 20000"/>
                  <a:gd name="T24" fmla="*/ 5488 w 20000"/>
                  <a:gd name="T25" fmla="*/ 5466 h 20000"/>
                  <a:gd name="T26" fmla="*/ 5854 w 20000"/>
                  <a:gd name="T27" fmla="*/ 4555 h 20000"/>
                  <a:gd name="T28" fmla="*/ 6463 w 20000"/>
                  <a:gd name="T29" fmla="*/ 3774 h 20000"/>
                  <a:gd name="T30" fmla="*/ 6951 w 20000"/>
                  <a:gd name="T31" fmla="*/ 3037 h 20000"/>
                  <a:gd name="T32" fmla="*/ 7317 w 20000"/>
                  <a:gd name="T33" fmla="*/ 2430 h 20000"/>
                  <a:gd name="T34" fmla="*/ 7683 w 20000"/>
                  <a:gd name="T35" fmla="*/ 1822 h 20000"/>
                  <a:gd name="T36" fmla="*/ 8171 w 20000"/>
                  <a:gd name="T37" fmla="*/ 1302 h 20000"/>
                  <a:gd name="T38" fmla="*/ 8537 w 20000"/>
                  <a:gd name="T39" fmla="*/ 868 h 20000"/>
                  <a:gd name="T40" fmla="*/ 9024 w 20000"/>
                  <a:gd name="T41" fmla="*/ 521 h 20000"/>
                  <a:gd name="T42" fmla="*/ 9512 w 20000"/>
                  <a:gd name="T43" fmla="*/ 260 h 20000"/>
                  <a:gd name="T44" fmla="*/ 9878 w 20000"/>
                  <a:gd name="T45" fmla="*/ 87 h 20000"/>
                  <a:gd name="T46" fmla="*/ 10244 w 20000"/>
                  <a:gd name="T47" fmla="*/ 0 h 20000"/>
                  <a:gd name="T48" fmla="*/ 10732 w 20000"/>
                  <a:gd name="T49" fmla="*/ 43 h 20000"/>
                  <a:gd name="T50" fmla="*/ 11098 w 20000"/>
                  <a:gd name="T51" fmla="*/ 217 h 20000"/>
                  <a:gd name="T52" fmla="*/ 11585 w 20000"/>
                  <a:gd name="T53" fmla="*/ 521 h 20000"/>
                  <a:gd name="T54" fmla="*/ 12073 w 20000"/>
                  <a:gd name="T55" fmla="*/ 998 h 20000"/>
                  <a:gd name="T56" fmla="*/ 12439 w 20000"/>
                  <a:gd name="T57" fmla="*/ 1562 h 20000"/>
                  <a:gd name="T58" fmla="*/ 12927 w 20000"/>
                  <a:gd name="T59" fmla="*/ 2256 h 20000"/>
                  <a:gd name="T60" fmla="*/ 13415 w 20000"/>
                  <a:gd name="T61" fmla="*/ 3124 h 20000"/>
                  <a:gd name="T62" fmla="*/ 13780 w 20000"/>
                  <a:gd name="T63" fmla="*/ 3991 h 20000"/>
                  <a:gd name="T64" fmla="*/ 14268 w 20000"/>
                  <a:gd name="T65" fmla="*/ 4946 h 20000"/>
                  <a:gd name="T66" fmla="*/ 14756 w 20000"/>
                  <a:gd name="T67" fmla="*/ 5987 h 20000"/>
                  <a:gd name="T68" fmla="*/ 15122 w 20000"/>
                  <a:gd name="T69" fmla="*/ 7072 h 20000"/>
                  <a:gd name="T70" fmla="*/ 15610 w 20000"/>
                  <a:gd name="T71" fmla="*/ 8200 h 20000"/>
                  <a:gd name="T72" fmla="*/ 16098 w 20000"/>
                  <a:gd name="T73" fmla="*/ 9371 h 20000"/>
                  <a:gd name="T74" fmla="*/ 16585 w 20000"/>
                  <a:gd name="T75" fmla="*/ 10456 h 20000"/>
                  <a:gd name="T76" fmla="*/ 16951 w 20000"/>
                  <a:gd name="T77" fmla="*/ 11627 h 20000"/>
                  <a:gd name="T78" fmla="*/ 17317 w 20000"/>
                  <a:gd name="T79" fmla="*/ 12755 h 20000"/>
                  <a:gd name="T80" fmla="*/ 17683 w 20000"/>
                  <a:gd name="T81" fmla="*/ 13883 h 20000"/>
                  <a:gd name="T82" fmla="*/ 18049 w 20000"/>
                  <a:gd name="T83" fmla="*/ 14967 h 20000"/>
                  <a:gd name="T84" fmla="*/ 18415 w 20000"/>
                  <a:gd name="T85" fmla="*/ 15922 h 20000"/>
                  <a:gd name="T86" fmla="*/ 18780 w 20000"/>
                  <a:gd name="T87" fmla="*/ 16876 h 20000"/>
                  <a:gd name="T88" fmla="*/ 19146 w 20000"/>
                  <a:gd name="T89" fmla="*/ 17744 h 20000"/>
                  <a:gd name="T90" fmla="*/ 19390 w 20000"/>
                  <a:gd name="T91" fmla="*/ 18525 h 20000"/>
                  <a:gd name="T92" fmla="*/ 19634 w 20000"/>
                  <a:gd name="T93" fmla="*/ 19176 h 20000"/>
                  <a:gd name="T94" fmla="*/ 19878 w 20000"/>
                  <a:gd name="T95" fmla="*/ 1974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4"/>
                <a:srcRect/>
                <a:tile tx="0" ty="0" sx="100000" sy="100000" flip="none" algn="tl"/>
              </a:blipFill>
              <a:ln w="28575">
                <a:solidFill>
                  <a:srgbClr val="FF0000"/>
                </a:solidFill>
                <a:round/>
                <a:headEnd/>
                <a:tailEnd/>
              </a:ln>
            </p:spPr>
            <p:txBody>
              <a:bodyPr/>
              <a:lstStyle/>
              <a:p>
                <a:endParaRPr lang="zh-CN" altLang="en-US"/>
              </a:p>
            </p:txBody>
          </p:sp>
          <p:sp>
            <p:nvSpPr>
              <p:cNvPr id="2115" name="Freeform 37"/>
              <p:cNvSpPr>
                <a:spLocks/>
              </p:cNvSpPr>
              <p:nvPr/>
            </p:nvSpPr>
            <p:spPr bwMode="auto">
              <a:xfrm>
                <a:off x="3645" y="2213"/>
                <a:ext cx="70" cy="178"/>
              </a:xfrm>
              <a:custGeom>
                <a:avLst/>
                <a:gdLst>
                  <a:gd name="T0" fmla="*/ 229 w 20000"/>
                  <a:gd name="T1" fmla="*/ 629 h 20000"/>
                  <a:gd name="T2" fmla="*/ 571 w 20000"/>
                  <a:gd name="T3" fmla="*/ 1888 h 20000"/>
                  <a:gd name="T4" fmla="*/ 914 w 20000"/>
                  <a:gd name="T5" fmla="*/ 3101 h 20000"/>
                  <a:gd name="T6" fmla="*/ 1371 w 20000"/>
                  <a:gd name="T7" fmla="*/ 4315 h 20000"/>
                  <a:gd name="T8" fmla="*/ 1714 w 20000"/>
                  <a:gd name="T9" fmla="*/ 5573 h 20000"/>
                  <a:gd name="T10" fmla="*/ 2171 w 20000"/>
                  <a:gd name="T11" fmla="*/ 6742 h 20000"/>
                  <a:gd name="T12" fmla="*/ 2629 w 20000"/>
                  <a:gd name="T13" fmla="*/ 7910 h 20000"/>
                  <a:gd name="T14" fmla="*/ 2971 w 20000"/>
                  <a:gd name="T15" fmla="*/ 8989 h 20000"/>
                  <a:gd name="T16" fmla="*/ 3314 w 20000"/>
                  <a:gd name="T17" fmla="*/ 10157 h 20000"/>
                  <a:gd name="T18" fmla="*/ 3771 w 20000"/>
                  <a:gd name="T19" fmla="*/ 11191 h 20000"/>
                  <a:gd name="T20" fmla="*/ 4114 w 20000"/>
                  <a:gd name="T21" fmla="*/ 12180 h 20000"/>
                  <a:gd name="T22" fmla="*/ 4571 w 20000"/>
                  <a:gd name="T23" fmla="*/ 13213 h 20000"/>
                  <a:gd name="T24" fmla="*/ 5029 w 20000"/>
                  <a:gd name="T25" fmla="*/ 14112 h 20000"/>
                  <a:gd name="T26" fmla="*/ 5371 w 20000"/>
                  <a:gd name="T27" fmla="*/ 15011 h 20000"/>
                  <a:gd name="T28" fmla="*/ 5714 w 20000"/>
                  <a:gd name="T29" fmla="*/ 15865 h 20000"/>
                  <a:gd name="T30" fmla="*/ 6171 w 20000"/>
                  <a:gd name="T31" fmla="*/ 16584 h 20000"/>
                  <a:gd name="T32" fmla="*/ 6629 w 20000"/>
                  <a:gd name="T33" fmla="*/ 17258 h 20000"/>
                  <a:gd name="T34" fmla="*/ 6971 w 20000"/>
                  <a:gd name="T35" fmla="*/ 17888 h 20000"/>
                  <a:gd name="T36" fmla="*/ 7429 w 20000"/>
                  <a:gd name="T37" fmla="*/ 18472 h 20000"/>
                  <a:gd name="T38" fmla="*/ 7886 w 20000"/>
                  <a:gd name="T39" fmla="*/ 18966 h 20000"/>
                  <a:gd name="T40" fmla="*/ 8229 w 20000"/>
                  <a:gd name="T41" fmla="*/ 19326 h 20000"/>
                  <a:gd name="T42" fmla="*/ 8571 w 20000"/>
                  <a:gd name="T43" fmla="*/ 19640 h 20000"/>
                  <a:gd name="T44" fmla="*/ 9029 w 20000"/>
                  <a:gd name="T45" fmla="*/ 19865 h 20000"/>
                  <a:gd name="T46" fmla="*/ 9486 w 20000"/>
                  <a:gd name="T47" fmla="*/ 19955 h 20000"/>
                  <a:gd name="T48" fmla="*/ 9943 w 20000"/>
                  <a:gd name="T49" fmla="*/ 19955 h 20000"/>
                  <a:gd name="T50" fmla="*/ 10286 w 20000"/>
                  <a:gd name="T51" fmla="*/ 19865 h 20000"/>
                  <a:gd name="T52" fmla="*/ 10743 w 20000"/>
                  <a:gd name="T53" fmla="*/ 19551 h 20000"/>
                  <a:gd name="T54" fmla="*/ 11314 w 20000"/>
                  <a:gd name="T55" fmla="*/ 19101 h 20000"/>
                  <a:gd name="T56" fmla="*/ 11771 w 20000"/>
                  <a:gd name="T57" fmla="*/ 18562 h 20000"/>
                  <a:gd name="T58" fmla="*/ 12114 w 20000"/>
                  <a:gd name="T59" fmla="*/ 17888 h 20000"/>
                  <a:gd name="T60" fmla="*/ 12686 w 20000"/>
                  <a:gd name="T61" fmla="*/ 17169 h 20000"/>
                  <a:gd name="T62" fmla="*/ 13257 w 20000"/>
                  <a:gd name="T63" fmla="*/ 16270 h 20000"/>
                  <a:gd name="T64" fmla="*/ 13714 w 20000"/>
                  <a:gd name="T65" fmla="*/ 15371 h 20000"/>
                  <a:gd name="T66" fmla="*/ 14171 w 20000"/>
                  <a:gd name="T67" fmla="*/ 14337 h 20000"/>
                  <a:gd name="T68" fmla="*/ 14743 w 20000"/>
                  <a:gd name="T69" fmla="*/ 13303 h 20000"/>
                  <a:gd name="T70" fmla="*/ 15200 w 20000"/>
                  <a:gd name="T71" fmla="*/ 12180 h 20000"/>
                  <a:gd name="T72" fmla="*/ 15657 w 20000"/>
                  <a:gd name="T73" fmla="*/ 11101 h 20000"/>
                  <a:gd name="T74" fmla="*/ 16114 w 20000"/>
                  <a:gd name="T75" fmla="*/ 10022 h 20000"/>
                  <a:gd name="T76" fmla="*/ 16571 w 20000"/>
                  <a:gd name="T77" fmla="*/ 8899 h 20000"/>
                  <a:gd name="T78" fmla="*/ 17029 w 20000"/>
                  <a:gd name="T79" fmla="*/ 7820 h 20000"/>
                  <a:gd name="T80" fmla="*/ 17371 w 20000"/>
                  <a:gd name="T81" fmla="*/ 6787 h 20000"/>
                  <a:gd name="T82" fmla="*/ 17829 w 20000"/>
                  <a:gd name="T83" fmla="*/ 5708 h 20000"/>
                  <a:gd name="T84" fmla="*/ 18286 w 20000"/>
                  <a:gd name="T85" fmla="*/ 4764 h 20000"/>
                  <a:gd name="T86" fmla="*/ 18743 w 20000"/>
                  <a:gd name="T87" fmla="*/ 3865 h 20000"/>
                  <a:gd name="T88" fmla="*/ 19086 w 20000"/>
                  <a:gd name="T89" fmla="*/ 3011 h 20000"/>
                  <a:gd name="T90" fmla="*/ 19314 w 20000"/>
                  <a:gd name="T91" fmla="*/ 2247 h 20000"/>
                  <a:gd name="T92" fmla="*/ 19543 w 20000"/>
                  <a:gd name="T93" fmla="*/ 1618 h 20000"/>
                  <a:gd name="T94" fmla="*/ 19771 w 20000"/>
                  <a:gd name="T95" fmla="*/ 1034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4"/>
                <a:srcRect/>
                <a:tile tx="0" ty="0" sx="100000" sy="100000" flip="none" algn="tl"/>
              </a:blipFill>
              <a:ln w="28575">
                <a:solidFill>
                  <a:srgbClr val="FF0000"/>
                </a:solidFill>
                <a:round/>
                <a:headEnd/>
                <a:tailEnd/>
              </a:ln>
            </p:spPr>
            <p:txBody>
              <a:bodyPr/>
              <a:lstStyle/>
              <a:p>
                <a:endParaRPr lang="zh-CN" altLang="en-US"/>
              </a:p>
            </p:txBody>
          </p:sp>
          <p:sp>
            <p:nvSpPr>
              <p:cNvPr id="2116" name="Freeform 38"/>
              <p:cNvSpPr>
                <a:spLocks/>
              </p:cNvSpPr>
              <p:nvPr/>
            </p:nvSpPr>
            <p:spPr bwMode="auto">
              <a:xfrm>
                <a:off x="3718" y="2045"/>
                <a:ext cx="65" cy="180"/>
              </a:xfrm>
              <a:custGeom>
                <a:avLst/>
                <a:gdLst>
                  <a:gd name="T0" fmla="*/ 244 w 20000"/>
                  <a:gd name="T1" fmla="*/ 18486 h 20000"/>
                  <a:gd name="T2" fmla="*/ 732 w 20000"/>
                  <a:gd name="T3" fmla="*/ 17283 h 20000"/>
                  <a:gd name="T4" fmla="*/ 1098 w 20000"/>
                  <a:gd name="T5" fmla="*/ 16080 h 20000"/>
                  <a:gd name="T6" fmla="*/ 1585 w 20000"/>
                  <a:gd name="T7" fmla="*/ 14878 h 20000"/>
                  <a:gd name="T8" fmla="*/ 1951 w 20000"/>
                  <a:gd name="T9" fmla="*/ 13719 h 20000"/>
                  <a:gd name="T10" fmla="*/ 2439 w 20000"/>
                  <a:gd name="T11" fmla="*/ 12606 h 20000"/>
                  <a:gd name="T12" fmla="*/ 2927 w 20000"/>
                  <a:gd name="T13" fmla="*/ 11448 h 20000"/>
                  <a:gd name="T14" fmla="*/ 3293 w 20000"/>
                  <a:gd name="T15" fmla="*/ 10334 h 20000"/>
                  <a:gd name="T16" fmla="*/ 3780 w 20000"/>
                  <a:gd name="T17" fmla="*/ 9310 h 20000"/>
                  <a:gd name="T18" fmla="*/ 4268 w 20000"/>
                  <a:gd name="T19" fmla="*/ 8241 h 20000"/>
                  <a:gd name="T20" fmla="*/ 4756 w 20000"/>
                  <a:gd name="T21" fmla="*/ 7261 h 20000"/>
                  <a:gd name="T22" fmla="*/ 5122 w 20000"/>
                  <a:gd name="T23" fmla="*/ 6325 h 20000"/>
                  <a:gd name="T24" fmla="*/ 5488 w 20000"/>
                  <a:gd name="T25" fmla="*/ 5434 h 20000"/>
                  <a:gd name="T26" fmla="*/ 5854 w 20000"/>
                  <a:gd name="T27" fmla="*/ 4588 h 20000"/>
                  <a:gd name="T28" fmla="*/ 6463 w 20000"/>
                  <a:gd name="T29" fmla="*/ 3786 h 20000"/>
                  <a:gd name="T30" fmla="*/ 6951 w 20000"/>
                  <a:gd name="T31" fmla="*/ 3029 h 20000"/>
                  <a:gd name="T32" fmla="*/ 7317 w 20000"/>
                  <a:gd name="T33" fmla="*/ 2450 h 20000"/>
                  <a:gd name="T34" fmla="*/ 7683 w 20000"/>
                  <a:gd name="T35" fmla="*/ 1826 h 20000"/>
                  <a:gd name="T36" fmla="*/ 8171 w 20000"/>
                  <a:gd name="T37" fmla="*/ 1292 h 20000"/>
                  <a:gd name="T38" fmla="*/ 8537 w 20000"/>
                  <a:gd name="T39" fmla="*/ 846 h 20000"/>
                  <a:gd name="T40" fmla="*/ 9024 w 20000"/>
                  <a:gd name="T41" fmla="*/ 490 h 20000"/>
                  <a:gd name="T42" fmla="*/ 9512 w 20000"/>
                  <a:gd name="T43" fmla="*/ 267 h 20000"/>
                  <a:gd name="T44" fmla="*/ 9878 w 20000"/>
                  <a:gd name="T45" fmla="*/ 89 h 20000"/>
                  <a:gd name="T46" fmla="*/ 10244 w 20000"/>
                  <a:gd name="T47" fmla="*/ 0 h 20000"/>
                  <a:gd name="T48" fmla="*/ 10732 w 20000"/>
                  <a:gd name="T49" fmla="*/ 45 h 20000"/>
                  <a:gd name="T50" fmla="*/ 11098 w 20000"/>
                  <a:gd name="T51" fmla="*/ 223 h 20000"/>
                  <a:gd name="T52" fmla="*/ 11585 w 20000"/>
                  <a:gd name="T53" fmla="*/ 535 h 20000"/>
                  <a:gd name="T54" fmla="*/ 12073 w 20000"/>
                  <a:gd name="T55" fmla="*/ 980 h 20000"/>
                  <a:gd name="T56" fmla="*/ 12439 w 20000"/>
                  <a:gd name="T57" fmla="*/ 1604 h 20000"/>
                  <a:gd name="T58" fmla="*/ 12927 w 20000"/>
                  <a:gd name="T59" fmla="*/ 2272 h 20000"/>
                  <a:gd name="T60" fmla="*/ 13415 w 20000"/>
                  <a:gd name="T61" fmla="*/ 3118 h 20000"/>
                  <a:gd name="T62" fmla="*/ 13780 w 20000"/>
                  <a:gd name="T63" fmla="*/ 3964 h 20000"/>
                  <a:gd name="T64" fmla="*/ 14268 w 20000"/>
                  <a:gd name="T65" fmla="*/ 4944 h 20000"/>
                  <a:gd name="T66" fmla="*/ 14756 w 20000"/>
                  <a:gd name="T67" fmla="*/ 5969 h 20000"/>
                  <a:gd name="T68" fmla="*/ 15122 w 20000"/>
                  <a:gd name="T69" fmla="*/ 7038 h 20000"/>
                  <a:gd name="T70" fmla="*/ 15610 w 20000"/>
                  <a:gd name="T71" fmla="*/ 8151 h 20000"/>
                  <a:gd name="T72" fmla="*/ 16098 w 20000"/>
                  <a:gd name="T73" fmla="*/ 9310 h 20000"/>
                  <a:gd name="T74" fmla="*/ 16585 w 20000"/>
                  <a:gd name="T75" fmla="*/ 10468 h 20000"/>
                  <a:gd name="T76" fmla="*/ 16951 w 20000"/>
                  <a:gd name="T77" fmla="*/ 11626 h 20000"/>
                  <a:gd name="T78" fmla="*/ 17317 w 20000"/>
                  <a:gd name="T79" fmla="*/ 12739 h 20000"/>
                  <a:gd name="T80" fmla="*/ 17683 w 20000"/>
                  <a:gd name="T81" fmla="*/ 13853 h 20000"/>
                  <a:gd name="T82" fmla="*/ 18049 w 20000"/>
                  <a:gd name="T83" fmla="*/ 14922 h 20000"/>
                  <a:gd name="T84" fmla="*/ 18415 w 20000"/>
                  <a:gd name="T85" fmla="*/ 15902 h 20000"/>
                  <a:gd name="T86" fmla="*/ 18780 w 20000"/>
                  <a:gd name="T87" fmla="*/ 16882 h 20000"/>
                  <a:gd name="T88" fmla="*/ 19146 w 20000"/>
                  <a:gd name="T89" fmla="*/ 17728 h 20000"/>
                  <a:gd name="T90" fmla="*/ 19390 w 20000"/>
                  <a:gd name="T91" fmla="*/ 18530 h 20000"/>
                  <a:gd name="T92" fmla="*/ 19634 w 20000"/>
                  <a:gd name="T93" fmla="*/ 19198 h 20000"/>
                  <a:gd name="T94" fmla="*/ 19878 w 20000"/>
                  <a:gd name="T95" fmla="*/ 19733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a:solidFill>
                  <a:srgbClr val="FF0000"/>
                </a:solidFill>
                <a:round/>
                <a:headEnd/>
                <a:tailEnd/>
              </a:ln>
            </p:spPr>
            <p:txBody>
              <a:bodyPr/>
              <a:lstStyle/>
              <a:p>
                <a:endParaRPr lang="zh-CN" altLang="en-US"/>
              </a:p>
            </p:txBody>
          </p:sp>
          <p:sp>
            <p:nvSpPr>
              <p:cNvPr id="2117" name="Freeform 39"/>
              <p:cNvSpPr>
                <a:spLocks/>
              </p:cNvSpPr>
              <p:nvPr/>
            </p:nvSpPr>
            <p:spPr bwMode="auto">
              <a:xfrm>
                <a:off x="3783" y="2205"/>
                <a:ext cx="70" cy="174"/>
              </a:xfrm>
              <a:custGeom>
                <a:avLst/>
                <a:gdLst>
                  <a:gd name="T0" fmla="*/ 229 w 20000"/>
                  <a:gd name="T1" fmla="*/ 600 h 20000"/>
                  <a:gd name="T2" fmla="*/ 571 w 20000"/>
                  <a:gd name="T3" fmla="*/ 1894 h 20000"/>
                  <a:gd name="T4" fmla="*/ 914 w 20000"/>
                  <a:gd name="T5" fmla="*/ 3141 h 20000"/>
                  <a:gd name="T6" fmla="*/ 1371 w 20000"/>
                  <a:gd name="T7" fmla="*/ 4342 h 20000"/>
                  <a:gd name="T8" fmla="*/ 1714 w 20000"/>
                  <a:gd name="T9" fmla="*/ 5543 h 20000"/>
                  <a:gd name="T10" fmla="*/ 2171 w 20000"/>
                  <a:gd name="T11" fmla="*/ 6744 h 20000"/>
                  <a:gd name="T12" fmla="*/ 2629 w 20000"/>
                  <a:gd name="T13" fmla="*/ 7898 h 20000"/>
                  <a:gd name="T14" fmla="*/ 2971 w 20000"/>
                  <a:gd name="T15" fmla="*/ 9007 h 20000"/>
                  <a:gd name="T16" fmla="*/ 3314 w 20000"/>
                  <a:gd name="T17" fmla="*/ 10162 h 20000"/>
                  <a:gd name="T18" fmla="*/ 3771 w 20000"/>
                  <a:gd name="T19" fmla="*/ 11224 h 20000"/>
                  <a:gd name="T20" fmla="*/ 4114 w 20000"/>
                  <a:gd name="T21" fmla="*/ 12194 h 20000"/>
                  <a:gd name="T22" fmla="*/ 4571 w 20000"/>
                  <a:gd name="T23" fmla="*/ 13210 h 20000"/>
                  <a:gd name="T24" fmla="*/ 5029 w 20000"/>
                  <a:gd name="T25" fmla="*/ 14134 h 20000"/>
                  <a:gd name="T26" fmla="*/ 5371 w 20000"/>
                  <a:gd name="T27" fmla="*/ 15058 h 20000"/>
                  <a:gd name="T28" fmla="*/ 5714 w 20000"/>
                  <a:gd name="T29" fmla="*/ 15843 h 20000"/>
                  <a:gd name="T30" fmla="*/ 6171 w 20000"/>
                  <a:gd name="T31" fmla="*/ 16628 h 20000"/>
                  <a:gd name="T32" fmla="*/ 6629 w 20000"/>
                  <a:gd name="T33" fmla="*/ 17321 h 20000"/>
                  <a:gd name="T34" fmla="*/ 6971 w 20000"/>
                  <a:gd name="T35" fmla="*/ 17921 h 20000"/>
                  <a:gd name="T36" fmla="*/ 7429 w 20000"/>
                  <a:gd name="T37" fmla="*/ 18476 h 20000"/>
                  <a:gd name="T38" fmla="*/ 7886 w 20000"/>
                  <a:gd name="T39" fmla="*/ 18938 h 20000"/>
                  <a:gd name="T40" fmla="*/ 8229 w 20000"/>
                  <a:gd name="T41" fmla="*/ 19353 h 20000"/>
                  <a:gd name="T42" fmla="*/ 8571 w 20000"/>
                  <a:gd name="T43" fmla="*/ 19630 h 20000"/>
                  <a:gd name="T44" fmla="*/ 9029 w 20000"/>
                  <a:gd name="T45" fmla="*/ 19861 h 20000"/>
                  <a:gd name="T46" fmla="*/ 9486 w 20000"/>
                  <a:gd name="T47" fmla="*/ 19954 h 20000"/>
                  <a:gd name="T48" fmla="*/ 9943 w 20000"/>
                  <a:gd name="T49" fmla="*/ 19954 h 20000"/>
                  <a:gd name="T50" fmla="*/ 10286 w 20000"/>
                  <a:gd name="T51" fmla="*/ 19861 h 20000"/>
                  <a:gd name="T52" fmla="*/ 10743 w 20000"/>
                  <a:gd name="T53" fmla="*/ 19538 h 20000"/>
                  <a:gd name="T54" fmla="*/ 11314 w 20000"/>
                  <a:gd name="T55" fmla="*/ 19122 h 20000"/>
                  <a:gd name="T56" fmla="*/ 11771 w 20000"/>
                  <a:gd name="T57" fmla="*/ 18522 h 20000"/>
                  <a:gd name="T58" fmla="*/ 12114 w 20000"/>
                  <a:gd name="T59" fmla="*/ 17921 h 20000"/>
                  <a:gd name="T60" fmla="*/ 12686 w 20000"/>
                  <a:gd name="T61" fmla="*/ 17136 h 20000"/>
                  <a:gd name="T62" fmla="*/ 13257 w 20000"/>
                  <a:gd name="T63" fmla="*/ 16259 h 20000"/>
                  <a:gd name="T64" fmla="*/ 13714 w 20000"/>
                  <a:gd name="T65" fmla="*/ 15381 h 20000"/>
                  <a:gd name="T66" fmla="*/ 14171 w 20000"/>
                  <a:gd name="T67" fmla="*/ 14365 h 20000"/>
                  <a:gd name="T68" fmla="*/ 14743 w 20000"/>
                  <a:gd name="T69" fmla="*/ 13303 h 20000"/>
                  <a:gd name="T70" fmla="*/ 15200 w 20000"/>
                  <a:gd name="T71" fmla="*/ 12194 h 20000"/>
                  <a:gd name="T72" fmla="*/ 15657 w 20000"/>
                  <a:gd name="T73" fmla="*/ 11085 h 20000"/>
                  <a:gd name="T74" fmla="*/ 16114 w 20000"/>
                  <a:gd name="T75" fmla="*/ 10023 h 20000"/>
                  <a:gd name="T76" fmla="*/ 16571 w 20000"/>
                  <a:gd name="T77" fmla="*/ 8961 h 20000"/>
                  <a:gd name="T78" fmla="*/ 17029 w 20000"/>
                  <a:gd name="T79" fmla="*/ 7806 h 20000"/>
                  <a:gd name="T80" fmla="*/ 17371 w 20000"/>
                  <a:gd name="T81" fmla="*/ 6744 h 20000"/>
                  <a:gd name="T82" fmla="*/ 17829 w 20000"/>
                  <a:gd name="T83" fmla="*/ 5727 h 20000"/>
                  <a:gd name="T84" fmla="*/ 18286 w 20000"/>
                  <a:gd name="T85" fmla="*/ 4758 h 20000"/>
                  <a:gd name="T86" fmla="*/ 18743 w 20000"/>
                  <a:gd name="T87" fmla="*/ 3880 h 20000"/>
                  <a:gd name="T88" fmla="*/ 19086 w 20000"/>
                  <a:gd name="T89" fmla="*/ 3002 h 20000"/>
                  <a:gd name="T90" fmla="*/ 19314 w 20000"/>
                  <a:gd name="T91" fmla="*/ 2263 h 20000"/>
                  <a:gd name="T92" fmla="*/ 19543 w 20000"/>
                  <a:gd name="T93" fmla="*/ 1617 h 20000"/>
                  <a:gd name="T94" fmla="*/ 19771 w 20000"/>
                  <a:gd name="T95" fmla="*/ 1062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a:solidFill>
                  <a:srgbClr val="FF0000"/>
                </a:solidFill>
                <a:round/>
                <a:headEnd/>
                <a:tailEnd/>
              </a:ln>
            </p:spPr>
            <p:txBody>
              <a:bodyPr/>
              <a:lstStyle/>
              <a:p>
                <a:endParaRPr lang="zh-CN" altLang="en-US"/>
              </a:p>
            </p:txBody>
          </p:sp>
          <p:sp>
            <p:nvSpPr>
              <p:cNvPr id="2118" name="Freeform 40"/>
              <p:cNvSpPr>
                <a:spLocks/>
              </p:cNvSpPr>
              <p:nvPr/>
            </p:nvSpPr>
            <p:spPr bwMode="auto">
              <a:xfrm>
                <a:off x="3852" y="2037"/>
                <a:ext cx="66" cy="184"/>
              </a:xfrm>
              <a:custGeom>
                <a:avLst/>
                <a:gdLst>
                  <a:gd name="T0" fmla="*/ 244 w 20000"/>
                  <a:gd name="T1" fmla="*/ 18482 h 20000"/>
                  <a:gd name="T2" fmla="*/ 732 w 20000"/>
                  <a:gd name="T3" fmla="*/ 17310 h 20000"/>
                  <a:gd name="T4" fmla="*/ 1098 w 20000"/>
                  <a:gd name="T5" fmla="*/ 16052 h 20000"/>
                  <a:gd name="T6" fmla="*/ 1585 w 20000"/>
                  <a:gd name="T7" fmla="*/ 14881 h 20000"/>
                  <a:gd name="T8" fmla="*/ 1951 w 20000"/>
                  <a:gd name="T9" fmla="*/ 13709 h 20000"/>
                  <a:gd name="T10" fmla="*/ 2439 w 20000"/>
                  <a:gd name="T11" fmla="*/ 12581 h 20000"/>
                  <a:gd name="T12" fmla="*/ 2927 w 20000"/>
                  <a:gd name="T13" fmla="*/ 11453 h 20000"/>
                  <a:gd name="T14" fmla="*/ 3293 w 20000"/>
                  <a:gd name="T15" fmla="*/ 10325 h 20000"/>
                  <a:gd name="T16" fmla="*/ 3780 w 20000"/>
                  <a:gd name="T17" fmla="*/ 9284 h 20000"/>
                  <a:gd name="T18" fmla="*/ 4268 w 20000"/>
                  <a:gd name="T19" fmla="*/ 8200 h 20000"/>
                  <a:gd name="T20" fmla="*/ 4756 w 20000"/>
                  <a:gd name="T21" fmla="*/ 7245 h 20000"/>
                  <a:gd name="T22" fmla="*/ 5122 w 20000"/>
                  <a:gd name="T23" fmla="*/ 6334 h 20000"/>
                  <a:gd name="T24" fmla="*/ 5488 w 20000"/>
                  <a:gd name="T25" fmla="*/ 5466 h 20000"/>
                  <a:gd name="T26" fmla="*/ 5854 w 20000"/>
                  <a:gd name="T27" fmla="*/ 4555 h 20000"/>
                  <a:gd name="T28" fmla="*/ 6463 w 20000"/>
                  <a:gd name="T29" fmla="*/ 3774 h 20000"/>
                  <a:gd name="T30" fmla="*/ 6951 w 20000"/>
                  <a:gd name="T31" fmla="*/ 3037 h 20000"/>
                  <a:gd name="T32" fmla="*/ 7317 w 20000"/>
                  <a:gd name="T33" fmla="*/ 2430 h 20000"/>
                  <a:gd name="T34" fmla="*/ 7683 w 20000"/>
                  <a:gd name="T35" fmla="*/ 1822 h 20000"/>
                  <a:gd name="T36" fmla="*/ 8171 w 20000"/>
                  <a:gd name="T37" fmla="*/ 1302 h 20000"/>
                  <a:gd name="T38" fmla="*/ 8537 w 20000"/>
                  <a:gd name="T39" fmla="*/ 868 h 20000"/>
                  <a:gd name="T40" fmla="*/ 9024 w 20000"/>
                  <a:gd name="T41" fmla="*/ 521 h 20000"/>
                  <a:gd name="T42" fmla="*/ 9512 w 20000"/>
                  <a:gd name="T43" fmla="*/ 260 h 20000"/>
                  <a:gd name="T44" fmla="*/ 9878 w 20000"/>
                  <a:gd name="T45" fmla="*/ 87 h 20000"/>
                  <a:gd name="T46" fmla="*/ 10244 w 20000"/>
                  <a:gd name="T47" fmla="*/ 0 h 20000"/>
                  <a:gd name="T48" fmla="*/ 10732 w 20000"/>
                  <a:gd name="T49" fmla="*/ 43 h 20000"/>
                  <a:gd name="T50" fmla="*/ 11098 w 20000"/>
                  <a:gd name="T51" fmla="*/ 217 h 20000"/>
                  <a:gd name="T52" fmla="*/ 11585 w 20000"/>
                  <a:gd name="T53" fmla="*/ 521 h 20000"/>
                  <a:gd name="T54" fmla="*/ 12073 w 20000"/>
                  <a:gd name="T55" fmla="*/ 998 h 20000"/>
                  <a:gd name="T56" fmla="*/ 12439 w 20000"/>
                  <a:gd name="T57" fmla="*/ 1562 h 20000"/>
                  <a:gd name="T58" fmla="*/ 12927 w 20000"/>
                  <a:gd name="T59" fmla="*/ 2256 h 20000"/>
                  <a:gd name="T60" fmla="*/ 13415 w 20000"/>
                  <a:gd name="T61" fmla="*/ 3124 h 20000"/>
                  <a:gd name="T62" fmla="*/ 13780 w 20000"/>
                  <a:gd name="T63" fmla="*/ 3991 h 20000"/>
                  <a:gd name="T64" fmla="*/ 14268 w 20000"/>
                  <a:gd name="T65" fmla="*/ 4946 h 20000"/>
                  <a:gd name="T66" fmla="*/ 14756 w 20000"/>
                  <a:gd name="T67" fmla="*/ 5987 h 20000"/>
                  <a:gd name="T68" fmla="*/ 15122 w 20000"/>
                  <a:gd name="T69" fmla="*/ 7072 h 20000"/>
                  <a:gd name="T70" fmla="*/ 15610 w 20000"/>
                  <a:gd name="T71" fmla="*/ 8200 h 20000"/>
                  <a:gd name="T72" fmla="*/ 16098 w 20000"/>
                  <a:gd name="T73" fmla="*/ 9371 h 20000"/>
                  <a:gd name="T74" fmla="*/ 16585 w 20000"/>
                  <a:gd name="T75" fmla="*/ 10456 h 20000"/>
                  <a:gd name="T76" fmla="*/ 16951 w 20000"/>
                  <a:gd name="T77" fmla="*/ 11627 h 20000"/>
                  <a:gd name="T78" fmla="*/ 17317 w 20000"/>
                  <a:gd name="T79" fmla="*/ 12755 h 20000"/>
                  <a:gd name="T80" fmla="*/ 17683 w 20000"/>
                  <a:gd name="T81" fmla="*/ 13883 h 20000"/>
                  <a:gd name="T82" fmla="*/ 18049 w 20000"/>
                  <a:gd name="T83" fmla="*/ 14967 h 20000"/>
                  <a:gd name="T84" fmla="*/ 18415 w 20000"/>
                  <a:gd name="T85" fmla="*/ 15922 h 20000"/>
                  <a:gd name="T86" fmla="*/ 18780 w 20000"/>
                  <a:gd name="T87" fmla="*/ 16876 h 20000"/>
                  <a:gd name="T88" fmla="*/ 19146 w 20000"/>
                  <a:gd name="T89" fmla="*/ 17744 h 20000"/>
                  <a:gd name="T90" fmla="*/ 19390 w 20000"/>
                  <a:gd name="T91" fmla="*/ 18525 h 20000"/>
                  <a:gd name="T92" fmla="*/ 19634 w 20000"/>
                  <a:gd name="T93" fmla="*/ 19176 h 20000"/>
                  <a:gd name="T94" fmla="*/ 19878 w 20000"/>
                  <a:gd name="T95" fmla="*/ 1974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4"/>
                <a:srcRect/>
                <a:tile tx="0" ty="0" sx="100000" sy="100000" flip="none" algn="tl"/>
              </a:blipFill>
              <a:ln w="28575">
                <a:solidFill>
                  <a:srgbClr val="FF0000"/>
                </a:solidFill>
                <a:round/>
                <a:headEnd/>
                <a:tailEnd/>
              </a:ln>
            </p:spPr>
            <p:txBody>
              <a:bodyPr/>
              <a:lstStyle/>
              <a:p>
                <a:endParaRPr lang="zh-CN" altLang="en-US"/>
              </a:p>
            </p:txBody>
          </p:sp>
          <p:sp>
            <p:nvSpPr>
              <p:cNvPr id="2119" name="Freeform 41"/>
              <p:cNvSpPr>
                <a:spLocks/>
              </p:cNvSpPr>
              <p:nvPr/>
            </p:nvSpPr>
            <p:spPr bwMode="auto">
              <a:xfrm>
                <a:off x="3918" y="2208"/>
                <a:ext cx="70" cy="178"/>
              </a:xfrm>
              <a:custGeom>
                <a:avLst/>
                <a:gdLst>
                  <a:gd name="T0" fmla="*/ 229 w 20000"/>
                  <a:gd name="T1" fmla="*/ 629 h 20000"/>
                  <a:gd name="T2" fmla="*/ 571 w 20000"/>
                  <a:gd name="T3" fmla="*/ 1888 h 20000"/>
                  <a:gd name="T4" fmla="*/ 914 w 20000"/>
                  <a:gd name="T5" fmla="*/ 3101 h 20000"/>
                  <a:gd name="T6" fmla="*/ 1371 w 20000"/>
                  <a:gd name="T7" fmla="*/ 4315 h 20000"/>
                  <a:gd name="T8" fmla="*/ 1714 w 20000"/>
                  <a:gd name="T9" fmla="*/ 5573 h 20000"/>
                  <a:gd name="T10" fmla="*/ 2171 w 20000"/>
                  <a:gd name="T11" fmla="*/ 6742 h 20000"/>
                  <a:gd name="T12" fmla="*/ 2629 w 20000"/>
                  <a:gd name="T13" fmla="*/ 7910 h 20000"/>
                  <a:gd name="T14" fmla="*/ 2971 w 20000"/>
                  <a:gd name="T15" fmla="*/ 8989 h 20000"/>
                  <a:gd name="T16" fmla="*/ 3314 w 20000"/>
                  <a:gd name="T17" fmla="*/ 10157 h 20000"/>
                  <a:gd name="T18" fmla="*/ 3771 w 20000"/>
                  <a:gd name="T19" fmla="*/ 11191 h 20000"/>
                  <a:gd name="T20" fmla="*/ 4114 w 20000"/>
                  <a:gd name="T21" fmla="*/ 12180 h 20000"/>
                  <a:gd name="T22" fmla="*/ 4571 w 20000"/>
                  <a:gd name="T23" fmla="*/ 13213 h 20000"/>
                  <a:gd name="T24" fmla="*/ 5029 w 20000"/>
                  <a:gd name="T25" fmla="*/ 14112 h 20000"/>
                  <a:gd name="T26" fmla="*/ 5371 w 20000"/>
                  <a:gd name="T27" fmla="*/ 15011 h 20000"/>
                  <a:gd name="T28" fmla="*/ 5714 w 20000"/>
                  <a:gd name="T29" fmla="*/ 15865 h 20000"/>
                  <a:gd name="T30" fmla="*/ 6171 w 20000"/>
                  <a:gd name="T31" fmla="*/ 16584 h 20000"/>
                  <a:gd name="T32" fmla="*/ 6629 w 20000"/>
                  <a:gd name="T33" fmla="*/ 17258 h 20000"/>
                  <a:gd name="T34" fmla="*/ 6971 w 20000"/>
                  <a:gd name="T35" fmla="*/ 17888 h 20000"/>
                  <a:gd name="T36" fmla="*/ 7429 w 20000"/>
                  <a:gd name="T37" fmla="*/ 18472 h 20000"/>
                  <a:gd name="T38" fmla="*/ 7886 w 20000"/>
                  <a:gd name="T39" fmla="*/ 18966 h 20000"/>
                  <a:gd name="T40" fmla="*/ 8229 w 20000"/>
                  <a:gd name="T41" fmla="*/ 19326 h 20000"/>
                  <a:gd name="T42" fmla="*/ 8571 w 20000"/>
                  <a:gd name="T43" fmla="*/ 19640 h 20000"/>
                  <a:gd name="T44" fmla="*/ 9029 w 20000"/>
                  <a:gd name="T45" fmla="*/ 19865 h 20000"/>
                  <a:gd name="T46" fmla="*/ 9486 w 20000"/>
                  <a:gd name="T47" fmla="*/ 19955 h 20000"/>
                  <a:gd name="T48" fmla="*/ 9943 w 20000"/>
                  <a:gd name="T49" fmla="*/ 19955 h 20000"/>
                  <a:gd name="T50" fmla="*/ 10286 w 20000"/>
                  <a:gd name="T51" fmla="*/ 19865 h 20000"/>
                  <a:gd name="T52" fmla="*/ 10743 w 20000"/>
                  <a:gd name="T53" fmla="*/ 19551 h 20000"/>
                  <a:gd name="T54" fmla="*/ 11314 w 20000"/>
                  <a:gd name="T55" fmla="*/ 19101 h 20000"/>
                  <a:gd name="T56" fmla="*/ 11771 w 20000"/>
                  <a:gd name="T57" fmla="*/ 18562 h 20000"/>
                  <a:gd name="T58" fmla="*/ 12114 w 20000"/>
                  <a:gd name="T59" fmla="*/ 17888 h 20000"/>
                  <a:gd name="T60" fmla="*/ 12686 w 20000"/>
                  <a:gd name="T61" fmla="*/ 17169 h 20000"/>
                  <a:gd name="T62" fmla="*/ 13257 w 20000"/>
                  <a:gd name="T63" fmla="*/ 16270 h 20000"/>
                  <a:gd name="T64" fmla="*/ 13714 w 20000"/>
                  <a:gd name="T65" fmla="*/ 15371 h 20000"/>
                  <a:gd name="T66" fmla="*/ 14171 w 20000"/>
                  <a:gd name="T67" fmla="*/ 14337 h 20000"/>
                  <a:gd name="T68" fmla="*/ 14743 w 20000"/>
                  <a:gd name="T69" fmla="*/ 13303 h 20000"/>
                  <a:gd name="T70" fmla="*/ 15200 w 20000"/>
                  <a:gd name="T71" fmla="*/ 12180 h 20000"/>
                  <a:gd name="T72" fmla="*/ 15657 w 20000"/>
                  <a:gd name="T73" fmla="*/ 11101 h 20000"/>
                  <a:gd name="T74" fmla="*/ 16114 w 20000"/>
                  <a:gd name="T75" fmla="*/ 10022 h 20000"/>
                  <a:gd name="T76" fmla="*/ 16571 w 20000"/>
                  <a:gd name="T77" fmla="*/ 8899 h 20000"/>
                  <a:gd name="T78" fmla="*/ 17029 w 20000"/>
                  <a:gd name="T79" fmla="*/ 7820 h 20000"/>
                  <a:gd name="T80" fmla="*/ 17371 w 20000"/>
                  <a:gd name="T81" fmla="*/ 6787 h 20000"/>
                  <a:gd name="T82" fmla="*/ 17829 w 20000"/>
                  <a:gd name="T83" fmla="*/ 5708 h 20000"/>
                  <a:gd name="T84" fmla="*/ 18286 w 20000"/>
                  <a:gd name="T85" fmla="*/ 4764 h 20000"/>
                  <a:gd name="T86" fmla="*/ 18743 w 20000"/>
                  <a:gd name="T87" fmla="*/ 3865 h 20000"/>
                  <a:gd name="T88" fmla="*/ 19086 w 20000"/>
                  <a:gd name="T89" fmla="*/ 3011 h 20000"/>
                  <a:gd name="T90" fmla="*/ 19314 w 20000"/>
                  <a:gd name="T91" fmla="*/ 2247 h 20000"/>
                  <a:gd name="T92" fmla="*/ 19543 w 20000"/>
                  <a:gd name="T93" fmla="*/ 1618 h 20000"/>
                  <a:gd name="T94" fmla="*/ 19771 w 20000"/>
                  <a:gd name="T95" fmla="*/ 1034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4"/>
                <a:srcRect/>
                <a:tile tx="0" ty="0" sx="100000" sy="100000" flip="none" algn="tl"/>
              </a:blipFill>
              <a:ln w="28575">
                <a:solidFill>
                  <a:srgbClr val="FF0000"/>
                </a:solidFill>
                <a:round/>
                <a:headEnd/>
                <a:tailEnd/>
              </a:ln>
            </p:spPr>
            <p:txBody>
              <a:bodyPr/>
              <a:lstStyle/>
              <a:p>
                <a:endParaRPr lang="zh-CN" altLang="en-US"/>
              </a:p>
            </p:txBody>
          </p:sp>
          <p:sp>
            <p:nvSpPr>
              <p:cNvPr id="2120" name="Freeform 42"/>
              <p:cNvSpPr>
                <a:spLocks/>
              </p:cNvSpPr>
              <p:nvPr/>
            </p:nvSpPr>
            <p:spPr bwMode="auto">
              <a:xfrm>
                <a:off x="3990" y="2040"/>
                <a:ext cx="65" cy="180"/>
              </a:xfrm>
              <a:custGeom>
                <a:avLst/>
                <a:gdLst>
                  <a:gd name="T0" fmla="*/ 244 w 20000"/>
                  <a:gd name="T1" fmla="*/ 18486 h 20000"/>
                  <a:gd name="T2" fmla="*/ 732 w 20000"/>
                  <a:gd name="T3" fmla="*/ 17283 h 20000"/>
                  <a:gd name="T4" fmla="*/ 1098 w 20000"/>
                  <a:gd name="T5" fmla="*/ 16080 h 20000"/>
                  <a:gd name="T6" fmla="*/ 1585 w 20000"/>
                  <a:gd name="T7" fmla="*/ 14878 h 20000"/>
                  <a:gd name="T8" fmla="*/ 1951 w 20000"/>
                  <a:gd name="T9" fmla="*/ 13719 h 20000"/>
                  <a:gd name="T10" fmla="*/ 2439 w 20000"/>
                  <a:gd name="T11" fmla="*/ 12606 h 20000"/>
                  <a:gd name="T12" fmla="*/ 2927 w 20000"/>
                  <a:gd name="T13" fmla="*/ 11448 h 20000"/>
                  <a:gd name="T14" fmla="*/ 3293 w 20000"/>
                  <a:gd name="T15" fmla="*/ 10334 h 20000"/>
                  <a:gd name="T16" fmla="*/ 3780 w 20000"/>
                  <a:gd name="T17" fmla="*/ 9310 h 20000"/>
                  <a:gd name="T18" fmla="*/ 4268 w 20000"/>
                  <a:gd name="T19" fmla="*/ 8241 h 20000"/>
                  <a:gd name="T20" fmla="*/ 4756 w 20000"/>
                  <a:gd name="T21" fmla="*/ 7261 h 20000"/>
                  <a:gd name="T22" fmla="*/ 5122 w 20000"/>
                  <a:gd name="T23" fmla="*/ 6325 h 20000"/>
                  <a:gd name="T24" fmla="*/ 5488 w 20000"/>
                  <a:gd name="T25" fmla="*/ 5434 h 20000"/>
                  <a:gd name="T26" fmla="*/ 5854 w 20000"/>
                  <a:gd name="T27" fmla="*/ 4588 h 20000"/>
                  <a:gd name="T28" fmla="*/ 6463 w 20000"/>
                  <a:gd name="T29" fmla="*/ 3786 h 20000"/>
                  <a:gd name="T30" fmla="*/ 6951 w 20000"/>
                  <a:gd name="T31" fmla="*/ 3029 h 20000"/>
                  <a:gd name="T32" fmla="*/ 7317 w 20000"/>
                  <a:gd name="T33" fmla="*/ 2450 h 20000"/>
                  <a:gd name="T34" fmla="*/ 7683 w 20000"/>
                  <a:gd name="T35" fmla="*/ 1826 h 20000"/>
                  <a:gd name="T36" fmla="*/ 8171 w 20000"/>
                  <a:gd name="T37" fmla="*/ 1292 h 20000"/>
                  <a:gd name="T38" fmla="*/ 8537 w 20000"/>
                  <a:gd name="T39" fmla="*/ 846 h 20000"/>
                  <a:gd name="T40" fmla="*/ 9024 w 20000"/>
                  <a:gd name="T41" fmla="*/ 490 h 20000"/>
                  <a:gd name="T42" fmla="*/ 9512 w 20000"/>
                  <a:gd name="T43" fmla="*/ 267 h 20000"/>
                  <a:gd name="T44" fmla="*/ 9878 w 20000"/>
                  <a:gd name="T45" fmla="*/ 89 h 20000"/>
                  <a:gd name="T46" fmla="*/ 10244 w 20000"/>
                  <a:gd name="T47" fmla="*/ 0 h 20000"/>
                  <a:gd name="T48" fmla="*/ 10732 w 20000"/>
                  <a:gd name="T49" fmla="*/ 45 h 20000"/>
                  <a:gd name="T50" fmla="*/ 11098 w 20000"/>
                  <a:gd name="T51" fmla="*/ 223 h 20000"/>
                  <a:gd name="T52" fmla="*/ 11585 w 20000"/>
                  <a:gd name="T53" fmla="*/ 535 h 20000"/>
                  <a:gd name="T54" fmla="*/ 12073 w 20000"/>
                  <a:gd name="T55" fmla="*/ 980 h 20000"/>
                  <a:gd name="T56" fmla="*/ 12439 w 20000"/>
                  <a:gd name="T57" fmla="*/ 1604 h 20000"/>
                  <a:gd name="T58" fmla="*/ 12927 w 20000"/>
                  <a:gd name="T59" fmla="*/ 2272 h 20000"/>
                  <a:gd name="T60" fmla="*/ 13415 w 20000"/>
                  <a:gd name="T61" fmla="*/ 3118 h 20000"/>
                  <a:gd name="T62" fmla="*/ 13780 w 20000"/>
                  <a:gd name="T63" fmla="*/ 3964 h 20000"/>
                  <a:gd name="T64" fmla="*/ 14268 w 20000"/>
                  <a:gd name="T65" fmla="*/ 4944 h 20000"/>
                  <a:gd name="T66" fmla="*/ 14756 w 20000"/>
                  <a:gd name="T67" fmla="*/ 5969 h 20000"/>
                  <a:gd name="T68" fmla="*/ 15122 w 20000"/>
                  <a:gd name="T69" fmla="*/ 7038 h 20000"/>
                  <a:gd name="T70" fmla="*/ 15610 w 20000"/>
                  <a:gd name="T71" fmla="*/ 8151 h 20000"/>
                  <a:gd name="T72" fmla="*/ 16098 w 20000"/>
                  <a:gd name="T73" fmla="*/ 9310 h 20000"/>
                  <a:gd name="T74" fmla="*/ 16585 w 20000"/>
                  <a:gd name="T75" fmla="*/ 10468 h 20000"/>
                  <a:gd name="T76" fmla="*/ 16951 w 20000"/>
                  <a:gd name="T77" fmla="*/ 11626 h 20000"/>
                  <a:gd name="T78" fmla="*/ 17317 w 20000"/>
                  <a:gd name="T79" fmla="*/ 12739 h 20000"/>
                  <a:gd name="T80" fmla="*/ 17683 w 20000"/>
                  <a:gd name="T81" fmla="*/ 13853 h 20000"/>
                  <a:gd name="T82" fmla="*/ 18049 w 20000"/>
                  <a:gd name="T83" fmla="*/ 14922 h 20000"/>
                  <a:gd name="T84" fmla="*/ 18415 w 20000"/>
                  <a:gd name="T85" fmla="*/ 15902 h 20000"/>
                  <a:gd name="T86" fmla="*/ 18780 w 20000"/>
                  <a:gd name="T87" fmla="*/ 16882 h 20000"/>
                  <a:gd name="T88" fmla="*/ 19146 w 20000"/>
                  <a:gd name="T89" fmla="*/ 17728 h 20000"/>
                  <a:gd name="T90" fmla="*/ 19390 w 20000"/>
                  <a:gd name="T91" fmla="*/ 18530 h 20000"/>
                  <a:gd name="T92" fmla="*/ 19634 w 20000"/>
                  <a:gd name="T93" fmla="*/ 19198 h 20000"/>
                  <a:gd name="T94" fmla="*/ 19878 w 20000"/>
                  <a:gd name="T95" fmla="*/ 19733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a:solidFill>
                  <a:srgbClr val="FF0000"/>
                </a:solidFill>
                <a:round/>
                <a:headEnd/>
                <a:tailEnd/>
              </a:ln>
            </p:spPr>
            <p:txBody>
              <a:bodyPr/>
              <a:lstStyle/>
              <a:p>
                <a:endParaRPr lang="zh-CN" altLang="en-US"/>
              </a:p>
            </p:txBody>
          </p:sp>
          <p:sp>
            <p:nvSpPr>
              <p:cNvPr id="2121" name="Freeform 43"/>
              <p:cNvSpPr>
                <a:spLocks/>
              </p:cNvSpPr>
              <p:nvPr/>
            </p:nvSpPr>
            <p:spPr bwMode="auto">
              <a:xfrm>
                <a:off x="4055" y="2213"/>
                <a:ext cx="70" cy="173"/>
              </a:xfrm>
              <a:custGeom>
                <a:avLst/>
                <a:gdLst>
                  <a:gd name="T0" fmla="*/ 229 w 20000"/>
                  <a:gd name="T1" fmla="*/ 600 h 20000"/>
                  <a:gd name="T2" fmla="*/ 571 w 20000"/>
                  <a:gd name="T3" fmla="*/ 1894 h 20000"/>
                  <a:gd name="T4" fmla="*/ 914 w 20000"/>
                  <a:gd name="T5" fmla="*/ 3141 h 20000"/>
                  <a:gd name="T6" fmla="*/ 1371 w 20000"/>
                  <a:gd name="T7" fmla="*/ 4342 h 20000"/>
                  <a:gd name="T8" fmla="*/ 1714 w 20000"/>
                  <a:gd name="T9" fmla="*/ 5543 h 20000"/>
                  <a:gd name="T10" fmla="*/ 2171 w 20000"/>
                  <a:gd name="T11" fmla="*/ 6744 h 20000"/>
                  <a:gd name="T12" fmla="*/ 2629 w 20000"/>
                  <a:gd name="T13" fmla="*/ 7898 h 20000"/>
                  <a:gd name="T14" fmla="*/ 2971 w 20000"/>
                  <a:gd name="T15" fmla="*/ 9007 h 20000"/>
                  <a:gd name="T16" fmla="*/ 3314 w 20000"/>
                  <a:gd name="T17" fmla="*/ 10162 h 20000"/>
                  <a:gd name="T18" fmla="*/ 3771 w 20000"/>
                  <a:gd name="T19" fmla="*/ 11224 h 20000"/>
                  <a:gd name="T20" fmla="*/ 4114 w 20000"/>
                  <a:gd name="T21" fmla="*/ 12194 h 20000"/>
                  <a:gd name="T22" fmla="*/ 4571 w 20000"/>
                  <a:gd name="T23" fmla="*/ 13210 h 20000"/>
                  <a:gd name="T24" fmla="*/ 5029 w 20000"/>
                  <a:gd name="T25" fmla="*/ 14134 h 20000"/>
                  <a:gd name="T26" fmla="*/ 5371 w 20000"/>
                  <a:gd name="T27" fmla="*/ 15058 h 20000"/>
                  <a:gd name="T28" fmla="*/ 5714 w 20000"/>
                  <a:gd name="T29" fmla="*/ 15843 h 20000"/>
                  <a:gd name="T30" fmla="*/ 6171 w 20000"/>
                  <a:gd name="T31" fmla="*/ 16628 h 20000"/>
                  <a:gd name="T32" fmla="*/ 6629 w 20000"/>
                  <a:gd name="T33" fmla="*/ 17321 h 20000"/>
                  <a:gd name="T34" fmla="*/ 6971 w 20000"/>
                  <a:gd name="T35" fmla="*/ 17921 h 20000"/>
                  <a:gd name="T36" fmla="*/ 7429 w 20000"/>
                  <a:gd name="T37" fmla="*/ 18476 h 20000"/>
                  <a:gd name="T38" fmla="*/ 7886 w 20000"/>
                  <a:gd name="T39" fmla="*/ 18938 h 20000"/>
                  <a:gd name="T40" fmla="*/ 8229 w 20000"/>
                  <a:gd name="T41" fmla="*/ 19353 h 20000"/>
                  <a:gd name="T42" fmla="*/ 8571 w 20000"/>
                  <a:gd name="T43" fmla="*/ 19630 h 20000"/>
                  <a:gd name="T44" fmla="*/ 9029 w 20000"/>
                  <a:gd name="T45" fmla="*/ 19861 h 20000"/>
                  <a:gd name="T46" fmla="*/ 9486 w 20000"/>
                  <a:gd name="T47" fmla="*/ 19954 h 20000"/>
                  <a:gd name="T48" fmla="*/ 9943 w 20000"/>
                  <a:gd name="T49" fmla="*/ 19954 h 20000"/>
                  <a:gd name="T50" fmla="*/ 10286 w 20000"/>
                  <a:gd name="T51" fmla="*/ 19861 h 20000"/>
                  <a:gd name="T52" fmla="*/ 10743 w 20000"/>
                  <a:gd name="T53" fmla="*/ 19538 h 20000"/>
                  <a:gd name="T54" fmla="*/ 11314 w 20000"/>
                  <a:gd name="T55" fmla="*/ 19122 h 20000"/>
                  <a:gd name="T56" fmla="*/ 11771 w 20000"/>
                  <a:gd name="T57" fmla="*/ 18522 h 20000"/>
                  <a:gd name="T58" fmla="*/ 12114 w 20000"/>
                  <a:gd name="T59" fmla="*/ 17921 h 20000"/>
                  <a:gd name="T60" fmla="*/ 12686 w 20000"/>
                  <a:gd name="T61" fmla="*/ 17136 h 20000"/>
                  <a:gd name="T62" fmla="*/ 13257 w 20000"/>
                  <a:gd name="T63" fmla="*/ 16259 h 20000"/>
                  <a:gd name="T64" fmla="*/ 13714 w 20000"/>
                  <a:gd name="T65" fmla="*/ 15381 h 20000"/>
                  <a:gd name="T66" fmla="*/ 14171 w 20000"/>
                  <a:gd name="T67" fmla="*/ 14365 h 20000"/>
                  <a:gd name="T68" fmla="*/ 14743 w 20000"/>
                  <a:gd name="T69" fmla="*/ 13303 h 20000"/>
                  <a:gd name="T70" fmla="*/ 15200 w 20000"/>
                  <a:gd name="T71" fmla="*/ 12194 h 20000"/>
                  <a:gd name="T72" fmla="*/ 15657 w 20000"/>
                  <a:gd name="T73" fmla="*/ 11085 h 20000"/>
                  <a:gd name="T74" fmla="*/ 16114 w 20000"/>
                  <a:gd name="T75" fmla="*/ 10023 h 20000"/>
                  <a:gd name="T76" fmla="*/ 16571 w 20000"/>
                  <a:gd name="T77" fmla="*/ 8961 h 20000"/>
                  <a:gd name="T78" fmla="*/ 17029 w 20000"/>
                  <a:gd name="T79" fmla="*/ 7806 h 20000"/>
                  <a:gd name="T80" fmla="*/ 17371 w 20000"/>
                  <a:gd name="T81" fmla="*/ 6744 h 20000"/>
                  <a:gd name="T82" fmla="*/ 17829 w 20000"/>
                  <a:gd name="T83" fmla="*/ 5727 h 20000"/>
                  <a:gd name="T84" fmla="*/ 18286 w 20000"/>
                  <a:gd name="T85" fmla="*/ 4758 h 20000"/>
                  <a:gd name="T86" fmla="*/ 18743 w 20000"/>
                  <a:gd name="T87" fmla="*/ 3880 h 20000"/>
                  <a:gd name="T88" fmla="*/ 19086 w 20000"/>
                  <a:gd name="T89" fmla="*/ 3002 h 20000"/>
                  <a:gd name="T90" fmla="*/ 19314 w 20000"/>
                  <a:gd name="T91" fmla="*/ 2263 h 20000"/>
                  <a:gd name="T92" fmla="*/ 19543 w 20000"/>
                  <a:gd name="T93" fmla="*/ 1617 h 20000"/>
                  <a:gd name="T94" fmla="*/ 19771 w 20000"/>
                  <a:gd name="T95" fmla="*/ 1062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a:solidFill>
                  <a:srgbClr val="FF0000"/>
                </a:solidFill>
                <a:round/>
                <a:headEnd/>
                <a:tailEnd/>
              </a:ln>
            </p:spPr>
            <p:txBody>
              <a:bodyPr/>
              <a:lstStyle/>
              <a:p>
                <a:endParaRPr lang="zh-CN" altLang="en-US"/>
              </a:p>
            </p:txBody>
          </p:sp>
        </p:grpSp>
        <p:grpSp>
          <p:nvGrpSpPr>
            <p:cNvPr id="2098" name="Group 44"/>
            <p:cNvGrpSpPr>
              <a:grpSpLocks/>
            </p:cNvGrpSpPr>
            <p:nvPr/>
          </p:nvGrpSpPr>
          <p:grpSpPr bwMode="auto">
            <a:xfrm>
              <a:off x="3480" y="1824"/>
              <a:ext cx="1052" cy="223"/>
              <a:chOff x="3204" y="1680"/>
              <a:chExt cx="876" cy="186"/>
            </a:xfrm>
          </p:grpSpPr>
          <p:sp>
            <p:nvSpPr>
              <p:cNvPr id="2104" name="Line 45"/>
              <p:cNvSpPr>
                <a:spLocks noChangeShapeType="1"/>
              </p:cNvSpPr>
              <p:nvPr/>
            </p:nvSpPr>
            <p:spPr bwMode="auto">
              <a:xfrm>
                <a:off x="3736" y="1824"/>
                <a:ext cx="344" cy="0"/>
              </a:xfrm>
              <a:prstGeom prst="line">
                <a:avLst/>
              </a:prstGeom>
              <a:noFill/>
              <a:ln w="19050">
                <a:solidFill>
                  <a:srgbClr val="FF0000"/>
                </a:solidFill>
                <a:round/>
                <a:headEnd type="none" w="med" len="sm"/>
                <a:tailEnd type="triangle" w="med" len="sm"/>
              </a:ln>
            </p:spPr>
            <p:txBody>
              <a:bodyPr/>
              <a:lstStyle/>
              <a:p>
                <a:endParaRPr lang="zh-CN" altLang="en-US"/>
              </a:p>
            </p:txBody>
          </p:sp>
          <p:sp>
            <p:nvSpPr>
              <p:cNvPr id="2105" name="Rectangle 46"/>
              <p:cNvSpPr>
                <a:spLocks noChangeArrowheads="1"/>
              </p:cNvSpPr>
              <p:nvPr/>
            </p:nvSpPr>
            <p:spPr bwMode="auto">
              <a:xfrm>
                <a:off x="3204" y="1680"/>
                <a:ext cx="540" cy="186"/>
              </a:xfrm>
              <a:prstGeom prst="rect">
                <a:avLst/>
              </a:prstGeom>
              <a:noFill/>
              <a:ln w="25400">
                <a:noFill/>
                <a:miter lim="800000"/>
                <a:headEnd/>
                <a:tailEnd/>
              </a:ln>
            </p:spPr>
            <p:txBody>
              <a:bodyPr lIns="12700" tIns="12700" rIns="12700" bIns="12700"/>
              <a:lstStyle/>
              <a:p>
                <a:pPr algn="just"/>
                <a:r>
                  <a:rPr kumimoji="1" lang="zh-CN" altLang="en-US" sz="2400">
                    <a:latin typeface="Times New Roman" pitchFamily="18" charset="0"/>
                  </a:rPr>
                  <a:t>波列</a:t>
                </a:r>
              </a:p>
            </p:txBody>
          </p:sp>
        </p:grpSp>
        <p:grpSp>
          <p:nvGrpSpPr>
            <p:cNvPr id="2099" name="Group 47"/>
            <p:cNvGrpSpPr>
              <a:grpSpLocks/>
            </p:cNvGrpSpPr>
            <p:nvPr/>
          </p:nvGrpSpPr>
          <p:grpSpPr bwMode="auto">
            <a:xfrm>
              <a:off x="3264" y="2400"/>
              <a:ext cx="1326" cy="567"/>
              <a:chOff x="3024" y="2160"/>
              <a:chExt cx="1104" cy="472"/>
            </a:xfrm>
          </p:grpSpPr>
          <p:sp>
            <p:nvSpPr>
              <p:cNvPr id="2101" name="Line 48"/>
              <p:cNvSpPr>
                <a:spLocks noChangeShapeType="1"/>
              </p:cNvSpPr>
              <p:nvPr/>
            </p:nvSpPr>
            <p:spPr bwMode="auto">
              <a:xfrm>
                <a:off x="3024" y="2160"/>
                <a:ext cx="0" cy="424"/>
              </a:xfrm>
              <a:prstGeom prst="line">
                <a:avLst/>
              </a:prstGeom>
              <a:noFill/>
              <a:ln w="12700">
                <a:solidFill>
                  <a:srgbClr val="000000"/>
                </a:solidFill>
                <a:round/>
                <a:headEnd type="none" w="med" len="sm"/>
                <a:tailEnd type="none" w="med" len="sm"/>
              </a:ln>
            </p:spPr>
            <p:txBody>
              <a:bodyPr/>
              <a:lstStyle/>
              <a:p>
                <a:endParaRPr lang="zh-CN" altLang="en-US"/>
              </a:p>
            </p:txBody>
          </p:sp>
          <p:sp>
            <p:nvSpPr>
              <p:cNvPr id="2102" name="Line 49"/>
              <p:cNvSpPr>
                <a:spLocks noChangeShapeType="1"/>
              </p:cNvSpPr>
              <p:nvPr/>
            </p:nvSpPr>
            <p:spPr bwMode="auto">
              <a:xfrm>
                <a:off x="4128" y="2208"/>
                <a:ext cx="0" cy="424"/>
              </a:xfrm>
              <a:prstGeom prst="line">
                <a:avLst/>
              </a:prstGeom>
              <a:noFill/>
              <a:ln w="12700">
                <a:solidFill>
                  <a:srgbClr val="000000"/>
                </a:solidFill>
                <a:round/>
                <a:headEnd type="none" w="med" len="sm"/>
                <a:tailEnd type="none" w="med" len="sm"/>
              </a:ln>
            </p:spPr>
            <p:txBody>
              <a:bodyPr/>
              <a:lstStyle/>
              <a:p>
                <a:endParaRPr lang="zh-CN" altLang="en-US"/>
              </a:p>
            </p:txBody>
          </p:sp>
          <p:sp>
            <p:nvSpPr>
              <p:cNvPr id="2103" name="Line 50"/>
              <p:cNvSpPr>
                <a:spLocks noChangeShapeType="1"/>
              </p:cNvSpPr>
              <p:nvPr/>
            </p:nvSpPr>
            <p:spPr bwMode="auto">
              <a:xfrm flipV="1">
                <a:off x="3024" y="2496"/>
                <a:ext cx="1104" cy="4"/>
              </a:xfrm>
              <a:prstGeom prst="line">
                <a:avLst/>
              </a:prstGeom>
              <a:noFill/>
              <a:ln w="9525">
                <a:solidFill>
                  <a:srgbClr val="000000"/>
                </a:solidFill>
                <a:round/>
                <a:headEnd type="triangle" w="med" len="sm"/>
                <a:tailEnd type="triangle" w="med" len="sm"/>
              </a:ln>
            </p:spPr>
            <p:txBody>
              <a:bodyPr/>
              <a:lstStyle/>
              <a:p>
                <a:endParaRPr lang="zh-CN" altLang="en-US"/>
              </a:p>
            </p:txBody>
          </p:sp>
        </p:grpSp>
        <p:sp>
          <p:nvSpPr>
            <p:cNvPr id="2100" name="Rectangle 51"/>
            <p:cNvSpPr>
              <a:spLocks noChangeArrowheads="1"/>
            </p:cNvSpPr>
            <p:nvPr/>
          </p:nvSpPr>
          <p:spPr bwMode="auto">
            <a:xfrm>
              <a:off x="3322" y="2919"/>
              <a:ext cx="1395" cy="317"/>
            </a:xfrm>
            <a:prstGeom prst="rect">
              <a:avLst/>
            </a:prstGeom>
            <a:noFill/>
            <a:ln w="9525">
              <a:noFill/>
              <a:miter lim="800000"/>
              <a:headEnd/>
              <a:tailEnd/>
            </a:ln>
          </p:spPr>
          <p:txBody>
            <a:bodyPr lIns="12700" tIns="12700" rIns="12700" bIns="12700"/>
            <a:lstStyle/>
            <a:p>
              <a:pPr algn="just"/>
              <a:r>
                <a:rPr kumimoji="1" lang="zh-CN" altLang="en-US" sz="2400">
                  <a:solidFill>
                    <a:srgbClr val="000000"/>
                  </a:solidFill>
                  <a:latin typeface="Times New Roman" pitchFamily="18" charset="0"/>
                </a:rPr>
                <a:t>波列长</a:t>
              </a:r>
              <a:r>
                <a:rPr kumimoji="1" lang="en-US" altLang="zh-CN" sz="2400" b="1" i="1">
                  <a:solidFill>
                    <a:srgbClr val="FF0000"/>
                  </a:solidFill>
                  <a:latin typeface="Times New Roman" pitchFamily="18" charset="0"/>
                </a:rPr>
                <a:t>L</a:t>
              </a:r>
              <a:endParaRPr kumimoji="1" lang="en-US" altLang="zh-CN" sz="2400">
                <a:solidFill>
                  <a:srgbClr val="FF0000"/>
                </a:solidFill>
                <a:latin typeface="Times New Roman" pitchFamily="18" charset="0"/>
              </a:endParaRPr>
            </a:p>
          </p:txBody>
        </p:sp>
      </p:grpSp>
      <p:sp>
        <p:nvSpPr>
          <p:cNvPr id="74804" name="Rectangle 52"/>
          <p:cNvSpPr>
            <a:spLocks noChangeArrowheads="1"/>
          </p:cNvSpPr>
          <p:nvPr/>
        </p:nvSpPr>
        <p:spPr bwMode="auto">
          <a:xfrm>
            <a:off x="4932363" y="2060575"/>
            <a:ext cx="1409700"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Times New Roman" pitchFamily="18" charset="0"/>
                <a:sym typeface="Symbol" pitchFamily="18" charset="2"/>
              </a:rPr>
              <a:t>随机性：</a:t>
            </a:r>
          </a:p>
        </p:txBody>
      </p:sp>
      <p:sp>
        <p:nvSpPr>
          <p:cNvPr id="74805" name="Rectangle 53"/>
          <p:cNvSpPr>
            <a:spLocks noChangeArrowheads="1"/>
          </p:cNvSpPr>
          <p:nvPr/>
        </p:nvSpPr>
        <p:spPr bwMode="auto">
          <a:xfrm>
            <a:off x="4976813" y="2565400"/>
            <a:ext cx="4167187" cy="1187450"/>
          </a:xfrm>
          <a:prstGeom prst="rect">
            <a:avLst/>
          </a:prstGeom>
          <a:noFill/>
          <a:ln w="9525">
            <a:noFill/>
            <a:miter lim="800000"/>
            <a:headEnd/>
            <a:tailEnd/>
          </a:ln>
        </p:spPr>
        <p:txBody>
          <a:bodyPr wrap="none">
            <a:spAutoFit/>
          </a:bodyPr>
          <a:lstStyle/>
          <a:p>
            <a:r>
              <a:rPr kumimoji="1" lang="zh-CN" altLang="en-US" sz="2400" b="1">
                <a:latin typeface="Times New Roman" pitchFamily="18" charset="0"/>
                <a:sym typeface="Symbol" pitchFamily="18" charset="2"/>
              </a:rPr>
              <a:t>每次发光是随机的，所发出各</a:t>
            </a:r>
          </a:p>
          <a:p>
            <a:r>
              <a:rPr kumimoji="1" lang="zh-CN" altLang="en-US" sz="2400" b="1">
                <a:latin typeface="Times New Roman" pitchFamily="18" charset="0"/>
                <a:sym typeface="Symbol" pitchFamily="18" charset="2"/>
              </a:rPr>
              <a:t>波列的振动方向和振动初相位</a:t>
            </a:r>
          </a:p>
          <a:p>
            <a:r>
              <a:rPr kumimoji="1" lang="zh-CN" altLang="en-US" sz="2400" b="1">
                <a:latin typeface="Times New Roman" pitchFamily="18" charset="0"/>
                <a:sym typeface="Symbol" pitchFamily="18" charset="2"/>
              </a:rPr>
              <a:t>都不相同。</a:t>
            </a:r>
          </a:p>
        </p:txBody>
      </p:sp>
      <p:sp>
        <p:nvSpPr>
          <p:cNvPr id="74806" name="Text Box 54"/>
          <p:cNvSpPr txBox="1">
            <a:spLocks noChangeArrowheads="1"/>
          </p:cNvSpPr>
          <p:nvPr/>
        </p:nvSpPr>
        <p:spPr bwMode="auto">
          <a:xfrm>
            <a:off x="250825" y="3716338"/>
            <a:ext cx="5181600" cy="519112"/>
          </a:xfrm>
          <a:prstGeom prst="rect">
            <a:avLst/>
          </a:prstGeom>
          <a:noFill/>
          <a:ln w="9525">
            <a:noFill/>
            <a:miter lim="800000"/>
            <a:headEnd/>
            <a:tailEnd/>
          </a:ln>
        </p:spPr>
        <p:txBody>
          <a:bodyPr>
            <a:spAutoFit/>
          </a:bodyPr>
          <a:lstStyle/>
          <a:p>
            <a:pPr>
              <a:spcBef>
                <a:spcPct val="50000"/>
              </a:spcBef>
              <a:buFontTx/>
              <a:buBlip>
                <a:blip r:embed="rId5"/>
              </a:buBlip>
            </a:pPr>
            <a:r>
              <a:rPr lang="zh-CN" altLang="en-US" sz="2800" b="1" dirty="0" smtClean="0">
                <a:solidFill>
                  <a:srgbClr val="000000"/>
                </a:solidFill>
                <a:latin typeface="Times New Roman" pitchFamily="18" charset="0"/>
              </a:rPr>
              <a:t>线偏振光</a:t>
            </a:r>
            <a:endParaRPr lang="zh-CN" altLang="en-US" sz="2800" b="1" dirty="0">
              <a:solidFill>
                <a:srgbClr val="000000"/>
              </a:solidFill>
              <a:latin typeface="Times New Roman" pitchFamily="18" charset="0"/>
            </a:endParaRPr>
          </a:p>
        </p:txBody>
      </p:sp>
      <p:grpSp>
        <p:nvGrpSpPr>
          <p:cNvPr id="9" name="Group 55"/>
          <p:cNvGrpSpPr>
            <a:grpSpLocks/>
          </p:cNvGrpSpPr>
          <p:nvPr/>
        </p:nvGrpSpPr>
        <p:grpSpPr bwMode="auto">
          <a:xfrm>
            <a:off x="5364163" y="4292600"/>
            <a:ext cx="2819400" cy="2133600"/>
            <a:chOff x="864" y="1296"/>
            <a:chExt cx="1776" cy="1344"/>
          </a:xfrm>
        </p:grpSpPr>
        <p:sp>
          <p:nvSpPr>
            <p:cNvPr id="2081" name="Rectangle 56"/>
            <p:cNvSpPr>
              <a:spLocks noChangeArrowheads="1"/>
            </p:cNvSpPr>
            <p:nvPr/>
          </p:nvSpPr>
          <p:spPr bwMode="auto">
            <a:xfrm>
              <a:off x="864" y="1296"/>
              <a:ext cx="1776" cy="1344"/>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082" name="Text Box 57"/>
            <p:cNvSpPr txBox="1">
              <a:spLocks noChangeArrowheads="1"/>
            </p:cNvSpPr>
            <p:nvPr/>
          </p:nvSpPr>
          <p:spPr bwMode="auto">
            <a:xfrm>
              <a:off x="864" y="1296"/>
              <a:ext cx="1776" cy="333"/>
            </a:xfrm>
            <a:prstGeom prst="rect">
              <a:avLst/>
            </a:prstGeom>
            <a:gradFill rotWithShape="0">
              <a:gsLst>
                <a:gs pos="0">
                  <a:srgbClr val="FFEFFF"/>
                </a:gs>
                <a:gs pos="50000">
                  <a:srgbClr val="FFFFFF"/>
                </a:gs>
                <a:gs pos="100000">
                  <a:srgbClr val="FFEFFF"/>
                </a:gs>
              </a:gsLst>
              <a:lin ang="5400000" scaled="1"/>
            </a:gradFill>
            <a:ln w="9525">
              <a:solidFill>
                <a:schemeClr val="tx1"/>
              </a:solidFill>
              <a:miter lim="800000"/>
              <a:headEnd/>
              <a:tailEnd/>
            </a:ln>
          </p:spPr>
          <p:txBody>
            <a:bodyPr>
              <a:spAutoFit/>
            </a:bodyPr>
            <a:lstStyle/>
            <a:p>
              <a:pPr algn="ctr">
                <a:spcBef>
                  <a:spcPct val="50000"/>
                </a:spcBef>
              </a:pPr>
              <a:r>
                <a:rPr lang="zh-CN" altLang="en-US" sz="2800" b="1">
                  <a:solidFill>
                    <a:srgbClr val="000000"/>
                  </a:solidFill>
                  <a:latin typeface="Times New Roman" pitchFamily="18" charset="0"/>
                </a:rPr>
                <a:t>符号表示</a:t>
              </a:r>
            </a:p>
          </p:txBody>
        </p:sp>
        <p:grpSp>
          <p:nvGrpSpPr>
            <p:cNvPr id="2083" name="Group 58"/>
            <p:cNvGrpSpPr>
              <a:grpSpLocks/>
            </p:cNvGrpSpPr>
            <p:nvPr/>
          </p:nvGrpSpPr>
          <p:grpSpPr bwMode="auto">
            <a:xfrm>
              <a:off x="1056" y="1824"/>
              <a:ext cx="1440" cy="336"/>
              <a:chOff x="1008" y="1776"/>
              <a:chExt cx="1440" cy="336"/>
            </a:xfrm>
          </p:grpSpPr>
          <p:sp>
            <p:nvSpPr>
              <p:cNvPr id="2091" name="Line 59"/>
              <p:cNvSpPr>
                <a:spLocks noChangeShapeType="1"/>
              </p:cNvSpPr>
              <p:nvPr/>
            </p:nvSpPr>
            <p:spPr bwMode="auto">
              <a:xfrm>
                <a:off x="1008" y="1944"/>
                <a:ext cx="1440"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2092" name="Line 60"/>
              <p:cNvSpPr>
                <a:spLocks noChangeShapeType="1"/>
              </p:cNvSpPr>
              <p:nvPr/>
            </p:nvSpPr>
            <p:spPr bwMode="auto">
              <a:xfrm>
                <a:off x="1200"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2093" name="Line 61"/>
              <p:cNvSpPr>
                <a:spLocks noChangeShapeType="1"/>
              </p:cNvSpPr>
              <p:nvPr/>
            </p:nvSpPr>
            <p:spPr bwMode="auto">
              <a:xfrm>
                <a:off x="1433"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2094" name="Line 62"/>
              <p:cNvSpPr>
                <a:spLocks noChangeShapeType="1"/>
              </p:cNvSpPr>
              <p:nvPr/>
            </p:nvSpPr>
            <p:spPr bwMode="auto">
              <a:xfrm>
                <a:off x="1667"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2095" name="Line 63"/>
              <p:cNvSpPr>
                <a:spLocks noChangeShapeType="1"/>
              </p:cNvSpPr>
              <p:nvPr/>
            </p:nvSpPr>
            <p:spPr bwMode="auto">
              <a:xfrm>
                <a:off x="1900"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2096" name="Line 64"/>
              <p:cNvSpPr>
                <a:spLocks noChangeShapeType="1"/>
              </p:cNvSpPr>
              <p:nvPr/>
            </p:nvSpPr>
            <p:spPr bwMode="auto">
              <a:xfrm>
                <a:off x="2134" y="1776"/>
                <a:ext cx="0" cy="336"/>
              </a:xfrm>
              <a:prstGeom prst="line">
                <a:avLst/>
              </a:prstGeom>
              <a:noFill/>
              <a:ln w="19050">
                <a:solidFill>
                  <a:srgbClr val="0000FF"/>
                </a:solidFill>
                <a:round/>
                <a:headEnd/>
                <a:tailEnd type="none" w="sm" len="lg"/>
              </a:ln>
            </p:spPr>
            <p:txBody>
              <a:bodyPr wrap="none" anchor="ctr"/>
              <a:lstStyle/>
              <a:p>
                <a:endParaRPr lang="zh-CN" altLang="en-US"/>
              </a:p>
            </p:txBody>
          </p:sp>
        </p:grpSp>
        <p:grpSp>
          <p:nvGrpSpPr>
            <p:cNvPr id="2084" name="Group 65"/>
            <p:cNvGrpSpPr>
              <a:grpSpLocks/>
            </p:cNvGrpSpPr>
            <p:nvPr/>
          </p:nvGrpSpPr>
          <p:grpSpPr bwMode="auto">
            <a:xfrm>
              <a:off x="1056" y="2400"/>
              <a:ext cx="1440" cy="96"/>
              <a:chOff x="1056" y="2448"/>
              <a:chExt cx="1440" cy="96"/>
            </a:xfrm>
          </p:grpSpPr>
          <p:sp>
            <p:nvSpPr>
              <p:cNvPr id="2085" name="Line 66"/>
              <p:cNvSpPr>
                <a:spLocks noChangeShapeType="1"/>
              </p:cNvSpPr>
              <p:nvPr/>
            </p:nvSpPr>
            <p:spPr bwMode="auto">
              <a:xfrm>
                <a:off x="1056" y="2496"/>
                <a:ext cx="1440"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2086" name="Oval 67"/>
              <p:cNvSpPr>
                <a:spLocks noChangeArrowheads="1"/>
              </p:cNvSpPr>
              <p:nvPr/>
            </p:nvSpPr>
            <p:spPr bwMode="auto">
              <a:xfrm>
                <a:off x="1243"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087" name="Oval 68"/>
              <p:cNvSpPr>
                <a:spLocks noChangeArrowheads="1"/>
              </p:cNvSpPr>
              <p:nvPr/>
            </p:nvSpPr>
            <p:spPr bwMode="auto">
              <a:xfrm>
                <a:off x="1467"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088" name="Oval 69"/>
              <p:cNvSpPr>
                <a:spLocks noChangeArrowheads="1"/>
              </p:cNvSpPr>
              <p:nvPr/>
            </p:nvSpPr>
            <p:spPr bwMode="auto">
              <a:xfrm>
                <a:off x="1691"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089" name="Oval 70"/>
              <p:cNvSpPr>
                <a:spLocks noChangeArrowheads="1"/>
              </p:cNvSpPr>
              <p:nvPr/>
            </p:nvSpPr>
            <p:spPr bwMode="auto">
              <a:xfrm>
                <a:off x="1915"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090" name="Oval 71"/>
              <p:cNvSpPr>
                <a:spLocks noChangeArrowheads="1"/>
              </p:cNvSpPr>
              <p:nvPr/>
            </p:nvSpPr>
            <p:spPr bwMode="auto">
              <a:xfrm>
                <a:off x="2139"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sp>
        <p:nvSpPr>
          <p:cNvPr id="74824" name="Rectangle 72"/>
          <p:cNvSpPr>
            <a:spLocks noChangeArrowheads="1"/>
          </p:cNvSpPr>
          <p:nvPr/>
        </p:nvSpPr>
        <p:spPr bwMode="auto">
          <a:xfrm>
            <a:off x="3851275" y="3716338"/>
            <a:ext cx="6172200" cy="519112"/>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光振动只沿某一固定方向的光 </a:t>
            </a:r>
            <a:r>
              <a:rPr lang="en-US" altLang="zh-CN" sz="2800" b="1">
                <a:solidFill>
                  <a:srgbClr val="000000"/>
                </a:solidFill>
                <a:latin typeface="Times New Roman" pitchFamily="18" charset="0"/>
              </a:rPr>
              <a:t>.</a:t>
            </a:r>
          </a:p>
        </p:txBody>
      </p:sp>
      <p:grpSp>
        <p:nvGrpSpPr>
          <p:cNvPr id="12" name="Group 73"/>
          <p:cNvGrpSpPr>
            <a:grpSpLocks/>
          </p:cNvGrpSpPr>
          <p:nvPr/>
        </p:nvGrpSpPr>
        <p:grpSpPr bwMode="auto">
          <a:xfrm>
            <a:off x="539750" y="4292600"/>
            <a:ext cx="4267200" cy="2133600"/>
            <a:chOff x="2736" y="1296"/>
            <a:chExt cx="2688" cy="1344"/>
          </a:xfrm>
        </p:grpSpPr>
        <p:sp>
          <p:nvSpPr>
            <p:cNvPr id="2064" name="Rectangle 74"/>
            <p:cNvSpPr>
              <a:spLocks noChangeArrowheads="1"/>
            </p:cNvSpPr>
            <p:nvPr/>
          </p:nvSpPr>
          <p:spPr bwMode="auto">
            <a:xfrm>
              <a:off x="2736" y="1296"/>
              <a:ext cx="2688" cy="1344"/>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065" name="Line 75"/>
            <p:cNvSpPr>
              <a:spLocks noChangeShapeType="1"/>
            </p:cNvSpPr>
            <p:nvPr/>
          </p:nvSpPr>
          <p:spPr bwMode="auto">
            <a:xfrm>
              <a:off x="2832" y="1920"/>
              <a:ext cx="2544" cy="0"/>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74828" name="Text Box 76"/>
            <p:cNvSpPr txBox="1">
              <a:spLocks noChangeArrowheads="1"/>
            </p:cNvSpPr>
            <p:nvPr/>
          </p:nvSpPr>
          <p:spPr bwMode="auto">
            <a:xfrm>
              <a:off x="3504" y="2304"/>
              <a:ext cx="1152"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振动面</a:t>
              </a:r>
            </a:p>
          </p:txBody>
        </p:sp>
        <p:graphicFrame>
          <p:nvGraphicFramePr>
            <p:cNvPr id="2050" name="Object 77"/>
            <p:cNvGraphicFramePr>
              <a:graphicFrameLocks noChangeAspect="1"/>
            </p:cNvGraphicFramePr>
            <p:nvPr/>
          </p:nvGraphicFramePr>
          <p:xfrm>
            <a:off x="5040" y="1920"/>
            <a:ext cx="218" cy="338"/>
          </p:xfrm>
          <a:graphic>
            <a:graphicData uri="http://schemas.openxmlformats.org/presentationml/2006/ole">
              <p:oleObj spid="_x0000_s2050" name="Equation" r:id="rId6" imgW="177480" imgH="228600" progId="Equation.3">
                <p:embed/>
              </p:oleObj>
            </a:graphicData>
          </a:graphic>
        </p:graphicFrame>
        <p:sp>
          <p:nvSpPr>
            <p:cNvPr id="2067" name="Freeform 78"/>
            <p:cNvSpPr>
              <a:spLocks/>
            </p:cNvSpPr>
            <p:nvPr/>
          </p:nvSpPr>
          <p:spPr bwMode="auto">
            <a:xfrm>
              <a:off x="3043" y="1580"/>
              <a:ext cx="939" cy="657"/>
            </a:xfrm>
            <a:custGeom>
              <a:avLst/>
              <a:gdLst>
                <a:gd name="T0" fmla="*/ 0 w 880"/>
                <a:gd name="T1" fmla="*/ 426 h 849"/>
                <a:gd name="T2" fmla="*/ 93 w 880"/>
                <a:gd name="T3" fmla="*/ 112 h 849"/>
                <a:gd name="T4" fmla="*/ 220 w 880"/>
                <a:gd name="T5" fmla="*/ 2 h 849"/>
                <a:gd name="T6" fmla="*/ 341 w 880"/>
                <a:gd name="T7" fmla="*/ 124 h 849"/>
                <a:gd name="T8" fmla="*/ 440 w 880"/>
                <a:gd name="T9" fmla="*/ 426 h 849"/>
                <a:gd name="T10" fmla="*/ 521 w 880"/>
                <a:gd name="T11" fmla="*/ 696 h 849"/>
                <a:gd name="T12" fmla="*/ 660 w 880"/>
                <a:gd name="T13" fmla="*/ 849 h 849"/>
                <a:gd name="T14" fmla="*/ 793 w 880"/>
                <a:gd name="T15" fmla="*/ 696 h 849"/>
                <a:gd name="T16" fmla="*/ 880 w 880"/>
                <a:gd name="T17" fmla="*/ 426 h 8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0"/>
                <a:gd name="T28" fmla="*/ 0 h 849"/>
                <a:gd name="T29" fmla="*/ 880 w 880"/>
                <a:gd name="T30" fmla="*/ 849 h 8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 h="849">
                  <a:moveTo>
                    <a:pt x="0" y="426"/>
                  </a:moveTo>
                  <a:cubicBezTo>
                    <a:pt x="15" y="374"/>
                    <a:pt x="56" y="183"/>
                    <a:pt x="93" y="112"/>
                  </a:cubicBezTo>
                  <a:cubicBezTo>
                    <a:pt x="130" y="41"/>
                    <a:pt x="179" y="0"/>
                    <a:pt x="220" y="2"/>
                  </a:cubicBezTo>
                  <a:cubicBezTo>
                    <a:pt x="261" y="4"/>
                    <a:pt x="304" y="53"/>
                    <a:pt x="341" y="124"/>
                  </a:cubicBezTo>
                  <a:cubicBezTo>
                    <a:pt x="378" y="195"/>
                    <a:pt x="410" y="331"/>
                    <a:pt x="440" y="426"/>
                  </a:cubicBezTo>
                  <a:cubicBezTo>
                    <a:pt x="470" y="521"/>
                    <a:pt x="484" y="626"/>
                    <a:pt x="521" y="696"/>
                  </a:cubicBezTo>
                  <a:cubicBezTo>
                    <a:pt x="558" y="766"/>
                    <a:pt x="615" y="849"/>
                    <a:pt x="660" y="849"/>
                  </a:cubicBezTo>
                  <a:cubicBezTo>
                    <a:pt x="705" y="849"/>
                    <a:pt x="756" y="766"/>
                    <a:pt x="793" y="696"/>
                  </a:cubicBezTo>
                  <a:cubicBezTo>
                    <a:pt x="830" y="626"/>
                    <a:pt x="862" y="482"/>
                    <a:pt x="880" y="426"/>
                  </a:cubicBezTo>
                </a:path>
              </a:pathLst>
            </a:custGeom>
            <a:noFill/>
            <a:ln w="28575">
              <a:solidFill>
                <a:srgbClr val="FF0000"/>
              </a:solidFill>
              <a:round/>
              <a:headEnd type="none" w="sm" len="lg"/>
              <a:tailEnd type="none" w="sm" len="lg"/>
            </a:ln>
          </p:spPr>
          <p:txBody>
            <a:bodyPr wrap="none" anchor="ctr"/>
            <a:lstStyle/>
            <a:p>
              <a:endParaRPr lang="zh-CN" altLang="en-US"/>
            </a:p>
          </p:txBody>
        </p:sp>
        <p:sp>
          <p:nvSpPr>
            <p:cNvPr id="2068" name="Line 79"/>
            <p:cNvSpPr>
              <a:spLocks noChangeShapeType="1"/>
            </p:cNvSpPr>
            <p:nvPr/>
          </p:nvSpPr>
          <p:spPr bwMode="auto">
            <a:xfrm flipV="1">
              <a:off x="3279" y="1582"/>
              <a:ext cx="0" cy="327"/>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2069" name="Line 80"/>
            <p:cNvSpPr>
              <a:spLocks noChangeShapeType="1"/>
            </p:cNvSpPr>
            <p:nvPr/>
          </p:nvSpPr>
          <p:spPr bwMode="auto">
            <a:xfrm flipV="1">
              <a:off x="4200" y="1582"/>
              <a:ext cx="0" cy="327"/>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2070" name="Line 81"/>
            <p:cNvSpPr>
              <a:spLocks noChangeShapeType="1"/>
            </p:cNvSpPr>
            <p:nvPr/>
          </p:nvSpPr>
          <p:spPr bwMode="auto">
            <a:xfrm flipV="1">
              <a:off x="3747" y="1909"/>
              <a:ext cx="0" cy="328"/>
            </a:xfrm>
            <a:prstGeom prst="line">
              <a:avLst/>
            </a:prstGeom>
            <a:noFill/>
            <a:ln w="9525">
              <a:solidFill>
                <a:srgbClr val="FF0000"/>
              </a:solidFill>
              <a:round/>
              <a:headEnd type="triangle" w="sm" len="lg"/>
              <a:tailEnd type="none" w="sm" len="lg"/>
            </a:ln>
          </p:spPr>
          <p:txBody>
            <a:bodyPr wrap="none" anchor="ctr"/>
            <a:lstStyle/>
            <a:p>
              <a:endParaRPr lang="zh-CN" altLang="en-US"/>
            </a:p>
          </p:txBody>
        </p:sp>
        <p:sp>
          <p:nvSpPr>
            <p:cNvPr id="2071" name="Line 82"/>
            <p:cNvSpPr>
              <a:spLocks noChangeShapeType="1"/>
            </p:cNvSpPr>
            <p:nvPr/>
          </p:nvSpPr>
          <p:spPr bwMode="auto">
            <a:xfrm flipV="1">
              <a:off x="4668" y="1909"/>
              <a:ext cx="0" cy="328"/>
            </a:xfrm>
            <a:prstGeom prst="line">
              <a:avLst/>
            </a:prstGeom>
            <a:noFill/>
            <a:ln w="9525">
              <a:solidFill>
                <a:srgbClr val="FF0000"/>
              </a:solidFill>
              <a:round/>
              <a:headEnd type="triangle" w="sm" len="lg"/>
              <a:tailEnd type="none" w="sm" len="lg"/>
            </a:ln>
          </p:spPr>
          <p:txBody>
            <a:bodyPr wrap="none" anchor="ctr"/>
            <a:lstStyle/>
            <a:p>
              <a:endParaRPr lang="zh-CN" altLang="en-US"/>
            </a:p>
          </p:txBody>
        </p:sp>
        <p:sp>
          <p:nvSpPr>
            <p:cNvPr id="2072" name="Freeform 83"/>
            <p:cNvSpPr>
              <a:spLocks/>
            </p:cNvSpPr>
            <p:nvPr/>
          </p:nvSpPr>
          <p:spPr bwMode="auto">
            <a:xfrm>
              <a:off x="3640" y="1909"/>
              <a:ext cx="1" cy="250"/>
            </a:xfrm>
            <a:custGeom>
              <a:avLst/>
              <a:gdLst>
                <a:gd name="T0" fmla="*/ 1 w 1"/>
                <a:gd name="T1" fmla="*/ 323 h 323"/>
                <a:gd name="T2" fmla="*/ 0 w 1"/>
                <a:gd name="T3" fmla="*/ 0 h 323"/>
                <a:gd name="T4" fmla="*/ 0 60000 65536"/>
                <a:gd name="T5" fmla="*/ 0 60000 65536"/>
                <a:gd name="T6" fmla="*/ 0 w 1"/>
                <a:gd name="T7" fmla="*/ 0 h 323"/>
                <a:gd name="T8" fmla="*/ 1 w 1"/>
                <a:gd name="T9" fmla="*/ 323 h 323"/>
              </a:gdLst>
              <a:ahLst/>
              <a:cxnLst>
                <a:cxn ang="T4">
                  <a:pos x="T0" y="T1"/>
                </a:cxn>
                <a:cxn ang="T5">
                  <a:pos x="T2" y="T3"/>
                </a:cxn>
              </a:cxnLst>
              <a:rect l="T6" t="T7" r="T8" b="T9"/>
              <a:pathLst>
                <a:path w="1" h="323">
                  <a:moveTo>
                    <a:pt x="1" y="323"/>
                  </a:moveTo>
                  <a:lnTo>
                    <a:pt x="0" y="0"/>
                  </a:lnTo>
                </a:path>
              </a:pathLst>
            </a:custGeom>
            <a:noFill/>
            <a:ln w="9525">
              <a:solidFill>
                <a:srgbClr val="FF0000"/>
              </a:solidFill>
              <a:round/>
              <a:headEnd type="triangle" w="sm" len="lg"/>
              <a:tailEnd type="none" w="sm" len="lg"/>
            </a:ln>
          </p:spPr>
          <p:txBody>
            <a:bodyPr wrap="none" anchor="ctr"/>
            <a:lstStyle/>
            <a:p>
              <a:endParaRPr lang="zh-CN" altLang="en-US"/>
            </a:p>
          </p:txBody>
        </p:sp>
        <p:sp>
          <p:nvSpPr>
            <p:cNvPr id="2073" name="Freeform 84"/>
            <p:cNvSpPr>
              <a:spLocks/>
            </p:cNvSpPr>
            <p:nvPr/>
          </p:nvSpPr>
          <p:spPr bwMode="auto">
            <a:xfrm>
              <a:off x="3855" y="1909"/>
              <a:ext cx="2" cy="247"/>
            </a:xfrm>
            <a:custGeom>
              <a:avLst/>
              <a:gdLst>
                <a:gd name="T0" fmla="*/ 0 w 2"/>
                <a:gd name="T1" fmla="*/ 319 h 319"/>
                <a:gd name="T2" fmla="*/ 2 w 2"/>
                <a:gd name="T3" fmla="*/ 0 h 319"/>
                <a:gd name="T4" fmla="*/ 0 60000 65536"/>
                <a:gd name="T5" fmla="*/ 0 60000 65536"/>
                <a:gd name="T6" fmla="*/ 0 w 2"/>
                <a:gd name="T7" fmla="*/ 0 h 319"/>
                <a:gd name="T8" fmla="*/ 2 w 2"/>
                <a:gd name="T9" fmla="*/ 319 h 319"/>
              </a:gdLst>
              <a:ahLst/>
              <a:cxnLst>
                <a:cxn ang="T4">
                  <a:pos x="T0" y="T1"/>
                </a:cxn>
                <a:cxn ang="T5">
                  <a:pos x="T2" y="T3"/>
                </a:cxn>
              </a:cxnLst>
              <a:rect l="T6" t="T7" r="T8" b="T9"/>
              <a:pathLst>
                <a:path w="2" h="319">
                  <a:moveTo>
                    <a:pt x="0" y="319"/>
                  </a:moveTo>
                  <a:lnTo>
                    <a:pt x="2" y="0"/>
                  </a:lnTo>
                </a:path>
              </a:pathLst>
            </a:custGeom>
            <a:noFill/>
            <a:ln w="9525">
              <a:solidFill>
                <a:srgbClr val="FF0000"/>
              </a:solidFill>
              <a:round/>
              <a:headEnd type="triangle" w="sm" len="lg"/>
              <a:tailEnd type="none" w="sm" len="lg"/>
            </a:ln>
          </p:spPr>
          <p:txBody>
            <a:bodyPr wrap="none" anchor="ctr"/>
            <a:lstStyle/>
            <a:p>
              <a:endParaRPr lang="zh-CN" altLang="en-US"/>
            </a:p>
          </p:txBody>
        </p:sp>
        <p:sp>
          <p:nvSpPr>
            <p:cNvPr id="2074" name="Line 85"/>
            <p:cNvSpPr>
              <a:spLocks noChangeShapeType="1"/>
            </p:cNvSpPr>
            <p:nvPr/>
          </p:nvSpPr>
          <p:spPr bwMode="auto">
            <a:xfrm flipV="1">
              <a:off x="4559" y="1909"/>
              <a:ext cx="1" cy="274"/>
            </a:xfrm>
            <a:prstGeom prst="line">
              <a:avLst/>
            </a:prstGeom>
            <a:noFill/>
            <a:ln w="9525">
              <a:solidFill>
                <a:srgbClr val="FF0000"/>
              </a:solidFill>
              <a:round/>
              <a:headEnd type="triangle" w="sm" len="lg"/>
              <a:tailEnd type="none" w="sm" len="lg"/>
            </a:ln>
          </p:spPr>
          <p:txBody>
            <a:bodyPr wrap="none" anchor="ctr"/>
            <a:lstStyle/>
            <a:p>
              <a:endParaRPr lang="zh-CN" altLang="en-US"/>
            </a:p>
          </p:txBody>
        </p:sp>
        <p:sp>
          <p:nvSpPr>
            <p:cNvPr id="2075" name="Freeform 86"/>
            <p:cNvSpPr>
              <a:spLocks/>
            </p:cNvSpPr>
            <p:nvPr/>
          </p:nvSpPr>
          <p:spPr bwMode="auto">
            <a:xfrm>
              <a:off x="4764" y="1908"/>
              <a:ext cx="4" cy="275"/>
            </a:xfrm>
            <a:custGeom>
              <a:avLst/>
              <a:gdLst>
                <a:gd name="T0" fmla="*/ 0 w 4"/>
                <a:gd name="T1" fmla="*/ 356 h 356"/>
                <a:gd name="T2" fmla="*/ 4 w 4"/>
                <a:gd name="T3" fmla="*/ 0 h 356"/>
                <a:gd name="T4" fmla="*/ 0 60000 65536"/>
                <a:gd name="T5" fmla="*/ 0 60000 65536"/>
                <a:gd name="T6" fmla="*/ 0 w 4"/>
                <a:gd name="T7" fmla="*/ 0 h 356"/>
                <a:gd name="T8" fmla="*/ 4 w 4"/>
                <a:gd name="T9" fmla="*/ 356 h 356"/>
              </a:gdLst>
              <a:ahLst/>
              <a:cxnLst>
                <a:cxn ang="T4">
                  <a:pos x="T0" y="T1"/>
                </a:cxn>
                <a:cxn ang="T5">
                  <a:pos x="T2" y="T3"/>
                </a:cxn>
              </a:cxnLst>
              <a:rect l="T6" t="T7" r="T8" b="T9"/>
              <a:pathLst>
                <a:path w="4" h="356">
                  <a:moveTo>
                    <a:pt x="0" y="356"/>
                  </a:moveTo>
                  <a:lnTo>
                    <a:pt x="4" y="0"/>
                  </a:lnTo>
                </a:path>
              </a:pathLst>
            </a:custGeom>
            <a:noFill/>
            <a:ln w="9525">
              <a:solidFill>
                <a:srgbClr val="FF0000"/>
              </a:solidFill>
              <a:round/>
              <a:headEnd type="triangle" w="sm" len="lg"/>
              <a:tailEnd type="none" w="sm" len="lg"/>
            </a:ln>
          </p:spPr>
          <p:txBody>
            <a:bodyPr wrap="none" anchor="ctr"/>
            <a:lstStyle/>
            <a:p>
              <a:endParaRPr lang="zh-CN" altLang="en-US"/>
            </a:p>
          </p:txBody>
        </p:sp>
        <p:sp>
          <p:nvSpPr>
            <p:cNvPr id="2076" name="Line 87"/>
            <p:cNvSpPr>
              <a:spLocks noChangeShapeType="1"/>
            </p:cNvSpPr>
            <p:nvPr/>
          </p:nvSpPr>
          <p:spPr bwMode="auto">
            <a:xfrm flipV="1">
              <a:off x="4098" y="1626"/>
              <a:ext cx="0" cy="283"/>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2077" name="Line 88"/>
            <p:cNvSpPr>
              <a:spLocks noChangeShapeType="1"/>
            </p:cNvSpPr>
            <p:nvPr/>
          </p:nvSpPr>
          <p:spPr bwMode="auto">
            <a:xfrm flipV="1">
              <a:off x="4303" y="1626"/>
              <a:ext cx="0" cy="283"/>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2078" name="Freeform 89"/>
            <p:cNvSpPr>
              <a:spLocks/>
            </p:cNvSpPr>
            <p:nvPr/>
          </p:nvSpPr>
          <p:spPr bwMode="auto">
            <a:xfrm>
              <a:off x="3381" y="1654"/>
              <a:ext cx="1" cy="255"/>
            </a:xfrm>
            <a:custGeom>
              <a:avLst/>
              <a:gdLst>
                <a:gd name="T0" fmla="*/ 0 w 1"/>
                <a:gd name="T1" fmla="*/ 329 h 329"/>
                <a:gd name="T2" fmla="*/ 0 w 1"/>
                <a:gd name="T3" fmla="*/ 0 h 329"/>
                <a:gd name="T4" fmla="*/ 0 60000 65536"/>
                <a:gd name="T5" fmla="*/ 0 60000 65536"/>
                <a:gd name="T6" fmla="*/ 0 w 1"/>
                <a:gd name="T7" fmla="*/ 0 h 329"/>
                <a:gd name="T8" fmla="*/ 1 w 1"/>
                <a:gd name="T9" fmla="*/ 329 h 329"/>
              </a:gdLst>
              <a:ahLst/>
              <a:cxnLst>
                <a:cxn ang="T4">
                  <a:pos x="T0" y="T1"/>
                </a:cxn>
                <a:cxn ang="T5">
                  <a:pos x="T2" y="T3"/>
                </a:cxn>
              </a:cxnLst>
              <a:rect l="T6" t="T7" r="T8" b="T9"/>
              <a:pathLst>
                <a:path w="1" h="329">
                  <a:moveTo>
                    <a:pt x="0" y="329"/>
                  </a:moveTo>
                  <a:lnTo>
                    <a:pt x="0" y="0"/>
                  </a:lnTo>
                </a:path>
              </a:pathLst>
            </a:custGeom>
            <a:noFill/>
            <a:ln w="9525">
              <a:solidFill>
                <a:srgbClr val="FF0000"/>
              </a:solidFill>
              <a:round/>
              <a:headEnd type="none" w="sm" len="lg"/>
              <a:tailEnd type="triangle" w="sm" len="lg"/>
            </a:ln>
          </p:spPr>
          <p:txBody>
            <a:bodyPr wrap="none" anchor="ctr"/>
            <a:lstStyle/>
            <a:p>
              <a:endParaRPr lang="zh-CN" altLang="en-US"/>
            </a:p>
          </p:txBody>
        </p:sp>
        <p:sp>
          <p:nvSpPr>
            <p:cNvPr id="2079" name="Freeform 90"/>
            <p:cNvSpPr>
              <a:spLocks/>
            </p:cNvSpPr>
            <p:nvPr/>
          </p:nvSpPr>
          <p:spPr bwMode="auto">
            <a:xfrm>
              <a:off x="3172" y="1642"/>
              <a:ext cx="4" cy="267"/>
            </a:xfrm>
            <a:custGeom>
              <a:avLst/>
              <a:gdLst>
                <a:gd name="T0" fmla="*/ 4 w 4"/>
                <a:gd name="T1" fmla="*/ 345 h 345"/>
                <a:gd name="T2" fmla="*/ 0 w 4"/>
                <a:gd name="T3" fmla="*/ 0 h 345"/>
                <a:gd name="T4" fmla="*/ 0 60000 65536"/>
                <a:gd name="T5" fmla="*/ 0 60000 65536"/>
                <a:gd name="T6" fmla="*/ 0 w 4"/>
                <a:gd name="T7" fmla="*/ 0 h 345"/>
                <a:gd name="T8" fmla="*/ 4 w 4"/>
                <a:gd name="T9" fmla="*/ 345 h 345"/>
              </a:gdLst>
              <a:ahLst/>
              <a:cxnLst>
                <a:cxn ang="T4">
                  <a:pos x="T0" y="T1"/>
                </a:cxn>
                <a:cxn ang="T5">
                  <a:pos x="T2" y="T3"/>
                </a:cxn>
              </a:cxnLst>
              <a:rect l="T6" t="T7" r="T8" b="T9"/>
              <a:pathLst>
                <a:path w="4" h="345">
                  <a:moveTo>
                    <a:pt x="4" y="345"/>
                  </a:moveTo>
                  <a:lnTo>
                    <a:pt x="0" y="0"/>
                  </a:lnTo>
                </a:path>
              </a:pathLst>
            </a:custGeom>
            <a:noFill/>
            <a:ln w="9525">
              <a:solidFill>
                <a:srgbClr val="FF0000"/>
              </a:solidFill>
              <a:round/>
              <a:headEnd type="none" w="sm" len="lg"/>
              <a:tailEnd type="triangle" w="sm" len="lg"/>
            </a:ln>
          </p:spPr>
          <p:txBody>
            <a:bodyPr wrap="none" anchor="ctr"/>
            <a:lstStyle/>
            <a:p>
              <a:endParaRPr lang="zh-CN" altLang="en-US"/>
            </a:p>
          </p:txBody>
        </p:sp>
        <p:sp>
          <p:nvSpPr>
            <p:cNvPr id="2080" name="Freeform 91"/>
            <p:cNvSpPr>
              <a:spLocks/>
            </p:cNvSpPr>
            <p:nvPr/>
          </p:nvSpPr>
          <p:spPr bwMode="auto">
            <a:xfrm>
              <a:off x="3979" y="1582"/>
              <a:ext cx="917" cy="661"/>
            </a:xfrm>
            <a:custGeom>
              <a:avLst/>
              <a:gdLst>
                <a:gd name="T0" fmla="*/ 0 w 860"/>
                <a:gd name="T1" fmla="*/ 426 h 855"/>
                <a:gd name="T2" fmla="*/ 93 w 860"/>
                <a:gd name="T3" fmla="*/ 112 h 855"/>
                <a:gd name="T4" fmla="*/ 220 w 860"/>
                <a:gd name="T5" fmla="*/ 2 h 855"/>
                <a:gd name="T6" fmla="*/ 341 w 860"/>
                <a:gd name="T7" fmla="*/ 124 h 855"/>
                <a:gd name="T8" fmla="*/ 432 w 860"/>
                <a:gd name="T9" fmla="*/ 422 h 855"/>
                <a:gd name="T10" fmla="*/ 508 w 860"/>
                <a:gd name="T11" fmla="*/ 702 h 855"/>
                <a:gd name="T12" fmla="*/ 656 w 860"/>
                <a:gd name="T13" fmla="*/ 854 h 855"/>
                <a:gd name="T14" fmla="*/ 793 w 860"/>
                <a:gd name="T15" fmla="*/ 696 h 855"/>
                <a:gd name="T16" fmla="*/ 860 w 860"/>
                <a:gd name="T17" fmla="*/ 426 h 8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0"/>
                <a:gd name="T28" fmla="*/ 0 h 855"/>
                <a:gd name="T29" fmla="*/ 860 w 860"/>
                <a:gd name="T30" fmla="*/ 855 h 8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0" h="855">
                  <a:moveTo>
                    <a:pt x="0" y="426"/>
                  </a:moveTo>
                  <a:cubicBezTo>
                    <a:pt x="15" y="374"/>
                    <a:pt x="56" y="183"/>
                    <a:pt x="93" y="112"/>
                  </a:cubicBezTo>
                  <a:cubicBezTo>
                    <a:pt x="130" y="41"/>
                    <a:pt x="179" y="0"/>
                    <a:pt x="220" y="2"/>
                  </a:cubicBezTo>
                  <a:cubicBezTo>
                    <a:pt x="261" y="4"/>
                    <a:pt x="306" y="54"/>
                    <a:pt x="341" y="124"/>
                  </a:cubicBezTo>
                  <a:cubicBezTo>
                    <a:pt x="376" y="194"/>
                    <a:pt x="404" y="326"/>
                    <a:pt x="432" y="422"/>
                  </a:cubicBezTo>
                  <a:cubicBezTo>
                    <a:pt x="460" y="518"/>
                    <a:pt x="471" y="630"/>
                    <a:pt x="508" y="702"/>
                  </a:cubicBezTo>
                  <a:cubicBezTo>
                    <a:pt x="545" y="774"/>
                    <a:pt x="609" y="855"/>
                    <a:pt x="656" y="854"/>
                  </a:cubicBezTo>
                  <a:cubicBezTo>
                    <a:pt x="703" y="853"/>
                    <a:pt x="759" y="767"/>
                    <a:pt x="793" y="696"/>
                  </a:cubicBezTo>
                  <a:cubicBezTo>
                    <a:pt x="827" y="625"/>
                    <a:pt x="846" y="482"/>
                    <a:pt x="860" y="426"/>
                  </a:cubicBezTo>
                </a:path>
              </a:pathLst>
            </a:custGeom>
            <a:noFill/>
            <a:ln w="28575">
              <a:solidFill>
                <a:srgbClr val="FF0000"/>
              </a:solidFill>
              <a:round/>
              <a:headEnd type="none" w="sm" len="lg"/>
              <a:tailEnd type="none" w="sm" len="lg"/>
            </a:ln>
          </p:spPr>
          <p:txBody>
            <a:bodyPr wrap="none" anchor="ctr"/>
            <a:lstStyle/>
            <a:p>
              <a:endParaRPr lang="zh-CN" altLang="en-US"/>
            </a:p>
          </p:txBody>
        </p:sp>
        <p:graphicFrame>
          <p:nvGraphicFramePr>
            <p:cNvPr id="2051" name="Object 92"/>
            <p:cNvGraphicFramePr>
              <a:graphicFrameLocks noChangeAspect="1"/>
            </p:cNvGraphicFramePr>
            <p:nvPr/>
          </p:nvGraphicFramePr>
          <p:xfrm>
            <a:off x="4464" y="1488"/>
            <a:ext cx="253" cy="312"/>
          </p:xfrm>
          <a:graphic>
            <a:graphicData uri="http://schemas.openxmlformats.org/presentationml/2006/ole">
              <p:oleObj spid="_x0000_s2051" name="Equation" r:id="rId7" imgW="215640" imgH="266400"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ppt_h/2"/>
                                          </p:val>
                                        </p:tav>
                                        <p:tav tm="100000">
                                          <p:val>
                                            <p:strVal val="#ppt_y"/>
                                          </p:val>
                                        </p:tav>
                                      </p:tavLst>
                                    </p:anim>
                                    <p:anim calcmode="lin" valueType="num">
                                      <p:cBhvr>
                                        <p:cTn id="19" dur="500" fill="hold"/>
                                        <p:tgtEl>
                                          <p:spTgt spid="4"/>
                                        </p:tgtEl>
                                        <p:attrNameLst>
                                          <p:attrName>ppt_w</p:attrName>
                                        </p:attrNameLst>
                                      </p:cBhvr>
                                      <p:tavLst>
                                        <p:tav tm="0">
                                          <p:val>
                                            <p:strVal val="#ppt_w"/>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4804"/>
                                        </p:tgtEl>
                                        <p:attrNameLst>
                                          <p:attrName>style.visibility</p:attrName>
                                        </p:attrNameLst>
                                      </p:cBhvr>
                                      <p:to>
                                        <p:strVal val="visible"/>
                                      </p:to>
                                    </p:set>
                                    <p:animEffect transition="in" filter="blinds(horizontal)">
                                      <p:cBhvr>
                                        <p:cTn id="31" dur="500"/>
                                        <p:tgtEl>
                                          <p:spTgt spid="7480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4805"/>
                                        </p:tgtEl>
                                        <p:attrNameLst>
                                          <p:attrName>style.visibility</p:attrName>
                                        </p:attrNameLst>
                                      </p:cBhvr>
                                      <p:to>
                                        <p:strVal val="visible"/>
                                      </p:to>
                                    </p:set>
                                    <p:animEffect transition="in" filter="blinds(horizontal)">
                                      <p:cBhvr>
                                        <p:cTn id="36" dur="500"/>
                                        <p:tgtEl>
                                          <p:spTgt spid="7480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74806"/>
                                        </p:tgtEl>
                                        <p:attrNameLst>
                                          <p:attrName>style.visibility</p:attrName>
                                        </p:attrNameLst>
                                      </p:cBhvr>
                                      <p:to>
                                        <p:strVal val="visible"/>
                                      </p:to>
                                    </p:set>
                                    <p:animEffect transition="in" filter="blinds(horizontal)">
                                      <p:cBhvr>
                                        <p:cTn id="41" dur="500"/>
                                        <p:tgtEl>
                                          <p:spTgt spid="7480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4824"/>
                                        </p:tgtEl>
                                        <p:attrNameLst>
                                          <p:attrName>style.visibility</p:attrName>
                                        </p:attrNameLst>
                                      </p:cBhvr>
                                      <p:to>
                                        <p:strVal val="visible"/>
                                      </p:to>
                                    </p:set>
                                    <p:animEffect transition="in" filter="blinds(horizontal)">
                                      <p:cBhvr>
                                        <p:cTn id="46" dur="500"/>
                                        <p:tgtEl>
                                          <p:spTgt spid="74824"/>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ox(out)">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ox(in)">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04" grpId="0"/>
      <p:bldP spid="74805" grpId="0"/>
      <p:bldP spid="74806" grpId="0"/>
      <p:bldP spid="74824"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7" name="Group 2"/>
          <p:cNvGrpSpPr>
            <a:grpSpLocks/>
          </p:cNvGrpSpPr>
          <p:nvPr/>
        </p:nvGrpSpPr>
        <p:grpSpPr bwMode="auto">
          <a:xfrm>
            <a:off x="533400" y="609600"/>
            <a:ext cx="2286000" cy="1066800"/>
            <a:chOff x="288" y="528"/>
            <a:chExt cx="1440" cy="672"/>
          </a:xfrm>
        </p:grpSpPr>
        <p:sp>
          <p:nvSpPr>
            <p:cNvPr id="16471" name="AutoShape 3"/>
            <p:cNvSpPr>
              <a:spLocks noChangeArrowheads="1"/>
            </p:cNvSpPr>
            <p:nvPr/>
          </p:nvSpPr>
          <p:spPr bwMode="auto">
            <a:xfrm>
              <a:off x="288" y="528"/>
              <a:ext cx="1056" cy="672"/>
            </a:xfrm>
            <a:prstGeom prst="irregularSeal1">
              <a:avLst/>
            </a:prstGeom>
            <a:solidFill>
              <a:srgbClr val="FFE1FF"/>
            </a:solidFill>
            <a:ln w="19050">
              <a:solidFill>
                <a:srgbClr val="FF0000"/>
              </a:solidFill>
              <a:miter lim="800000"/>
              <a:headEnd/>
              <a:tailEnd/>
            </a:ln>
          </p:spPr>
          <p:txBody>
            <a:bodyPr wrap="none" anchor="ctr"/>
            <a:lstStyle/>
            <a:p>
              <a:endParaRPr lang="zh-CN" altLang="en-US"/>
            </a:p>
          </p:txBody>
        </p:sp>
        <p:sp>
          <p:nvSpPr>
            <p:cNvPr id="16472" name="Text Box 4"/>
            <p:cNvSpPr txBox="1">
              <a:spLocks noChangeArrowheads="1"/>
            </p:cNvSpPr>
            <p:nvPr/>
          </p:nvSpPr>
          <p:spPr bwMode="auto">
            <a:xfrm>
              <a:off x="528" y="672"/>
              <a:ext cx="1200" cy="327"/>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注意</a:t>
              </a:r>
            </a:p>
          </p:txBody>
        </p:sp>
      </p:grpSp>
      <p:sp>
        <p:nvSpPr>
          <p:cNvPr id="16388" name="Text Box 5"/>
          <p:cNvSpPr txBox="1">
            <a:spLocks noChangeArrowheads="1"/>
          </p:cNvSpPr>
          <p:nvPr/>
        </p:nvSpPr>
        <p:spPr bwMode="auto">
          <a:xfrm>
            <a:off x="533400" y="1371600"/>
            <a:ext cx="8458200" cy="946150"/>
          </a:xfrm>
          <a:prstGeom prst="rect">
            <a:avLst/>
          </a:prstGeom>
          <a:noFill/>
          <a:ln w="9525">
            <a:noFill/>
            <a:miter lim="800000"/>
            <a:headEnd/>
            <a:tailEnd/>
          </a:ln>
        </p:spPr>
        <p:txBody>
          <a:bodyPr>
            <a:spAutoFit/>
          </a:bodyPr>
          <a:lstStyle/>
          <a:p>
            <a:pPr>
              <a:spcBef>
                <a:spcPct val="50000"/>
              </a:spcBef>
            </a:pPr>
            <a:r>
              <a:rPr lang="en-US" altLang="zh-CN" sz="2800" b="1">
                <a:solidFill>
                  <a:srgbClr val="1C1C1C"/>
                </a:solidFill>
                <a:latin typeface="Times New Roman" pitchFamily="18" charset="0"/>
              </a:rPr>
              <a:t>                 </a:t>
            </a:r>
            <a:r>
              <a:rPr lang="zh-CN" altLang="en-US" sz="2800" b="1">
                <a:solidFill>
                  <a:srgbClr val="1C1C1C"/>
                </a:solidFill>
                <a:latin typeface="Times New Roman" pitchFamily="18" charset="0"/>
              </a:rPr>
              <a:t>对于一般的光学玻璃 </a:t>
            </a:r>
            <a:r>
              <a:rPr lang="en-US" altLang="zh-CN" sz="2800" b="1">
                <a:solidFill>
                  <a:srgbClr val="1C1C1C"/>
                </a:solidFill>
                <a:latin typeface="Times New Roman" pitchFamily="18" charset="0"/>
              </a:rPr>
              <a:t>,  </a:t>
            </a:r>
            <a:r>
              <a:rPr lang="zh-CN" altLang="en-US" sz="2800" b="1">
                <a:solidFill>
                  <a:srgbClr val="1C1C1C"/>
                </a:solidFill>
                <a:latin typeface="Times New Roman" pitchFamily="18" charset="0"/>
              </a:rPr>
              <a:t>反射光的强度约占入射光强度的</a:t>
            </a:r>
            <a:r>
              <a:rPr lang="en-US" altLang="zh-CN" sz="2800">
                <a:solidFill>
                  <a:srgbClr val="1C1C1C"/>
                </a:solidFill>
                <a:latin typeface="Times New Roman" pitchFamily="18" charset="0"/>
              </a:rPr>
              <a:t>7.5%</a:t>
            </a:r>
            <a:r>
              <a:rPr lang="en-US" altLang="zh-CN" sz="2800" b="1">
                <a:solidFill>
                  <a:srgbClr val="1C1C1C"/>
                </a:solidFill>
                <a:latin typeface="Times New Roman" pitchFamily="18" charset="0"/>
              </a:rPr>
              <a:t> , </a:t>
            </a:r>
            <a:r>
              <a:rPr lang="zh-CN" altLang="en-US" sz="2800" b="1">
                <a:solidFill>
                  <a:srgbClr val="1C1C1C"/>
                </a:solidFill>
                <a:latin typeface="Times New Roman" pitchFamily="18" charset="0"/>
              </a:rPr>
              <a:t>大部分光将透过玻璃</a:t>
            </a:r>
            <a:r>
              <a:rPr lang="en-US" altLang="zh-CN" sz="2800" b="1">
                <a:solidFill>
                  <a:srgbClr val="1C1C1C"/>
                </a:solidFill>
                <a:latin typeface="Times New Roman" pitchFamily="18" charset="0"/>
              </a:rPr>
              <a:t>.</a:t>
            </a:r>
          </a:p>
        </p:txBody>
      </p:sp>
      <p:grpSp>
        <p:nvGrpSpPr>
          <p:cNvPr id="16389" name="Group 6"/>
          <p:cNvGrpSpPr>
            <a:grpSpLocks/>
          </p:cNvGrpSpPr>
          <p:nvPr/>
        </p:nvGrpSpPr>
        <p:grpSpPr bwMode="auto">
          <a:xfrm>
            <a:off x="762000" y="2514600"/>
            <a:ext cx="7620000" cy="3810000"/>
            <a:chOff x="480" y="1584"/>
            <a:chExt cx="4800" cy="2400"/>
          </a:xfrm>
        </p:grpSpPr>
        <p:grpSp>
          <p:nvGrpSpPr>
            <p:cNvPr id="16390" name="Group 7"/>
            <p:cNvGrpSpPr>
              <a:grpSpLocks/>
            </p:cNvGrpSpPr>
            <p:nvPr/>
          </p:nvGrpSpPr>
          <p:grpSpPr bwMode="auto">
            <a:xfrm>
              <a:off x="480" y="1584"/>
              <a:ext cx="4800" cy="2400"/>
              <a:chOff x="480" y="1584"/>
              <a:chExt cx="4800" cy="2400"/>
            </a:xfrm>
          </p:grpSpPr>
          <p:sp>
            <p:nvSpPr>
              <p:cNvPr id="16392" name="Rectangle 8"/>
              <p:cNvSpPr>
                <a:spLocks noChangeArrowheads="1"/>
              </p:cNvSpPr>
              <p:nvPr/>
            </p:nvSpPr>
            <p:spPr bwMode="auto">
              <a:xfrm>
                <a:off x="480" y="1584"/>
                <a:ext cx="4800" cy="24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5609" name="Text Box 9"/>
              <p:cNvSpPr txBox="1">
                <a:spLocks noChangeArrowheads="1"/>
              </p:cNvSpPr>
              <p:nvPr/>
            </p:nvSpPr>
            <p:spPr bwMode="auto">
              <a:xfrm>
                <a:off x="960" y="1584"/>
                <a:ext cx="3840" cy="371"/>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spcBef>
                    <a:spcPct val="50000"/>
                  </a:spcBef>
                  <a:defRPr/>
                </a:pPr>
                <a:r>
                  <a:rPr lang="zh-CN" altLang="en-US" sz="3200" b="1">
                    <a:solidFill>
                      <a:srgbClr val="1C1C1C"/>
                    </a:solidFill>
                    <a:latin typeface="Times New Roman" pitchFamily="18" charset="0"/>
                  </a:rPr>
                  <a:t>利用</a:t>
                </a:r>
                <a:r>
                  <a:rPr lang="zh-CN" altLang="en-US" sz="3200" b="1">
                    <a:solidFill>
                      <a:srgbClr val="0000FF"/>
                    </a:solidFill>
                    <a:latin typeface="Times New Roman" pitchFamily="18" charset="0"/>
                  </a:rPr>
                  <a:t>玻璃片堆</a:t>
                </a:r>
                <a:r>
                  <a:rPr lang="zh-CN" altLang="en-US" sz="3200" b="1">
                    <a:solidFill>
                      <a:srgbClr val="1C1C1C"/>
                    </a:solidFill>
                    <a:latin typeface="Times New Roman" pitchFamily="18" charset="0"/>
                  </a:rPr>
                  <a:t>产生</a:t>
                </a:r>
                <a:r>
                  <a:rPr lang="zh-CN" altLang="en-US" sz="3200" b="1">
                    <a:solidFill>
                      <a:srgbClr val="CC0000"/>
                    </a:solidFill>
                    <a:latin typeface="Times New Roman" pitchFamily="18" charset="0"/>
                  </a:rPr>
                  <a:t>线</a:t>
                </a:r>
                <a:r>
                  <a:rPr lang="zh-CN" altLang="en-US" sz="3200" b="1">
                    <a:solidFill>
                      <a:srgbClr val="1C1C1C"/>
                    </a:solidFill>
                    <a:latin typeface="Times New Roman" pitchFamily="18" charset="0"/>
                  </a:rPr>
                  <a:t>偏振光</a:t>
                </a:r>
              </a:p>
            </p:txBody>
          </p:sp>
          <p:sp>
            <p:nvSpPr>
              <p:cNvPr id="16394" name="Line 10"/>
              <p:cNvSpPr>
                <a:spLocks noChangeShapeType="1"/>
              </p:cNvSpPr>
              <p:nvPr/>
            </p:nvSpPr>
            <p:spPr bwMode="auto">
              <a:xfrm>
                <a:off x="1056" y="2208"/>
                <a:ext cx="864" cy="432"/>
              </a:xfrm>
              <a:prstGeom prst="line">
                <a:avLst/>
              </a:prstGeom>
              <a:noFill/>
              <a:ln w="19050">
                <a:solidFill>
                  <a:srgbClr val="0000FF"/>
                </a:solidFill>
                <a:round/>
                <a:headEnd/>
                <a:tailEnd type="triangle" w="sm" len="lg"/>
              </a:ln>
            </p:spPr>
            <p:txBody>
              <a:bodyPr wrap="none"/>
              <a:lstStyle/>
              <a:p>
                <a:endParaRPr lang="zh-CN" altLang="en-US"/>
              </a:p>
            </p:txBody>
          </p:sp>
          <p:sp>
            <p:nvSpPr>
              <p:cNvPr id="16395" name="Line 11"/>
              <p:cNvSpPr>
                <a:spLocks noChangeShapeType="1"/>
              </p:cNvSpPr>
              <p:nvPr/>
            </p:nvSpPr>
            <p:spPr bwMode="auto">
              <a:xfrm>
                <a:off x="1920" y="2016"/>
                <a:ext cx="0" cy="960"/>
              </a:xfrm>
              <a:prstGeom prst="line">
                <a:avLst/>
              </a:prstGeom>
              <a:noFill/>
              <a:ln w="19050">
                <a:solidFill>
                  <a:srgbClr val="000000"/>
                </a:solidFill>
                <a:prstDash val="dash"/>
                <a:round/>
                <a:headEnd/>
                <a:tailEnd/>
              </a:ln>
            </p:spPr>
            <p:txBody>
              <a:bodyPr wrap="none"/>
              <a:lstStyle/>
              <a:p>
                <a:endParaRPr lang="zh-CN" altLang="en-US"/>
              </a:p>
            </p:txBody>
          </p:sp>
          <p:sp>
            <p:nvSpPr>
              <p:cNvPr id="16396" name="Line 12"/>
              <p:cNvSpPr>
                <a:spLocks noChangeShapeType="1"/>
              </p:cNvSpPr>
              <p:nvPr/>
            </p:nvSpPr>
            <p:spPr bwMode="auto">
              <a:xfrm flipH="1">
                <a:off x="1248" y="2256"/>
                <a:ext cx="96" cy="144"/>
              </a:xfrm>
              <a:prstGeom prst="line">
                <a:avLst/>
              </a:prstGeom>
              <a:noFill/>
              <a:ln w="19050">
                <a:solidFill>
                  <a:srgbClr val="0000FF"/>
                </a:solidFill>
                <a:round/>
                <a:headEnd/>
                <a:tailEnd/>
              </a:ln>
            </p:spPr>
            <p:txBody>
              <a:bodyPr wrap="none"/>
              <a:lstStyle/>
              <a:p>
                <a:endParaRPr lang="zh-CN" altLang="en-US"/>
              </a:p>
            </p:txBody>
          </p:sp>
          <p:sp>
            <p:nvSpPr>
              <p:cNvPr id="16397" name="Line 13"/>
              <p:cNvSpPr>
                <a:spLocks noChangeShapeType="1"/>
              </p:cNvSpPr>
              <p:nvPr/>
            </p:nvSpPr>
            <p:spPr bwMode="auto">
              <a:xfrm flipH="1">
                <a:off x="1440" y="2352"/>
                <a:ext cx="96" cy="144"/>
              </a:xfrm>
              <a:prstGeom prst="line">
                <a:avLst/>
              </a:prstGeom>
              <a:noFill/>
              <a:ln w="19050">
                <a:solidFill>
                  <a:srgbClr val="0000FF"/>
                </a:solidFill>
                <a:round/>
                <a:headEnd/>
                <a:tailEnd/>
              </a:ln>
            </p:spPr>
            <p:txBody>
              <a:bodyPr wrap="none"/>
              <a:lstStyle/>
              <a:p>
                <a:endParaRPr lang="zh-CN" altLang="en-US"/>
              </a:p>
            </p:txBody>
          </p:sp>
          <p:sp>
            <p:nvSpPr>
              <p:cNvPr id="16398" name="Line 14"/>
              <p:cNvSpPr>
                <a:spLocks noChangeShapeType="1"/>
              </p:cNvSpPr>
              <p:nvPr/>
            </p:nvSpPr>
            <p:spPr bwMode="auto">
              <a:xfrm flipH="1">
                <a:off x="1895" y="2688"/>
                <a:ext cx="144" cy="96"/>
              </a:xfrm>
              <a:prstGeom prst="line">
                <a:avLst/>
              </a:prstGeom>
              <a:noFill/>
              <a:ln w="19050">
                <a:solidFill>
                  <a:srgbClr val="0000FF"/>
                </a:solidFill>
                <a:round/>
                <a:headEnd/>
                <a:tailEnd/>
              </a:ln>
            </p:spPr>
            <p:txBody>
              <a:bodyPr wrap="none"/>
              <a:lstStyle/>
              <a:p>
                <a:endParaRPr lang="zh-CN" altLang="en-US"/>
              </a:p>
            </p:txBody>
          </p:sp>
          <p:sp>
            <p:nvSpPr>
              <p:cNvPr id="16399" name="Line 15"/>
              <p:cNvSpPr>
                <a:spLocks noChangeShapeType="1"/>
              </p:cNvSpPr>
              <p:nvPr/>
            </p:nvSpPr>
            <p:spPr bwMode="auto">
              <a:xfrm flipH="1">
                <a:off x="1632" y="2448"/>
                <a:ext cx="96" cy="144"/>
              </a:xfrm>
              <a:prstGeom prst="line">
                <a:avLst/>
              </a:prstGeom>
              <a:noFill/>
              <a:ln w="19050">
                <a:solidFill>
                  <a:srgbClr val="0000FF"/>
                </a:solidFill>
                <a:round/>
                <a:headEnd/>
                <a:tailEnd/>
              </a:ln>
            </p:spPr>
            <p:txBody>
              <a:bodyPr wrap="none"/>
              <a:lstStyle/>
              <a:p>
                <a:endParaRPr lang="zh-CN" altLang="en-US"/>
              </a:p>
            </p:txBody>
          </p:sp>
          <p:sp>
            <p:nvSpPr>
              <p:cNvPr id="16400" name="Oval 16"/>
              <p:cNvSpPr>
                <a:spLocks noChangeArrowheads="1"/>
              </p:cNvSpPr>
              <p:nvPr/>
            </p:nvSpPr>
            <p:spPr bwMode="auto">
              <a:xfrm>
                <a:off x="1344" y="235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01" name="Oval 17"/>
              <p:cNvSpPr>
                <a:spLocks noChangeArrowheads="1"/>
              </p:cNvSpPr>
              <p:nvPr/>
            </p:nvSpPr>
            <p:spPr bwMode="auto">
              <a:xfrm>
                <a:off x="1536" y="244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02" name="Oval 18"/>
              <p:cNvSpPr>
                <a:spLocks noChangeArrowheads="1"/>
              </p:cNvSpPr>
              <p:nvPr/>
            </p:nvSpPr>
            <p:spPr bwMode="auto">
              <a:xfrm>
                <a:off x="1152" y="2256"/>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nvGrpSpPr>
              <p:cNvPr id="16403" name="Group 19"/>
              <p:cNvGrpSpPr>
                <a:grpSpLocks/>
              </p:cNvGrpSpPr>
              <p:nvPr/>
            </p:nvGrpSpPr>
            <p:grpSpPr bwMode="auto">
              <a:xfrm>
                <a:off x="1920" y="2256"/>
                <a:ext cx="816" cy="384"/>
                <a:chOff x="3312" y="1296"/>
                <a:chExt cx="816" cy="384"/>
              </a:xfrm>
            </p:grpSpPr>
            <p:sp>
              <p:nvSpPr>
                <p:cNvPr id="16467" name="Line 20"/>
                <p:cNvSpPr>
                  <a:spLocks noChangeShapeType="1"/>
                </p:cNvSpPr>
                <p:nvPr/>
              </p:nvSpPr>
              <p:spPr bwMode="auto">
                <a:xfrm flipV="1">
                  <a:off x="3312" y="1296"/>
                  <a:ext cx="816" cy="384"/>
                </a:xfrm>
                <a:prstGeom prst="line">
                  <a:avLst/>
                </a:prstGeom>
                <a:noFill/>
                <a:ln w="19050">
                  <a:solidFill>
                    <a:srgbClr val="0000FF"/>
                  </a:solidFill>
                  <a:round/>
                  <a:headEnd/>
                  <a:tailEnd type="triangle" w="sm" len="lg"/>
                </a:ln>
              </p:spPr>
              <p:txBody>
                <a:bodyPr wrap="none"/>
                <a:lstStyle/>
                <a:p>
                  <a:endParaRPr lang="zh-CN" altLang="en-US"/>
                </a:p>
              </p:txBody>
            </p:sp>
            <p:sp>
              <p:nvSpPr>
                <p:cNvPr id="16468" name="Oval 21"/>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69" name="Oval 22"/>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70" name="Oval 23"/>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sp>
            <p:nvSpPr>
              <p:cNvPr id="16404" name="Line 24"/>
              <p:cNvSpPr>
                <a:spLocks noChangeShapeType="1"/>
              </p:cNvSpPr>
              <p:nvPr/>
            </p:nvSpPr>
            <p:spPr bwMode="auto">
              <a:xfrm>
                <a:off x="1920" y="2640"/>
                <a:ext cx="192" cy="384"/>
              </a:xfrm>
              <a:prstGeom prst="line">
                <a:avLst/>
              </a:prstGeom>
              <a:noFill/>
              <a:ln w="29845">
                <a:solidFill>
                  <a:srgbClr val="0000FF"/>
                </a:solidFill>
                <a:round/>
                <a:headEnd/>
                <a:tailEnd/>
              </a:ln>
            </p:spPr>
            <p:txBody>
              <a:bodyPr wrap="none"/>
              <a:lstStyle/>
              <a:p>
                <a:endParaRPr lang="zh-CN" altLang="en-US"/>
              </a:p>
            </p:txBody>
          </p:sp>
          <p:sp>
            <p:nvSpPr>
              <p:cNvPr id="16405" name="Line 25"/>
              <p:cNvSpPr>
                <a:spLocks noChangeShapeType="1"/>
              </p:cNvSpPr>
              <p:nvPr/>
            </p:nvSpPr>
            <p:spPr bwMode="auto">
              <a:xfrm flipH="1">
                <a:off x="1968" y="2832"/>
                <a:ext cx="144" cy="96"/>
              </a:xfrm>
              <a:prstGeom prst="line">
                <a:avLst/>
              </a:prstGeom>
              <a:noFill/>
              <a:ln w="19050">
                <a:solidFill>
                  <a:srgbClr val="0000FF"/>
                </a:solidFill>
                <a:round/>
                <a:headEnd/>
                <a:tailEnd/>
              </a:ln>
            </p:spPr>
            <p:txBody>
              <a:bodyPr wrap="none"/>
              <a:lstStyle/>
              <a:p>
                <a:endParaRPr lang="zh-CN" altLang="en-US"/>
              </a:p>
            </p:txBody>
          </p:sp>
          <p:grpSp>
            <p:nvGrpSpPr>
              <p:cNvPr id="16406" name="Group 26"/>
              <p:cNvGrpSpPr>
                <a:grpSpLocks/>
              </p:cNvGrpSpPr>
              <p:nvPr/>
            </p:nvGrpSpPr>
            <p:grpSpPr bwMode="auto">
              <a:xfrm>
                <a:off x="2304" y="2256"/>
                <a:ext cx="816" cy="384"/>
                <a:chOff x="3312" y="1296"/>
                <a:chExt cx="816" cy="384"/>
              </a:xfrm>
            </p:grpSpPr>
            <p:sp>
              <p:nvSpPr>
                <p:cNvPr id="16463" name="Line 27"/>
                <p:cNvSpPr>
                  <a:spLocks noChangeShapeType="1"/>
                </p:cNvSpPr>
                <p:nvPr/>
              </p:nvSpPr>
              <p:spPr bwMode="auto">
                <a:xfrm flipV="1">
                  <a:off x="3312" y="1296"/>
                  <a:ext cx="816" cy="384"/>
                </a:xfrm>
                <a:prstGeom prst="line">
                  <a:avLst/>
                </a:prstGeom>
                <a:noFill/>
                <a:ln w="19050">
                  <a:solidFill>
                    <a:srgbClr val="0000FF"/>
                  </a:solidFill>
                  <a:round/>
                  <a:headEnd/>
                  <a:tailEnd type="triangle" w="sm" len="lg"/>
                </a:ln>
              </p:spPr>
              <p:txBody>
                <a:bodyPr wrap="none"/>
                <a:lstStyle/>
                <a:p>
                  <a:endParaRPr lang="zh-CN" altLang="en-US"/>
                </a:p>
              </p:txBody>
            </p:sp>
            <p:sp>
              <p:nvSpPr>
                <p:cNvPr id="16464" name="Oval 28"/>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65" name="Oval 29"/>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66" name="Oval 30"/>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sp>
            <p:nvSpPr>
              <p:cNvPr id="16407" name="Line 31"/>
              <p:cNvSpPr>
                <a:spLocks noChangeShapeType="1"/>
              </p:cNvSpPr>
              <p:nvPr/>
            </p:nvSpPr>
            <p:spPr bwMode="auto">
              <a:xfrm flipV="1">
                <a:off x="2544" y="3024"/>
                <a:ext cx="432" cy="192"/>
              </a:xfrm>
              <a:prstGeom prst="line">
                <a:avLst/>
              </a:prstGeom>
              <a:noFill/>
              <a:ln w="19050">
                <a:solidFill>
                  <a:srgbClr val="0000FF"/>
                </a:solidFill>
                <a:round/>
                <a:headEnd/>
                <a:tailEnd/>
              </a:ln>
            </p:spPr>
            <p:txBody>
              <a:bodyPr wrap="none"/>
              <a:lstStyle/>
              <a:p>
                <a:endParaRPr lang="zh-CN" altLang="en-US"/>
              </a:p>
            </p:txBody>
          </p:sp>
          <p:grpSp>
            <p:nvGrpSpPr>
              <p:cNvPr id="16408" name="Group 32"/>
              <p:cNvGrpSpPr>
                <a:grpSpLocks/>
              </p:cNvGrpSpPr>
              <p:nvPr/>
            </p:nvGrpSpPr>
            <p:grpSpPr bwMode="auto">
              <a:xfrm>
                <a:off x="3168" y="2256"/>
                <a:ext cx="816" cy="384"/>
                <a:chOff x="3312" y="1296"/>
                <a:chExt cx="816" cy="384"/>
              </a:xfrm>
            </p:grpSpPr>
            <p:sp>
              <p:nvSpPr>
                <p:cNvPr id="16459" name="Line 33"/>
                <p:cNvSpPr>
                  <a:spLocks noChangeShapeType="1"/>
                </p:cNvSpPr>
                <p:nvPr/>
              </p:nvSpPr>
              <p:spPr bwMode="auto">
                <a:xfrm flipV="1">
                  <a:off x="3312" y="1296"/>
                  <a:ext cx="816" cy="384"/>
                </a:xfrm>
                <a:prstGeom prst="line">
                  <a:avLst/>
                </a:prstGeom>
                <a:noFill/>
                <a:ln w="19050">
                  <a:solidFill>
                    <a:srgbClr val="0000FF"/>
                  </a:solidFill>
                  <a:round/>
                  <a:headEnd/>
                  <a:tailEnd type="triangle" w="sm" len="lg"/>
                </a:ln>
              </p:spPr>
              <p:txBody>
                <a:bodyPr wrap="none"/>
                <a:lstStyle/>
                <a:p>
                  <a:endParaRPr lang="zh-CN" altLang="en-US"/>
                </a:p>
              </p:txBody>
            </p:sp>
            <p:sp>
              <p:nvSpPr>
                <p:cNvPr id="16460" name="Oval 34"/>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61" name="Oval 35"/>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62" name="Oval 36"/>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sp>
            <p:nvSpPr>
              <p:cNvPr id="16409" name="Line 37"/>
              <p:cNvSpPr>
                <a:spLocks noChangeShapeType="1"/>
              </p:cNvSpPr>
              <p:nvPr/>
            </p:nvSpPr>
            <p:spPr bwMode="auto">
              <a:xfrm>
                <a:off x="2544" y="3216"/>
                <a:ext cx="192" cy="384"/>
              </a:xfrm>
              <a:prstGeom prst="line">
                <a:avLst/>
              </a:prstGeom>
              <a:noFill/>
              <a:ln w="29845">
                <a:solidFill>
                  <a:srgbClr val="0000FF"/>
                </a:solidFill>
                <a:round/>
                <a:headEnd/>
                <a:tailEnd/>
              </a:ln>
            </p:spPr>
            <p:txBody>
              <a:bodyPr wrap="none"/>
              <a:lstStyle/>
              <a:p>
                <a:endParaRPr lang="zh-CN" altLang="en-US"/>
              </a:p>
            </p:txBody>
          </p:sp>
          <p:sp>
            <p:nvSpPr>
              <p:cNvPr id="16410" name="Line 38"/>
              <p:cNvSpPr>
                <a:spLocks noChangeShapeType="1"/>
              </p:cNvSpPr>
              <p:nvPr/>
            </p:nvSpPr>
            <p:spPr bwMode="auto">
              <a:xfrm flipV="1">
                <a:off x="2736" y="3216"/>
                <a:ext cx="192" cy="384"/>
              </a:xfrm>
              <a:prstGeom prst="line">
                <a:avLst/>
              </a:prstGeom>
              <a:noFill/>
              <a:ln w="29845">
                <a:solidFill>
                  <a:srgbClr val="0000FF"/>
                </a:solidFill>
                <a:round/>
                <a:headEnd/>
                <a:tailEnd/>
              </a:ln>
            </p:spPr>
            <p:txBody>
              <a:bodyPr wrap="none"/>
              <a:lstStyle/>
              <a:p>
                <a:endParaRPr lang="zh-CN" altLang="en-US"/>
              </a:p>
            </p:txBody>
          </p:sp>
          <p:sp>
            <p:nvSpPr>
              <p:cNvPr id="16411" name="Oval 39"/>
              <p:cNvSpPr>
                <a:spLocks noChangeArrowheads="1"/>
              </p:cNvSpPr>
              <p:nvPr/>
            </p:nvSpPr>
            <p:spPr bwMode="auto">
              <a:xfrm>
                <a:off x="1968" y="2777"/>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12" name="Oval 40"/>
              <p:cNvSpPr>
                <a:spLocks noChangeArrowheads="1"/>
              </p:cNvSpPr>
              <p:nvPr/>
            </p:nvSpPr>
            <p:spPr bwMode="auto">
              <a:xfrm>
                <a:off x="2840" y="3293"/>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13" name="Line 41"/>
              <p:cNvSpPr>
                <a:spLocks noChangeShapeType="1"/>
              </p:cNvSpPr>
              <p:nvPr/>
            </p:nvSpPr>
            <p:spPr bwMode="auto">
              <a:xfrm flipV="1">
                <a:off x="2928" y="3024"/>
                <a:ext cx="432" cy="192"/>
              </a:xfrm>
              <a:prstGeom prst="line">
                <a:avLst/>
              </a:prstGeom>
              <a:noFill/>
              <a:ln w="19050">
                <a:solidFill>
                  <a:srgbClr val="0000FF"/>
                </a:solidFill>
                <a:round/>
                <a:headEnd/>
                <a:tailEnd/>
              </a:ln>
            </p:spPr>
            <p:txBody>
              <a:bodyPr wrap="none"/>
              <a:lstStyle/>
              <a:p>
                <a:endParaRPr lang="zh-CN" altLang="en-US"/>
              </a:p>
            </p:txBody>
          </p:sp>
          <p:grpSp>
            <p:nvGrpSpPr>
              <p:cNvPr id="16414" name="Group 42"/>
              <p:cNvGrpSpPr>
                <a:grpSpLocks/>
              </p:cNvGrpSpPr>
              <p:nvPr/>
            </p:nvGrpSpPr>
            <p:grpSpPr bwMode="auto">
              <a:xfrm>
                <a:off x="3552" y="2256"/>
                <a:ext cx="816" cy="384"/>
                <a:chOff x="3312" y="1296"/>
                <a:chExt cx="816" cy="384"/>
              </a:xfrm>
            </p:grpSpPr>
            <p:sp>
              <p:nvSpPr>
                <p:cNvPr id="16455" name="Line 43"/>
                <p:cNvSpPr>
                  <a:spLocks noChangeShapeType="1"/>
                </p:cNvSpPr>
                <p:nvPr/>
              </p:nvSpPr>
              <p:spPr bwMode="auto">
                <a:xfrm flipV="1">
                  <a:off x="3312" y="1296"/>
                  <a:ext cx="816" cy="384"/>
                </a:xfrm>
                <a:prstGeom prst="line">
                  <a:avLst/>
                </a:prstGeom>
                <a:noFill/>
                <a:ln w="19050">
                  <a:solidFill>
                    <a:srgbClr val="0000FF"/>
                  </a:solidFill>
                  <a:round/>
                  <a:headEnd/>
                  <a:tailEnd type="triangle" w="sm" len="lg"/>
                </a:ln>
              </p:spPr>
              <p:txBody>
                <a:bodyPr wrap="none"/>
                <a:lstStyle/>
                <a:p>
                  <a:endParaRPr lang="zh-CN" altLang="en-US"/>
                </a:p>
              </p:txBody>
            </p:sp>
            <p:sp>
              <p:nvSpPr>
                <p:cNvPr id="16456" name="Oval 44"/>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57" name="Oval 45"/>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6458" name="Oval 46"/>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sp>
            <p:nvSpPr>
              <p:cNvPr id="16415" name="Line 47"/>
              <p:cNvSpPr>
                <a:spLocks noChangeShapeType="1"/>
              </p:cNvSpPr>
              <p:nvPr/>
            </p:nvSpPr>
            <p:spPr bwMode="auto">
              <a:xfrm>
                <a:off x="2976" y="3024"/>
                <a:ext cx="144" cy="48"/>
              </a:xfrm>
              <a:prstGeom prst="line">
                <a:avLst/>
              </a:prstGeom>
              <a:noFill/>
              <a:ln w="19050">
                <a:solidFill>
                  <a:srgbClr val="0000FF"/>
                </a:solidFill>
                <a:round/>
                <a:headEnd/>
                <a:tailEnd type="triangle" w="sm" len="lg"/>
              </a:ln>
            </p:spPr>
            <p:txBody>
              <a:bodyPr wrap="none"/>
              <a:lstStyle/>
              <a:p>
                <a:endParaRPr lang="zh-CN" altLang="en-US"/>
              </a:p>
            </p:txBody>
          </p:sp>
          <p:grpSp>
            <p:nvGrpSpPr>
              <p:cNvPr id="16416" name="Group 48"/>
              <p:cNvGrpSpPr>
                <a:grpSpLocks/>
              </p:cNvGrpSpPr>
              <p:nvPr/>
            </p:nvGrpSpPr>
            <p:grpSpPr bwMode="auto">
              <a:xfrm>
                <a:off x="2976" y="2640"/>
                <a:ext cx="192" cy="384"/>
                <a:chOff x="2976" y="2640"/>
                <a:chExt cx="192" cy="384"/>
              </a:xfrm>
            </p:grpSpPr>
            <p:sp>
              <p:nvSpPr>
                <p:cNvPr id="16452" name="Line 49"/>
                <p:cNvSpPr>
                  <a:spLocks noChangeShapeType="1"/>
                </p:cNvSpPr>
                <p:nvPr/>
              </p:nvSpPr>
              <p:spPr bwMode="auto">
                <a:xfrm flipV="1">
                  <a:off x="2976" y="2640"/>
                  <a:ext cx="192" cy="384"/>
                </a:xfrm>
                <a:prstGeom prst="line">
                  <a:avLst/>
                </a:prstGeom>
                <a:noFill/>
                <a:ln w="38100">
                  <a:solidFill>
                    <a:srgbClr val="0000FF"/>
                  </a:solidFill>
                  <a:round/>
                  <a:headEnd/>
                  <a:tailEnd/>
                </a:ln>
              </p:spPr>
              <p:txBody>
                <a:bodyPr wrap="none"/>
                <a:lstStyle/>
                <a:p>
                  <a:endParaRPr lang="zh-CN" altLang="en-US"/>
                </a:p>
              </p:txBody>
            </p:sp>
            <p:sp>
              <p:nvSpPr>
                <p:cNvPr id="16453" name="Oval 50"/>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54" name="Oval 51"/>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grpSp>
          <p:grpSp>
            <p:nvGrpSpPr>
              <p:cNvPr id="16417" name="Group 52"/>
              <p:cNvGrpSpPr>
                <a:grpSpLocks/>
              </p:cNvGrpSpPr>
              <p:nvPr/>
            </p:nvGrpSpPr>
            <p:grpSpPr bwMode="auto">
              <a:xfrm>
                <a:off x="3360" y="2640"/>
                <a:ext cx="192" cy="384"/>
                <a:chOff x="2976" y="2640"/>
                <a:chExt cx="192" cy="384"/>
              </a:xfrm>
            </p:grpSpPr>
            <p:sp>
              <p:nvSpPr>
                <p:cNvPr id="16449" name="Line 53"/>
                <p:cNvSpPr>
                  <a:spLocks noChangeShapeType="1"/>
                </p:cNvSpPr>
                <p:nvPr/>
              </p:nvSpPr>
              <p:spPr bwMode="auto">
                <a:xfrm flipV="1">
                  <a:off x="2976" y="2640"/>
                  <a:ext cx="192" cy="384"/>
                </a:xfrm>
                <a:prstGeom prst="line">
                  <a:avLst/>
                </a:prstGeom>
                <a:noFill/>
                <a:ln w="38100">
                  <a:solidFill>
                    <a:srgbClr val="0000FF"/>
                  </a:solidFill>
                  <a:round/>
                  <a:headEnd/>
                  <a:tailEnd/>
                </a:ln>
              </p:spPr>
              <p:txBody>
                <a:bodyPr wrap="none"/>
                <a:lstStyle/>
                <a:p>
                  <a:endParaRPr lang="zh-CN" altLang="en-US"/>
                </a:p>
              </p:txBody>
            </p:sp>
            <p:sp>
              <p:nvSpPr>
                <p:cNvPr id="16450" name="Oval 54"/>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51" name="Oval 55"/>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grpSp>
          <p:grpSp>
            <p:nvGrpSpPr>
              <p:cNvPr id="16418" name="Group 56"/>
              <p:cNvGrpSpPr>
                <a:grpSpLocks/>
              </p:cNvGrpSpPr>
              <p:nvPr/>
            </p:nvGrpSpPr>
            <p:grpSpPr bwMode="auto">
              <a:xfrm>
                <a:off x="2112" y="2640"/>
                <a:ext cx="192" cy="384"/>
                <a:chOff x="2976" y="2640"/>
                <a:chExt cx="192" cy="384"/>
              </a:xfrm>
            </p:grpSpPr>
            <p:sp>
              <p:nvSpPr>
                <p:cNvPr id="16446" name="Line 57"/>
                <p:cNvSpPr>
                  <a:spLocks noChangeShapeType="1"/>
                </p:cNvSpPr>
                <p:nvPr/>
              </p:nvSpPr>
              <p:spPr bwMode="auto">
                <a:xfrm flipV="1">
                  <a:off x="2976" y="2640"/>
                  <a:ext cx="192" cy="384"/>
                </a:xfrm>
                <a:prstGeom prst="line">
                  <a:avLst/>
                </a:prstGeom>
                <a:noFill/>
                <a:ln w="38100">
                  <a:solidFill>
                    <a:srgbClr val="0000FF"/>
                  </a:solidFill>
                  <a:round/>
                  <a:headEnd/>
                  <a:tailEnd/>
                </a:ln>
              </p:spPr>
              <p:txBody>
                <a:bodyPr wrap="none"/>
                <a:lstStyle/>
                <a:p>
                  <a:endParaRPr lang="zh-CN" altLang="en-US"/>
                </a:p>
              </p:txBody>
            </p:sp>
            <p:sp>
              <p:nvSpPr>
                <p:cNvPr id="16447" name="Oval 58"/>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48" name="Oval 59"/>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grpSp>
          <p:sp>
            <p:nvSpPr>
              <p:cNvPr id="16419" name="Oval 60"/>
              <p:cNvSpPr>
                <a:spLocks noChangeArrowheads="1"/>
              </p:cNvSpPr>
              <p:nvPr/>
            </p:nvSpPr>
            <p:spPr bwMode="auto">
              <a:xfrm>
                <a:off x="2771" y="3435"/>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20" name="Oval 61"/>
              <p:cNvSpPr>
                <a:spLocks noChangeArrowheads="1"/>
              </p:cNvSpPr>
              <p:nvPr/>
            </p:nvSpPr>
            <p:spPr bwMode="auto">
              <a:xfrm>
                <a:off x="2784" y="3072"/>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21" name="Oval 62"/>
              <p:cNvSpPr>
                <a:spLocks noChangeArrowheads="1"/>
              </p:cNvSpPr>
              <p:nvPr/>
            </p:nvSpPr>
            <p:spPr bwMode="auto">
              <a:xfrm>
                <a:off x="2688" y="312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22" name="Oval 63"/>
              <p:cNvSpPr>
                <a:spLocks noChangeArrowheads="1"/>
              </p:cNvSpPr>
              <p:nvPr/>
            </p:nvSpPr>
            <p:spPr bwMode="auto">
              <a:xfrm>
                <a:off x="3168" y="3072"/>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23" name="Oval 64"/>
              <p:cNvSpPr>
                <a:spLocks noChangeArrowheads="1"/>
              </p:cNvSpPr>
              <p:nvPr/>
            </p:nvSpPr>
            <p:spPr bwMode="auto">
              <a:xfrm>
                <a:off x="3056" y="312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24" name="Line 65"/>
              <p:cNvSpPr>
                <a:spLocks noChangeShapeType="1"/>
              </p:cNvSpPr>
              <p:nvPr/>
            </p:nvSpPr>
            <p:spPr bwMode="auto">
              <a:xfrm>
                <a:off x="2304" y="2640"/>
                <a:ext cx="144" cy="192"/>
              </a:xfrm>
              <a:prstGeom prst="line">
                <a:avLst/>
              </a:prstGeom>
              <a:noFill/>
              <a:ln w="28575">
                <a:solidFill>
                  <a:srgbClr val="0000FF"/>
                </a:solidFill>
                <a:round/>
                <a:headEnd/>
                <a:tailEnd type="triangle" w="sm" len="lg"/>
              </a:ln>
            </p:spPr>
            <p:txBody>
              <a:bodyPr wrap="none"/>
              <a:lstStyle/>
              <a:p>
                <a:endParaRPr lang="zh-CN" altLang="en-US"/>
              </a:p>
            </p:txBody>
          </p:sp>
          <p:sp>
            <p:nvSpPr>
              <p:cNvPr id="16425" name="Line 66"/>
              <p:cNvSpPr>
                <a:spLocks noChangeShapeType="1"/>
              </p:cNvSpPr>
              <p:nvPr/>
            </p:nvSpPr>
            <p:spPr bwMode="auto">
              <a:xfrm>
                <a:off x="2928" y="3216"/>
                <a:ext cx="144" cy="192"/>
              </a:xfrm>
              <a:prstGeom prst="line">
                <a:avLst/>
              </a:prstGeom>
              <a:noFill/>
              <a:ln w="28575">
                <a:solidFill>
                  <a:srgbClr val="0000FF"/>
                </a:solidFill>
                <a:round/>
                <a:headEnd/>
                <a:tailEnd type="triangle" w="sm" len="lg"/>
              </a:ln>
            </p:spPr>
            <p:txBody>
              <a:bodyPr wrap="none"/>
              <a:lstStyle/>
              <a:p>
                <a:endParaRPr lang="zh-CN" altLang="en-US"/>
              </a:p>
            </p:txBody>
          </p:sp>
          <p:sp>
            <p:nvSpPr>
              <p:cNvPr id="16426" name="Line 67"/>
              <p:cNvSpPr>
                <a:spLocks noChangeShapeType="1"/>
              </p:cNvSpPr>
              <p:nvPr/>
            </p:nvSpPr>
            <p:spPr bwMode="auto">
              <a:xfrm>
                <a:off x="3168" y="2640"/>
                <a:ext cx="144" cy="192"/>
              </a:xfrm>
              <a:prstGeom prst="line">
                <a:avLst/>
              </a:prstGeom>
              <a:noFill/>
              <a:ln w="28575">
                <a:solidFill>
                  <a:srgbClr val="0000FF"/>
                </a:solidFill>
                <a:round/>
                <a:headEnd/>
                <a:tailEnd type="triangle" w="sm" len="lg"/>
              </a:ln>
            </p:spPr>
            <p:txBody>
              <a:bodyPr wrap="none"/>
              <a:lstStyle/>
              <a:p>
                <a:endParaRPr lang="zh-CN" altLang="en-US"/>
              </a:p>
            </p:txBody>
          </p:sp>
          <p:sp>
            <p:nvSpPr>
              <p:cNvPr id="16427" name="Oval 68"/>
              <p:cNvSpPr>
                <a:spLocks noChangeArrowheads="1"/>
              </p:cNvSpPr>
              <p:nvPr/>
            </p:nvSpPr>
            <p:spPr bwMode="auto">
              <a:xfrm>
                <a:off x="2640" y="3456"/>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grpSp>
            <p:nvGrpSpPr>
              <p:cNvPr id="16428" name="Group 69"/>
              <p:cNvGrpSpPr>
                <a:grpSpLocks/>
              </p:cNvGrpSpPr>
              <p:nvPr/>
            </p:nvGrpSpPr>
            <p:grpSpPr bwMode="auto">
              <a:xfrm>
                <a:off x="2112" y="3024"/>
                <a:ext cx="432" cy="192"/>
                <a:chOff x="2112" y="3024"/>
                <a:chExt cx="432" cy="192"/>
              </a:xfrm>
            </p:grpSpPr>
            <p:sp>
              <p:nvSpPr>
                <p:cNvPr id="16442" name="Line 70"/>
                <p:cNvSpPr>
                  <a:spLocks noChangeShapeType="1"/>
                </p:cNvSpPr>
                <p:nvPr/>
              </p:nvSpPr>
              <p:spPr bwMode="auto">
                <a:xfrm>
                  <a:off x="2112" y="3024"/>
                  <a:ext cx="432" cy="192"/>
                </a:xfrm>
                <a:prstGeom prst="line">
                  <a:avLst/>
                </a:prstGeom>
                <a:noFill/>
                <a:ln w="19050">
                  <a:solidFill>
                    <a:srgbClr val="0000FF"/>
                  </a:solidFill>
                  <a:round/>
                  <a:headEnd/>
                  <a:tailEnd/>
                </a:ln>
              </p:spPr>
              <p:txBody>
                <a:bodyPr wrap="none"/>
                <a:lstStyle/>
                <a:p>
                  <a:endParaRPr lang="zh-CN" altLang="en-US"/>
                </a:p>
              </p:txBody>
            </p:sp>
            <p:sp>
              <p:nvSpPr>
                <p:cNvPr id="16443" name="Oval 71"/>
                <p:cNvSpPr>
                  <a:spLocks noChangeArrowheads="1"/>
                </p:cNvSpPr>
                <p:nvPr/>
              </p:nvSpPr>
              <p:spPr bwMode="auto">
                <a:xfrm>
                  <a:off x="2400" y="3142"/>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6444" name="Line 72"/>
                <p:cNvSpPr>
                  <a:spLocks noChangeShapeType="1"/>
                </p:cNvSpPr>
                <p:nvPr/>
              </p:nvSpPr>
              <p:spPr bwMode="auto">
                <a:xfrm flipH="1">
                  <a:off x="2304" y="3049"/>
                  <a:ext cx="96" cy="144"/>
                </a:xfrm>
                <a:prstGeom prst="line">
                  <a:avLst/>
                </a:prstGeom>
                <a:noFill/>
                <a:ln w="28575">
                  <a:solidFill>
                    <a:srgbClr val="0000FF"/>
                  </a:solidFill>
                  <a:round/>
                  <a:headEnd/>
                  <a:tailEnd/>
                </a:ln>
              </p:spPr>
              <p:txBody>
                <a:bodyPr wrap="none"/>
                <a:lstStyle/>
                <a:p>
                  <a:endParaRPr lang="zh-CN" altLang="en-US"/>
                </a:p>
              </p:txBody>
            </p:sp>
            <p:sp>
              <p:nvSpPr>
                <p:cNvPr id="16445" name="Line 73"/>
                <p:cNvSpPr>
                  <a:spLocks noChangeShapeType="1"/>
                </p:cNvSpPr>
                <p:nvPr/>
              </p:nvSpPr>
              <p:spPr bwMode="auto">
                <a:xfrm flipH="1">
                  <a:off x="2208" y="3024"/>
                  <a:ext cx="96" cy="144"/>
                </a:xfrm>
                <a:prstGeom prst="line">
                  <a:avLst/>
                </a:prstGeom>
                <a:noFill/>
                <a:ln w="28575">
                  <a:solidFill>
                    <a:srgbClr val="0000FF"/>
                  </a:solidFill>
                  <a:round/>
                  <a:headEnd/>
                  <a:tailEnd/>
                </a:ln>
              </p:spPr>
              <p:txBody>
                <a:bodyPr wrap="none"/>
                <a:lstStyle/>
                <a:p>
                  <a:endParaRPr lang="zh-CN" altLang="en-US"/>
                </a:p>
              </p:txBody>
            </p:sp>
          </p:grpSp>
          <p:grpSp>
            <p:nvGrpSpPr>
              <p:cNvPr id="16429" name="Group 74"/>
              <p:cNvGrpSpPr>
                <a:grpSpLocks/>
              </p:cNvGrpSpPr>
              <p:nvPr/>
            </p:nvGrpSpPr>
            <p:grpSpPr bwMode="auto">
              <a:xfrm>
                <a:off x="2736" y="3600"/>
                <a:ext cx="720" cy="336"/>
                <a:chOff x="2736" y="3600"/>
                <a:chExt cx="720" cy="336"/>
              </a:xfrm>
            </p:grpSpPr>
            <p:sp>
              <p:nvSpPr>
                <p:cNvPr id="16437" name="Line 75"/>
                <p:cNvSpPr>
                  <a:spLocks noChangeShapeType="1"/>
                </p:cNvSpPr>
                <p:nvPr/>
              </p:nvSpPr>
              <p:spPr bwMode="auto">
                <a:xfrm>
                  <a:off x="2736" y="3600"/>
                  <a:ext cx="720" cy="336"/>
                </a:xfrm>
                <a:prstGeom prst="line">
                  <a:avLst/>
                </a:prstGeom>
                <a:noFill/>
                <a:ln w="19050">
                  <a:solidFill>
                    <a:srgbClr val="0000FF"/>
                  </a:solidFill>
                  <a:round/>
                  <a:headEnd/>
                  <a:tailEnd type="triangle" w="sm" len="lg"/>
                </a:ln>
              </p:spPr>
              <p:txBody>
                <a:bodyPr wrap="none"/>
                <a:lstStyle/>
                <a:p>
                  <a:endParaRPr lang="zh-CN" altLang="en-US"/>
                </a:p>
              </p:txBody>
            </p:sp>
            <p:sp>
              <p:nvSpPr>
                <p:cNvPr id="16438" name="Line 76"/>
                <p:cNvSpPr>
                  <a:spLocks noChangeShapeType="1"/>
                </p:cNvSpPr>
                <p:nvPr/>
              </p:nvSpPr>
              <p:spPr bwMode="auto">
                <a:xfrm flipH="1">
                  <a:off x="2976" y="3670"/>
                  <a:ext cx="96" cy="144"/>
                </a:xfrm>
                <a:prstGeom prst="line">
                  <a:avLst/>
                </a:prstGeom>
                <a:noFill/>
                <a:ln w="28575">
                  <a:solidFill>
                    <a:srgbClr val="0000FF"/>
                  </a:solidFill>
                  <a:round/>
                  <a:headEnd/>
                  <a:tailEnd/>
                </a:ln>
              </p:spPr>
              <p:txBody>
                <a:bodyPr wrap="none"/>
                <a:lstStyle/>
                <a:p>
                  <a:endParaRPr lang="zh-CN" altLang="en-US"/>
                </a:p>
              </p:txBody>
            </p:sp>
            <p:sp>
              <p:nvSpPr>
                <p:cNvPr id="16439" name="Line 77"/>
                <p:cNvSpPr>
                  <a:spLocks noChangeShapeType="1"/>
                </p:cNvSpPr>
                <p:nvPr/>
              </p:nvSpPr>
              <p:spPr bwMode="auto">
                <a:xfrm flipH="1">
                  <a:off x="2880" y="3623"/>
                  <a:ext cx="96" cy="144"/>
                </a:xfrm>
                <a:prstGeom prst="line">
                  <a:avLst/>
                </a:prstGeom>
                <a:noFill/>
                <a:ln w="28575">
                  <a:solidFill>
                    <a:srgbClr val="0000FF"/>
                  </a:solidFill>
                  <a:round/>
                  <a:headEnd/>
                  <a:tailEnd/>
                </a:ln>
              </p:spPr>
              <p:txBody>
                <a:bodyPr wrap="none"/>
                <a:lstStyle/>
                <a:p>
                  <a:endParaRPr lang="zh-CN" altLang="en-US"/>
                </a:p>
              </p:txBody>
            </p:sp>
            <p:sp>
              <p:nvSpPr>
                <p:cNvPr id="16440" name="Line 78"/>
                <p:cNvSpPr>
                  <a:spLocks noChangeShapeType="1"/>
                </p:cNvSpPr>
                <p:nvPr/>
              </p:nvSpPr>
              <p:spPr bwMode="auto">
                <a:xfrm flipH="1">
                  <a:off x="3168" y="3744"/>
                  <a:ext cx="96" cy="144"/>
                </a:xfrm>
                <a:prstGeom prst="line">
                  <a:avLst/>
                </a:prstGeom>
                <a:noFill/>
                <a:ln w="28575">
                  <a:solidFill>
                    <a:srgbClr val="0000FF"/>
                  </a:solidFill>
                  <a:round/>
                  <a:headEnd/>
                  <a:tailEnd/>
                </a:ln>
              </p:spPr>
              <p:txBody>
                <a:bodyPr wrap="none"/>
                <a:lstStyle/>
                <a:p>
                  <a:endParaRPr lang="zh-CN" altLang="en-US"/>
                </a:p>
              </p:txBody>
            </p:sp>
            <p:sp>
              <p:nvSpPr>
                <p:cNvPr id="16441" name="Line 79"/>
                <p:cNvSpPr>
                  <a:spLocks noChangeShapeType="1"/>
                </p:cNvSpPr>
                <p:nvPr/>
              </p:nvSpPr>
              <p:spPr bwMode="auto">
                <a:xfrm flipH="1">
                  <a:off x="3072" y="3717"/>
                  <a:ext cx="96" cy="144"/>
                </a:xfrm>
                <a:prstGeom prst="line">
                  <a:avLst/>
                </a:prstGeom>
                <a:noFill/>
                <a:ln w="28575">
                  <a:solidFill>
                    <a:srgbClr val="0000FF"/>
                  </a:solidFill>
                  <a:round/>
                  <a:headEnd/>
                  <a:tailEnd/>
                </a:ln>
              </p:spPr>
              <p:txBody>
                <a:bodyPr wrap="none"/>
                <a:lstStyle/>
                <a:p>
                  <a:endParaRPr lang="zh-CN" altLang="en-US"/>
                </a:p>
              </p:txBody>
            </p:sp>
          </p:grpSp>
          <p:sp>
            <p:nvSpPr>
              <p:cNvPr id="16430" name="Line 80"/>
              <p:cNvSpPr>
                <a:spLocks noChangeShapeType="1"/>
              </p:cNvSpPr>
              <p:nvPr/>
            </p:nvSpPr>
            <p:spPr bwMode="auto">
              <a:xfrm flipV="1">
                <a:off x="2495" y="3264"/>
                <a:ext cx="144" cy="48"/>
              </a:xfrm>
              <a:prstGeom prst="line">
                <a:avLst/>
              </a:prstGeom>
              <a:noFill/>
              <a:ln w="19050">
                <a:solidFill>
                  <a:srgbClr val="0000FF"/>
                </a:solidFill>
                <a:round/>
                <a:headEnd/>
                <a:tailEnd/>
              </a:ln>
            </p:spPr>
            <p:txBody>
              <a:bodyPr wrap="none"/>
              <a:lstStyle/>
              <a:p>
                <a:endParaRPr lang="zh-CN" altLang="en-US"/>
              </a:p>
            </p:txBody>
          </p:sp>
          <p:sp>
            <p:nvSpPr>
              <p:cNvPr id="16431" name="Line 81"/>
              <p:cNvSpPr>
                <a:spLocks noChangeShapeType="1"/>
              </p:cNvSpPr>
              <p:nvPr/>
            </p:nvSpPr>
            <p:spPr bwMode="auto">
              <a:xfrm flipV="1">
                <a:off x="2568" y="3384"/>
                <a:ext cx="144" cy="48"/>
              </a:xfrm>
              <a:prstGeom prst="line">
                <a:avLst/>
              </a:prstGeom>
              <a:noFill/>
              <a:ln w="19050">
                <a:solidFill>
                  <a:srgbClr val="0000FF"/>
                </a:solidFill>
                <a:round/>
                <a:headEnd/>
                <a:tailEnd/>
              </a:ln>
            </p:spPr>
            <p:txBody>
              <a:bodyPr wrap="none"/>
              <a:lstStyle/>
              <a:p>
                <a:endParaRPr lang="zh-CN" altLang="en-US"/>
              </a:p>
            </p:txBody>
          </p:sp>
          <p:sp>
            <p:nvSpPr>
              <p:cNvPr id="16432" name="Line 82"/>
              <p:cNvSpPr>
                <a:spLocks noChangeShapeType="1"/>
              </p:cNvSpPr>
              <p:nvPr/>
            </p:nvSpPr>
            <p:spPr bwMode="auto">
              <a:xfrm flipV="1">
                <a:off x="2543" y="3334"/>
                <a:ext cx="144" cy="48"/>
              </a:xfrm>
              <a:prstGeom prst="line">
                <a:avLst/>
              </a:prstGeom>
              <a:noFill/>
              <a:ln w="19050">
                <a:solidFill>
                  <a:srgbClr val="0000FF"/>
                </a:solidFill>
                <a:round/>
                <a:headEnd/>
                <a:tailEnd/>
              </a:ln>
            </p:spPr>
            <p:txBody>
              <a:bodyPr wrap="none"/>
              <a:lstStyle/>
              <a:p>
                <a:endParaRPr lang="zh-CN" altLang="en-US"/>
              </a:p>
            </p:txBody>
          </p:sp>
          <p:sp>
            <p:nvSpPr>
              <p:cNvPr id="16433" name="Line 83"/>
              <p:cNvSpPr>
                <a:spLocks noChangeShapeType="1"/>
              </p:cNvSpPr>
              <p:nvPr/>
            </p:nvSpPr>
            <p:spPr bwMode="auto">
              <a:xfrm>
                <a:off x="3360" y="3024"/>
                <a:ext cx="192" cy="96"/>
              </a:xfrm>
              <a:prstGeom prst="line">
                <a:avLst/>
              </a:prstGeom>
              <a:noFill/>
              <a:ln w="19050">
                <a:solidFill>
                  <a:srgbClr val="0000FF"/>
                </a:solidFill>
                <a:round/>
                <a:headEnd/>
                <a:tailEnd type="triangle" w="sm" len="lg"/>
              </a:ln>
            </p:spPr>
            <p:txBody>
              <a:bodyPr wrap="none"/>
              <a:lstStyle/>
              <a:p>
                <a:endParaRPr lang="zh-CN" altLang="en-US"/>
              </a:p>
            </p:txBody>
          </p:sp>
          <p:sp>
            <p:nvSpPr>
              <p:cNvPr id="16434" name="Line 84"/>
              <p:cNvSpPr>
                <a:spLocks noChangeShapeType="1"/>
              </p:cNvSpPr>
              <p:nvPr/>
            </p:nvSpPr>
            <p:spPr bwMode="auto">
              <a:xfrm>
                <a:off x="3552" y="2640"/>
                <a:ext cx="144" cy="192"/>
              </a:xfrm>
              <a:prstGeom prst="line">
                <a:avLst/>
              </a:prstGeom>
              <a:noFill/>
              <a:ln w="28575">
                <a:solidFill>
                  <a:srgbClr val="0000FF"/>
                </a:solidFill>
                <a:round/>
                <a:headEnd/>
                <a:tailEnd type="triangle" w="sm" len="lg"/>
              </a:ln>
            </p:spPr>
            <p:txBody>
              <a:bodyPr wrap="none"/>
              <a:lstStyle/>
              <a:p>
                <a:endParaRPr lang="zh-CN" altLang="en-US"/>
              </a:p>
            </p:txBody>
          </p:sp>
          <p:sp>
            <p:nvSpPr>
              <p:cNvPr id="16435" name="Rectangle 85"/>
              <p:cNvSpPr>
                <a:spLocks noChangeArrowheads="1"/>
              </p:cNvSpPr>
              <p:nvPr/>
            </p:nvSpPr>
            <p:spPr bwMode="auto">
              <a:xfrm>
                <a:off x="1104" y="2640"/>
                <a:ext cx="3600" cy="384"/>
              </a:xfrm>
              <a:prstGeom prst="rect">
                <a:avLst/>
              </a:prstGeom>
              <a:solidFill>
                <a:srgbClr val="C5FFFF">
                  <a:alpha val="50195"/>
                </a:srgbClr>
              </a:solidFill>
              <a:ln w="12700">
                <a:solidFill>
                  <a:schemeClr val="tx2"/>
                </a:solidFill>
                <a:miter lim="800000"/>
                <a:headEnd/>
                <a:tailEnd/>
              </a:ln>
            </p:spPr>
            <p:txBody>
              <a:bodyPr wrap="none" anchor="ctr"/>
              <a:lstStyle/>
              <a:p>
                <a:endParaRPr lang="zh-CN" altLang="en-US"/>
              </a:p>
            </p:txBody>
          </p:sp>
          <p:sp>
            <p:nvSpPr>
              <p:cNvPr id="16436" name="Rectangle 86"/>
              <p:cNvSpPr>
                <a:spLocks noChangeArrowheads="1"/>
              </p:cNvSpPr>
              <p:nvPr/>
            </p:nvSpPr>
            <p:spPr bwMode="auto">
              <a:xfrm>
                <a:off x="1104" y="3216"/>
                <a:ext cx="3600" cy="384"/>
              </a:xfrm>
              <a:prstGeom prst="rect">
                <a:avLst/>
              </a:prstGeom>
              <a:solidFill>
                <a:srgbClr val="C5FFFF">
                  <a:alpha val="50195"/>
                </a:srgbClr>
              </a:solidFill>
              <a:ln w="12700">
                <a:solidFill>
                  <a:schemeClr val="tx2"/>
                </a:solidFill>
                <a:miter lim="800000"/>
                <a:headEnd/>
                <a:tailEnd/>
              </a:ln>
            </p:spPr>
            <p:txBody>
              <a:bodyPr wrap="none" anchor="ctr"/>
              <a:lstStyle/>
              <a:p>
                <a:endParaRPr lang="zh-CN" altLang="en-US"/>
              </a:p>
            </p:txBody>
          </p:sp>
        </p:grpSp>
        <p:sp>
          <p:nvSpPr>
            <p:cNvPr id="16391" name="Freeform 87"/>
            <p:cNvSpPr>
              <a:spLocks/>
            </p:cNvSpPr>
            <p:nvPr/>
          </p:nvSpPr>
          <p:spPr bwMode="auto">
            <a:xfrm>
              <a:off x="1632" y="2304"/>
              <a:ext cx="288" cy="192"/>
            </a:xfrm>
            <a:custGeom>
              <a:avLst/>
              <a:gdLst>
                <a:gd name="T0" fmla="*/ 0 w 288"/>
                <a:gd name="T1" fmla="*/ 192 h 192"/>
                <a:gd name="T2" fmla="*/ 59 w 288"/>
                <a:gd name="T3" fmla="*/ 82 h 192"/>
                <a:gd name="T4" fmla="*/ 178 w 288"/>
                <a:gd name="T5" fmla="*/ 15 h 192"/>
                <a:gd name="T6" fmla="*/ 288 w 288"/>
                <a:gd name="T7" fmla="*/ 0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0" y="192"/>
                  </a:moveTo>
                  <a:cubicBezTo>
                    <a:pt x="10" y="174"/>
                    <a:pt x="29" y="111"/>
                    <a:pt x="59" y="82"/>
                  </a:cubicBezTo>
                  <a:cubicBezTo>
                    <a:pt x="89" y="53"/>
                    <a:pt x="140" y="29"/>
                    <a:pt x="178" y="15"/>
                  </a:cubicBezTo>
                  <a:cubicBezTo>
                    <a:pt x="216" y="1"/>
                    <a:pt x="265" y="3"/>
                    <a:pt x="288" y="0"/>
                  </a:cubicBezTo>
                </a:path>
              </a:pathLst>
            </a:custGeom>
            <a:noFill/>
            <a:ln w="19050">
              <a:solidFill>
                <a:srgbClr val="FF00FF"/>
              </a:solidFill>
              <a:round/>
              <a:headEnd/>
              <a:tailEnd/>
            </a:ln>
          </p:spPr>
          <p:txBody>
            <a:bodyPr wrap="none"/>
            <a:lstStyle/>
            <a:p>
              <a:endParaRPr lang="zh-CN" altLang="en-US"/>
            </a:p>
          </p:txBody>
        </p:sp>
        <p:graphicFrame>
          <p:nvGraphicFramePr>
            <p:cNvPr id="16386" name="Object 88"/>
            <p:cNvGraphicFramePr>
              <a:graphicFrameLocks noChangeAspect="1"/>
            </p:cNvGraphicFramePr>
            <p:nvPr/>
          </p:nvGraphicFramePr>
          <p:xfrm>
            <a:off x="1536" y="2016"/>
            <a:ext cx="226" cy="392"/>
          </p:xfrm>
          <a:graphic>
            <a:graphicData uri="http://schemas.openxmlformats.org/presentationml/2006/ole">
              <p:oleObj spid="_x0000_s16386" name="Equation" r:id="rId3" imgW="190440" imgH="330120" progId="Equation.3">
                <p:embed/>
              </p:oleObj>
            </a:graphicData>
          </a:graphic>
        </p:graphicFrame>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ChangeArrowheads="1"/>
          </p:cNvSpPr>
          <p:nvPr/>
        </p:nvSpPr>
        <p:spPr bwMode="auto">
          <a:xfrm>
            <a:off x="971550" y="549275"/>
            <a:ext cx="7343775" cy="2016125"/>
          </a:xfrm>
          <a:prstGeom prst="rect">
            <a:avLst/>
          </a:prstGeom>
          <a:noFill/>
          <a:ln w="9525">
            <a:solidFill>
              <a:schemeClr val="tx1"/>
            </a:solidFill>
            <a:miter lim="800000"/>
            <a:headEnd/>
            <a:tailEnd/>
          </a:ln>
        </p:spPr>
        <p:txBody>
          <a:bodyPr wrap="none" anchor="ctr"/>
          <a:lstStyle/>
          <a:p>
            <a:endParaRPr lang="zh-CN" altLang="en-US"/>
          </a:p>
        </p:txBody>
      </p:sp>
      <p:pic>
        <p:nvPicPr>
          <p:cNvPr id="43011" name="Picture 4" descr="12-55小轿车"/>
          <p:cNvPicPr>
            <a:picLocks noChangeAspect="1" noChangeArrowheads="1"/>
          </p:cNvPicPr>
          <p:nvPr/>
        </p:nvPicPr>
        <p:blipFill>
          <a:blip r:embed="rId2"/>
          <a:srcRect l="3653" t="26926" r="17149" b="50186"/>
          <a:stretch>
            <a:fillRect/>
          </a:stretch>
        </p:blipFill>
        <p:spPr bwMode="auto">
          <a:xfrm>
            <a:off x="4643438" y="1093788"/>
            <a:ext cx="3313112" cy="1355725"/>
          </a:xfrm>
          <a:prstGeom prst="rect">
            <a:avLst/>
          </a:prstGeom>
          <a:noFill/>
          <a:ln w="9525">
            <a:noFill/>
            <a:miter lim="800000"/>
            <a:headEnd/>
            <a:tailEnd/>
          </a:ln>
        </p:spPr>
      </p:pic>
      <p:grpSp>
        <p:nvGrpSpPr>
          <p:cNvPr id="43012" name="Group 5"/>
          <p:cNvGrpSpPr>
            <a:grpSpLocks noChangeAspect="1"/>
          </p:cNvGrpSpPr>
          <p:nvPr/>
        </p:nvGrpSpPr>
        <p:grpSpPr bwMode="auto">
          <a:xfrm flipH="1">
            <a:off x="1425575" y="1557338"/>
            <a:ext cx="3865563" cy="619125"/>
            <a:chOff x="2924" y="807"/>
            <a:chExt cx="1448" cy="232"/>
          </a:xfrm>
        </p:grpSpPr>
        <p:sp>
          <p:nvSpPr>
            <p:cNvPr id="43022" name="Oval 6"/>
            <p:cNvSpPr>
              <a:spLocks noChangeAspect="1" noChangeArrowheads="1"/>
            </p:cNvSpPr>
            <p:nvPr/>
          </p:nvSpPr>
          <p:spPr bwMode="auto">
            <a:xfrm rot="1231949">
              <a:off x="3119" y="865"/>
              <a:ext cx="18" cy="18"/>
            </a:xfrm>
            <a:prstGeom prst="ellipse">
              <a:avLst/>
            </a:prstGeom>
            <a:solidFill>
              <a:srgbClr val="FF6600"/>
            </a:solidFill>
            <a:ln w="19050">
              <a:solidFill>
                <a:srgbClr val="FF7C80"/>
              </a:solidFill>
              <a:round/>
              <a:headEnd/>
              <a:tailEnd/>
            </a:ln>
          </p:spPr>
          <p:txBody>
            <a:bodyPr/>
            <a:lstStyle/>
            <a:p>
              <a:endParaRPr lang="zh-CN" altLang="en-US"/>
            </a:p>
          </p:txBody>
        </p:sp>
        <p:sp>
          <p:nvSpPr>
            <p:cNvPr id="43023" name="Oval 7"/>
            <p:cNvSpPr>
              <a:spLocks noChangeAspect="1" noChangeArrowheads="1"/>
            </p:cNvSpPr>
            <p:nvPr/>
          </p:nvSpPr>
          <p:spPr bwMode="auto">
            <a:xfrm rot="1231949">
              <a:off x="3192" y="892"/>
              <a:ext cx="18" cy="18"/>
            </a:xfrm>
            <a:prstGeom prst="ellipse">
              <a:avLst/>
            </a:prstGeom>
            <a:solidFill>
              <a:srgbClr val="FF6600"/>
            </a:solidFill>
            <a:ln w="19050">
              <a:solidFill>
                <a:srgbClr val="FF7C80"/>
              </a:solidFill>
              <a:round/>
              <a:headEnd/>
              <a:tailEnd/>
            </a:ln>
          </p:spPr>
          <p:txBody>
            <a:bodyPr/>
            <a:lstStyle/>
            <a:p>
              <a:endParaRPr lang="zh-CN" altLang="en-US"/>
            </a:p>
          </p:txBody>
        </p:sp>
        <p:sp>
          <p:nvSpPr>
            <p:cNvPr id="43024" name="Oval 8"/>
            <p:cNvSpPr>
              <a:spLocks noChangeAspect="1" noChangeArrowheads="1"/>
            </p:cNvSpPr>
            <p:nvPr/>
          </p:nvSpPr>
          <p:spPr bwMode="auto">
            <a:xfrm rot="1231949">
              <a:off x="3327" y="943"/>
              <a:ext cx="18" cy="18"/>
            </a:xfrm>
            <a:prstGeom prst="ellipse">
              <a:avLst/>
            </a:prstGeom>
            <a:solidFill>
              <a:srgbClr val="FF6600"/>
            </a:solidFill>
            <a:ln w="19050">
              <a:solidFill>
                <a:srgbClr val="FF7C80"/>
              </a:solidFill>
              <a:round/>
              <a:headEnd/>
              <a:tailEnd/>
            </a:ln>
          </p:spPr>
          <p:txBody>
            <a:bodyPr/>
            <a:lstStyle/>
            <a:p>
              <a:endParaRPr lang="zh-CN" altLang="en-US"/>
            </a:p>
          </p:txBody>
        </p:sp>
        <p:sp>
          <p:nvSpPr>
            <p:cNvPr id="43025" name="Oval 9"/>
            <p:cNvSpPr>
              <a:spLocks noChangeAspect="1" noChangeArrowheads="1"/>
            </p:cNvSpPr>
            <p:nvPr/>
          </p:nvSpPr>
          <p:spPr bwMode="auto">
            <a:xfrm rot="1231949">
              <a:off x="3389" y="966"/>
              <a:ext cx="18" cy="18"/>
            </a:xfrm>
            <a:prstGeom prst="ellipse">
              <a:avLst/>
            </a:prstGeom>
            <a:solidFill>
              <a:srgbClr val="FF6600"/>
            </a:solidFill>
            <a:ln w="19050">
              <a:solidFill>
                <a:srgbClr val="FF7C80"/>
              </a:solidFill>
              <a:round/>
              <a:headEnd/>
              <a:tailEnd/>
            </a:ln>
          </p:spPr>
          <p:txBody>
            <a:bodyPr/>
            <a:lstStyle/>
            <a:p>
              <a:endParaRPr lang="zh-CN" altLang="en-US"/>
            </a:p>
          </p:txBody>
        </p:sp>
        <p:sp>
          <p:nvSpPr>
            <p:cNvPr id="43026" name="Line 10"/>
            <p:cNvSpPr>
              <a:spLocks noChangeAspect="1" noChangeShapeType="1"/>
            </p:cNvSpPr>
            <p:nvPr/>
          </p:nvSpPr>
          <p:spPr bwMode="auto">
            <a:xfrm rot="1231949">
              <a:off x="3268" y="889"/>
              <a:ext cx="1" cy="79"/>
            </a:xfrm>
            <a:prstGeom prst="line">
              <a:avLst/>
            </a:prstGeom>
            <a:noFill/>
            <a:ln w="19050">
              <a:solidFill>
                <a:srgbClr val="FF7C80"/>
              </a:solidFill>
              <a:round/>
              <a:headEnd/>
              <a:tailEnd/>
            </a:ln>
          </p:spPr>
          <p:txBody>
            <a:bodyPr/>
            <a:lstStyle/>
            <a:p>
              <a:endParaRPr lang="zh-CN" altLang="en-US"/>
            </a:p>
          </p:txBody>
        </p:sp>
        <p:sp>
          <p:nvSpPr>
            <p:cNvPr id="43027" name="Line 11"/>
            <p:cNvSpPr>
              <a:spLocks noChangeAspect="1" noChangeShapeType="1"/>
            </p:cNvSpPr>
            <p:nvPr/>
          </p:nvSpPr>
          <p:spPr bwMode="auto">
            <a:xfrm rot="1231949">
              <a:off x="2924" y="928"/>
              <a:ext cx="701" cy="3"/>
            </a:xfrm>
            <a:prstGeom prst="line">
              <a:avLst/>
            </a:prstGeom>
            <a:noFill/>
            <a:ln w="19050">
              <a:solidFill>
                <a:srgbClr val="FF7C80"/>
              </a:solidFill>
              <a:round/>
              <a:headEnd type="stealth" w="med" len="lg"/>
              <a:tailEnd/>
            </a:ln>
          </p:spPr>
          <p:txBody>
            <a:bodyPr/>
            <a:lstStyle/>
            <a:p>
              <a:endParaRPr lang="zh-CN" altLang="en-US"/>
            </a:p>
          </p:txBody>
        </p:sp>
        <p:sp>
          <p:nvSpPr>
            <p:cNvPr id="43028" name="Line 12"/>
            <p:cNvSpPr>
              <a:spLocks noChangeAspect="1" noChangeShapeType="1"/>
            </p:cNvSpPr>
            <p:nvPr/>
          </p:nvSpPr>
          <p:spPr bwMode="auto">
            <a:xfrm rot="1231949">
              <a:off x="3464" y="958"/>
              <a:ext cx="1" cy="80"/>
            </a:xfrm>
            <a:prstGeom prst="line">
              <a:avLst/>
            </a:prstGeom>
            <a:noFill/>
            <a:ln w="19050">
              <a:solidFill>
                <a:srgbClr val="FF7C80"/>
              </a:solidFill>
              <a:round/>
              <a:headEnd/>
              <a:tailEnd/>
            </a:ln>
          </p:spPr>
          <p:txBody>
            <a:bodyPr/>
            <a:lstStyle/>
            <a:p>
              <a:endParaRPr lang="zh-CN" altLang="en-US"/>
            </a:p>
          </p:txBody>
        </p:sp>
        <p:grpSp>
          <p:nvGrpSpPr>
            <p:cNvPr id="43029" name="Group 13"/>
            <p:cNvGrpSpPr>
              <a:grpSpLocks noChangeAspect="1"/>
            </p:cNvGrpSpPr>
            <p:nvPr/>
          </p:nvGrpSpPr>
          <p:grpSpPr bwMode="auto">
            <a:xfrm>
              <a:off x="3580" y="807"/>
              <a:ext cx="792" cy="232"/>
              <a:chOff x="4993" y="14469"/>
              <a:chExt cx="1980" cy="579"/>
            </a:xfrm>
          </p:grpSpPr>
          <p:sp>
            <p:nvSpPr>
              <p:cNvPr id="43030" name="Oval 14"/>
              <p:cNvSpPr>
                <a:spLocks noChangeAspect="1" noChangeArrowheads="1"/>
              </p:cNvSpPr>
              <p:nvPr/>
            </p:nvSpPr>
            <p:spPr bwMode="auto">
              <a:xfrm rot="-1208226">
                <a:off x="5237" y="14995"/>
                <a:ext cx="45" cy="45"/>
              </a:xfrm>
              <a:prstGeom prst="ellipse">
                <a:avLst/>
              </a:prstGeom>
              <a:solidFill>
                <a:srgbClr val="FF6600"/>
              </a:solidFill>
              <a:ln w="19050">
                <a:solidFill>
                  <a:srgbClr val="FF7C80"/>
                </a:solidFill>
                <a:round/>
                <a:headEnd/>
                <a:tailEnd/>
              </a:ln>
            </p:spPr>
            <p:txBody>
              <a:bodyPr/>
              <a:lstStyle/>
              <a:p>
                <a:endParaRPr lang="zh-CN" altLang="en-US"/>
              </a:p>
            </p:txBody>
          </p:sp>
          <p:sp>
            <p:nvSpPr>
              <p:cNvPr id="43031" name="Oval 15"/>
              <p:cNvSpPr>
                <a:spLocks noChangeAspect="1" noChangeArrowheads="1"/>
              </p:cNvSpPr>
              <p:nvPr/>
            </p:nvSpPr>
            <p:spPr bwMode="auto">
              <a:xfrm rot="-1208226">
                <a:off x="5575" y="14871"/>
                <a:ext cx="45" cy="45"/>
              </a:xfrm>
              <a:prstGeom prst="ellipse">
                <a:avLst/>
              </a:prstGeom>
              <a:solidFill>
                <a:srgbClr val="FF6600"/>
              </a:solidFill>
              <a:ln w="19050">
                <a:solidFill>
                  <a:srgbClr val="FF7C80"/>
                </a:solidFill>
                <a:round/>
                <a:headEnd/>
                <a:tailEnd/>
              </a:ln>
            </p:spPr>
            <p:txBody>
              <a:bodyPr/>
              <a:lstStyle/>
              <a:p>
                <a:endParaRPr lang="zh-CN" altLang="en-US"/>
              </a:p>
            </p:txBody>
          </p:sp>
          <p:sp>
            <p:nvSpPr>
              <p:cNvPr id="43032" name="Oval 16"/>
              <p:cNvSpPr>
                <a:spLocks noChangeAspect="1" noChangeArrowheads="1"/>
              </p:cNvSpPr>
              <p:nvPr/>
            </p:nvSpPr>
            <p:spPr bwMode="auto">
              <a:xfrm rot="-1208226">
                <a:off x="5913" y="14747"/>
                <a:ext cx="45" cy="45"/>
              </a:xfrm>
              <a:prstGeom prst="ellipse">
                <a:avLst/>
              </a:prstGeom>
              <a:solidFill>
                <a:srgbClr val="FF6600"/>
              </a:solidFill>
              <a:ln w="19050">
                <a:solidFill>
                  <a:srgbClr val="FF7C80"/>
                </a:solidFill>
                <a:round/>
                <a:headEnd/>
                <a:tailEnd/>
              </a:ln>
            </p:spPr>
            <p:txBody>
              <a:bodyPr/>
              <a:lstStyle/>
              <a:p>
                <a:endParaRPr lang="zh-CN" altLang="en-US"/>
              </a:p>
            </p:txBody>
          </p:sp>
          <p:sp>
            <p:nvSpPr>
              <p:cNvPr id="43033" name="Oval 17"/>
              <p:cNvSpPr>
                <a:spLocks noChangeAspect="1" noChangeArrowheads="1"/>
              </p:cNvSpPr>
              <p:nvPr/>
            </p:nvSpPr>
            <p:spPr bwMode="auto">
              <a:xfrm rot="-1208226">
                <a:off x="6251" y="14623"/>
                <a:ext cx="45" cy="45"/>
              </a:xfrm>
              <a:prstGeom prst="ellipse">
                <a:avLst/>
              </a:prstGeom>
              <a:solidFill>
                <a:srgbClr val="FF6600"/>
              </a:solidFill>
              <a:ln w="19050">
                <a:solidFill>
                  <a:srgbClr val="FF7C80"/>
                </a:solidFill>
                <a:round/>
                <a:headEnd/>
                <a:tailEnd/>
              </a:ln>
            </p:spPr>
            <p:txBody>
              <a:bodyPr/>
              <a:lstStyle/>
              <a:p>
                <a:endParaRPr lang="zh-CN" altLang="en-US"/>
              </a:p>
            </p:txBody>
          </p:sp>
          <p:sp>
            <p:nvSpPr>
              <p:cNvPr id="43034" name="Line 18"/>
              <p:cNvSpPr>
                <a:spLocks noChangeAspect="1" noChangeShapeType="1"/>
              </p:cNvSpPr>
              <p:nvPr/>
            </p:nvSpPr>
            <p:spPr bwMode="auto">
              <a:xfrm rot="-1208226">
                <a:off x="6409" y="14494"/>
                <a:ext cx="0" cy="198"/>
              </a:xfrm>
              <a:prstGeom prst="line">
                <a:avLst/>
              </a:prstGeom>
              <a:noFill/>
              <a:ln w="19050">
                <a:solidFill>
                  <a:srgbClr val="FF7C80"/>
                </a:solidFill>
                <a:round/>
                <a:headEnd/>
                <a:tailEnd/>
              </a:ln>
            </p:spPr>
            <p:txBody>
              <a:bodyPr/>
              <a:lstStyle/>
              <a:p>
                <a:endParaRPr lang="zh-CN" altLang="en-US"/>
              </a:p>
            </p:txBody>
          </p:sp>
          <p:sp>
            <p:nvSpPr>
              <p:cNvPr id="43035" name="Line 19"/>
              <p:cNvSpPr>
                <a:spLocks noChangeAspect="1" noChangeShapeType="1"/>
              </p:cNvSpPr>
              <p:nvPr/>
            </p:nvSpPr>
            <p:spPr bwMode="auto">
              <a:xfrm rot="-1208226">
                <a:off x="4993" y="14748"/>
                <a:ext cx="1980" cy="0"/>
              </a:xfrm>
              <a:prstGeom prst="line">
                <a:avLst/>
              </a:prstGeom>
              <a:noFill/>
              <a:ln w="19050">
                <a:solidFill>
                  <a:srgbClr val="FF7C80"/>
                </a:solidFill>
                <a:round/>
                <a:headEnd/>
                <a:tailEnd/>
              </a:ln>
            </p:spPr>
            <p:txBody>
              <a:bodyPr/>
              <a:lstStyle/>
              <a:p>
                <a:endParaRPr lang="zh-CN" altLang="en-US"/>
              </a:p>
            </p:txBody>
          </p:sp>
          <p:sp>
            <p:nvSpPr>
              <p:cNvPr id="43036" name="Line 20"/>
              <p:cNvSpPr>
                <a:spLocks noChangeAspect="1" noChangeShapeType="1"/>
              </p:cNvSpPr>
              <p:nvPr/>
            </p:nvSpPr>
            <p:spPr bwMode="auto">
              <a:xfrm rot="20391774" flipH="1">
                <a:off x="6563" y="14469"/>
                <a:ext cx="360" cy="0"/>
              </a:xfrm>
              <a:prstGeom prst="line">
                <a:avLst/>
              </a:prstGeom>
              <a:noFill/>
              <a:ln w="19050">
                <a:solidFill>
                  <a:srgbClr val="FF7C80"/>
                </a:solidFill>
                <a:round/>
                <a:headEnd/>
                <a:tailEnd type="stealth" w="med" len="lg"/>
              </a:ln>
            </p:spPr>
            <p:txBody>
              <a:bodyPr/>
              <a:lstStyle/>
              <a:p>
                <a:endParaRPr lang="zh-CN" altLang="en-US"/>
              </a:p>
            </p:txBody>
          </p:sp>
          <p:sp>
            <p:nvSpPr>
              <p:cNvPr id="43037" name="Line 21"/>
              <p:cNvSpPr>
                <a:spLocks noChangeAspect="1" noChangeShapeType="1"/>
              </p:cNvSpPr>
              <p:nvPr/>
            </p:nvSpPr>
            <p:spPr bwMode="auto">
              <a:xfrm rot="-1208226">
                <a:off x="6104" y="14610"/>
                <a:ext cx="0" cy="198"/>
              </a:xfrm>
              <a:prstGeom prst="line">
                <a:avLst/>
              </a:prstGeom>
              <a:noFill/>
              <a:ln w="19050">
                <a:solidFill>
                  <a:srgbClr val="FF7C80"/>
                </a:solidFill>
                <a:round/>
                <a:headEnd/>
                <a:tailEnd/>
              </a:ln>
            </p:spPr>
            <p:txBody>
              <a:bodyPr/>
              <a:lstStyle/>
              <a:p>
                <a:endParaRPr lang="zh-CN" altLang="en-US"/>
              </a:p>
            </p:txBody>
          </p:sp>
          <p:sp>
            <p:nvSpPr>
              <p:cNvPr id="43038" name="Line 22"/>
              <p:cNvSpPr>
                <a:spLocks noChangeAspect="1" noChangeShapeType="1"/>
              </p:cNvSpPr>
              <p:nvPr/>
            </p:nvSpPr>
            <p:spPr bwMode="auto">
              <a:xfrm rot="-1208226">
                <a:off x="5760" y="14734"/>
                <a:ext cx="0" cy="198"/>
              </a:xfrm>
              <a:prstGeom prst="line">
                <a:avLst/>
              </a:prstGeom>
              <a:noFill/>
              <a:ln w="19050">
                <a:solidFill>
                  <a:srgbClr val="FF7C80"/>
                </a:solidFill>
                <a:round/>
                <a:headEnd/>
                <a:tailEnd/>
              </a:ln>
            </p:spPr>
            <p:txBody>
              <a:bodyPr/>
              <a:lstStyle/>
              <a:p>
                <a:endParaRPr lang="zh-CN" altLang="en-US"/>
              </a:p>
            </p:txBody>
          </p:sp>
          <p:sp>
            <p:nvSpPr>
              <p:cNvPr id="43039" name="Line 23"/>
              <p:cNvSpPr>
                <a:spLocks noChangeAspect="1" noChangeShapeType="1"/>
              </p:cNvSpPr>
              <p:nvPr/>
            </p:nvSpPr>
            <p:spPr bwMode="auto">
              <a:xfrm rot="-1208226">
                <a:off x="5424" y="14850"/>
                <a:ext cx="0" cy="198"/>
              </a:xfrm>
              <a:prstGeom prst="line">
                <a:avLst/>
              </a:prstGeom>
              <a:noFill/>
              <a:ln w="19050">
                <a:solidFill>
                  <a:srgbClr val="FF7C80"/>
                </a:solidFill>
                <a:round/>
                <a:headEnd/>
                <a:tailEnd/>
              </a:ln>
            </p:spPr>
            <p:txBody>
              <a:bodyPr/>
              <a:lstStyle/>
              <a:p>
                <a:endParaRPr lang="zh-CN" altLang="en-US"/>
              </a:p>
            </p:txBody>
          </p:sp>
        </p:grpSp>
      </p:grpSp>
      <p:sp>
        <p:nvSpPr>
          <p:cNvPr id="43013" name="Line 24"/>
          <p:cNvSpPr>
            <a:spLocks noChangeShapeType="1"/>
          </p:cNvSpPr>
          <p:nvPr/>
        </p:nvSpPr>
        <p:spPr bwMode="auto">
          <a:xfrm>
            <a:off x="1474788" y="2247900"/>
            <a:ext cx="6626225" cy="0"/>
          </a:xfrm>
          <a:prstGeom prst="line">
            <a:avLst/>
          </a:prstGeom>
          <a:noFill/>
          <a:ln w="57150" cmpd="thickThin">
            <a:solidFill>
              <a:schemeClr val="bg1"/>
            </a:solidFill>
            <a:round/>
            <a:headEnd/>
            <a:tailEnd/>
          </a:ln>
        </p:spPr>
        <p:txBody>
          <a:bodyPr/>
          <a:lstStyle/>
          <a:p>
            <a:endParaRPr lang="zh-CN" altLang="en-US"/>
          </a:p>
        </p:txBody>
      </p:sp>
      <p:grpSp>
        <p:nvGrpSpPr>
          <p:cNvPr id="4" name="Group 25"/>
          <p:cNvGrpSpPr>
            <a:grpSpLocks/>
          </p:cNvGrpSpPr>
          <p:nvPr/>
        </p:nvGrpSpPr>
        <p:grpSpPr bwMode="auto">
          <a:xfrm>
            <a:off x="4572000" y="620713"/>
            <a:ext cx="1439863" cy="739775"/>
            <a:chOff x="2880" y="391"/>
            <a:chExt cx="907" cy="466"/>
          </a:xfrm>
        </p:grpSpPr>
        <p:pic>
          <p:nvPicPr>
            <p:cNvPr id="43019" name="Picture 26" descr="眼镜-1"/>
            <p:cNvPicPr>
              <a:picLocks noChangeAspect="1" noChangeArrowheads="1"/>
            </p:cNvPicPr>
            <p:nvPr/>
          </p:nvPicPr>
          <p:blipFill>
            <a:blip r:embed="rId3"/>
            <a:srcRect t="21167" b="27434"/>
            <a:stretch>
              <a:fillRect/>
            </a:stretch>
          </p:blipFill>
          <p:spPr bwMode="auto">
            <a:xfrm>
              <a:off x="2880" y="391"/>
              <a:ext cx="907" cy="466"/>
            </a:xfrm>
            <a:prstGeom prst="rect">
              <a:avLst/>
            </a:prstGeom>
            <a:noFill/>
            <a:ln w="9525">
              <a:noFill/>
              <a:miter lim="800000"/>
              <a:headEnd/>
              <a:tailEnd/>
            </a:ln>
          </p:spPr>
        </p:pic>
        <p:sp>
          <p:nvSpPr>
            <p:cNvPr id="43020" name="Line 27"/>
            <p:cNvSpPr>
              <a:spLocks noChangeShapeType="1"/>
            </p:cNvSpPr>
            <p:nvPr/>
          </p:nvSpPr>
          <p:spPr bwMode="auto">
            <a:xfrm>
              <a:off x="3379" y="618"/>
              <a:ext cx="0" cy="136"/>
            </a:xfrm>
            <a:prstGeom prst="line">
              <a:avLst/>
            </a:prstGeom>
            <a:noFill/>
            <a:ln w="9525">
              <a:solidFill>
                <a:schemeClr val="tx1"/>
              </a:solidFill>
              <a:round/>
              <a:headEnd type="arrow" w="med" len="med"/>
              <a:tailEnd type="arrow" w="med" len="med"/>
            </a:ln>
          </p:spPr>
          <p:txBody>
            <a:bodyPr/>
            <a:lstStyle/>
            <a:p>
              <a:endParaRPr lang="zh-CN" altLang="en-US"/>
            </a:p>
          </p:txBody>
        </p:sp>
        <p:sp>
          <p:nvSpPr>
            <p:cNvPr id="43021" name="Line 28"/>
            <p:cNvSpPr>
              <a:spLocks noChangeShapeType="1"/>
            </p:cNvSpPr>
            <p:nvPr/>
          </p:nvSpPr>
          <p:spPr bwMode="auto">
            <a:xfrm>
              <a:off x="3016" y="572"/>
              <a:ext cx="0" cy="136"/>
            </a:xfrm>
            <a:prstGeom prst="line">
              <a:avLst/>
            </a:prstGeom>
            <a:noFill/>
            <a:ln w="9525">
              <a:solidFill>
                <a:schemeClr val="tx1"/>
              </a:solidFill>
              <a:round/>
              <a:headEnd type="arrow" w="med" len="med"/>
              <a:tailEnd type="arrow" w="med" len="med"/>
            </a:ln>
          </p:spPr>
          <p:txBody>
            <a:bodyPr/>
            <a:lstStyle/>
            <a:p>
              <a:endParaRPr lang="zh-CN" altLang="en-US"/>
            </a:p>
          </p:txBody>
        </p:sp>
      </p:grpSp>
      <p:pic>
        <p:nvPicPr>
          <p:cNvPr id="26653" name="Picture 29" descr="有偏振片照片-3"/>
          <p:cNvPicPr>
            <a:picLocks noChangeAspect="1" noChangeArrowheads="1"/>
          </p:cNvPicPr>
          <p:nvPr/>
        </p:nvPicPr>
        <p:blipFill>
          <a:blip r:embed="rId4"/>
          <a:srcRect/>
          <a:stretch>
            <a:fillRect/>
          </a:stretch>
        </p:blipFill>
        <p:spPr bwMode="auto">
          <a:xfrm>
            <a:off x="4859338" y="3357563"/>
            <a:ext cx="3168650" cy="2376487"/>
          </a:xfrm>
          <a:prstGeom prst="rect">
            <a:avLst/>
          </a:prstGeom>
          <a:noFill/>
          <a:ln w="9525">
            <a:solidFill>
              <a:schemeClr val="tx1"/>
            </a:solidFill>
            <a:miter lim="800000"/>
            <a:headEnd/>
            <a:tailEnd/>
          </a:ln>
        </p:spPr>
      </p:pic>
      <p:pic>
        <p:nvPicPr>
          <p:cNvPr id="26654" name="Picture 30" descr="无偏振片照片-3"/>
          <p:cNvPicPr>
            <a:picLocks noChangeAspect="1" noChangeArrowheads="1"/>
          </p:cNvPicPr>
          <p:nvPr/>
        </p:nvPicPr>
        <p:blipFill>
          <a:blip r:embed="rId5"/>
          <a:srcRect/>
          <a:stretch>
            <a:fillRect/>
          </a:stretch>
        </p:blipFill>
        <p:spPr bwMode="auto">
          <a:xfrm>
            <a:off x="1042988" y="3357563"/>
            <a:ext cx="3168650" cy="2378075"/>
          </a:xfrm>
          <a:prstGeom prst="rect">
            <a:avLst/>
          </a:prstGeom>
          <a:solidFill>
            <a:schemeClr val="tx1"/>
          </a:solidFill>
          <a:ln w="9525">
            <a:solidFill>
              <a:schemeClr val="tx1"/>
            </a:solidFill>
            <a:miter lim="800000"/>
            <a:headEnd/>
            <a:tailEnd/>
          </a:ln>
        </p:spPr>
      </p:pic>
      <p:sp>
        <p:nvSpPr>
          <p:cNvPr id="26655" name="Text Box 31"/>
          <p:cNvSpPr txBox="1">
            <a:spLocks noChangeArrowheads="1"/>
          </p:cNvSpPr>
          <p:nvPr/>
        </p:nvSpPr>
        <p:spPr bwMode="auto">
          <a:xfrm>
            <a:off x="1042988" y="2636838"/>
            <a:ext cx="7345362" cy="457200"/>
          </a:xfrm>
          <a:prstGeom prst="rect">
            <a:avLst/>
          </a:prstGeom>
          <a:noFill/>
          <a:ln w="9525">
            <a:noFill/>
            <a:miter lim="800000"/>
            <a:headEnd/>
            <a:tailEnd/>
          </a:ln>
        </p:spPr>
        <p:txBody>
          <a:bodyPr>
            <a:spAutoFit/>
          </a:bodyPr>
          <a:lstStyle/>
          <a:p>
            <a:pPr>
              <a:spcBef>
                <a:spcPct val="50000"/>
              </a:spcBef>
            </a:pPr>
            <a:r>
              <a:rPr lang="zh-CN" altLang="en-US" sz="2400" b="1">
                <a:solidFill>
                  <a:srgbClr val="FF0000"/>
                </a:solidFill>
              </a:rPr>
              <a:t>驾驶员戴上偏振太阳镜可以防止马路反射光的炫目。</a:t>
            </a:r>
          </a:p>
        </p:txBody>
      </p:sp>
      <p:sp>
        <p:nvSpPr>
          <p:cNvPr id="26656" name="Text Box 32"/>
          <p:cNvSpPr txBox="1">
            <a:spLocks noChangeArrowheads="1"/>
          </p:cNvSpPr>
          <p:nvPr/>
        </p:nvSpPr>
        <p:spPr bwMode="auto">
          <a:xfrm>
            <a:off x="971550" y="5938838"/>
            <a:ext cx="7704138" cy="457200"/>
          </a:xfrm>
          <a:prstGeom prst="rect">
            <a:avLst/>
          </a:prstGeom>
          <a:noFill/>
          <a:ln w="9525" algn="ctr">
            <a:noFill/>
            <a:miter lim="800000"/>
            <a:headEnd/>
            <a:tailEnd/>
          </a:ln>
        </p:spPr>
        <p:txBody>
          <a:bodyPr>
            <a:spAutoFit/>
          </a:bodyPr>
          <a:lstStyle/>
          <a:p>
            <a:pPr>
              <a:spcBef>
                <a:spcPct val="50000"/>
              </a:spcBef>
            </a:pPr>
            <a:r>
              <a:rPr lang="zh-CN" altLang="en-US" sz="2400" b="1">
                <a:solidFill>
                  <a:srgbClr val="FF0000"/>
                </a:solidFill>
              </a:rPr>
              <a:t>照相机安上偏振镜可以产生不同的效果，看出来了吗？</a:t>
            </a:r>
            <a:r>
              <a:rPr lang="zh-CN" altLang="en-US" sz="2400" b="1">
                <a:solidFill>
                  <a:srgbClr val="FFFF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55"/>
                                        </p:tgtEl>
                                        <p:attrNameLst>
                                          <p:attrName>style.visibility</p:attrName>
                                        </p:attrNameLst>
                                      </p:cBhvr>
                                      <p:to>
                                        <p:strVal val="visible"/>
                                      </p:to>
                                    </p:set>
                                    <p:animEffect transition="in" filter="wipe(left)">
                                      <p:cBhvr>
                                        <p:cTn id="12" dur="500"/>
                                        <p:tgtEl>
                                          <p:spTgt spid="2665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6654"/>
                                        </p:tgtEl>
                                        <p:attrNameLst>
                                          <p:attrName>style.visibility</p:attrName>
                                        </p:attrNameLst>
                                      </p:cBhvr>
                                      <p:to>
                                        <p:strVal val="visible"/>
                                      </p:to>
                                    </p:set>
                                    <p:animEffect transition="in" filter="box(out)">
                                      <p:cBhvr>
                                        <p:cTn id="17" dur="500"/>
                                        <p:tgtEl>
                                          <p:spTgt spid="2665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6653"/>
                                        </p:tgtEl>
                                        <p:attrNameLst>
                                          <p:attrName>style.visibility</p:attrName>
                                        </p:attrNameLst>
                                      </p:cBhvr>
                                      <p:to>
                                        <p:strVal val="visible"/>
                                      </p:to>
                                    </p:set>
                                    <p:animEffect transition="in" filter="box(out)">
                                      <p:cBhvr>
                                        <p:cTn id="22" dur="500"/>
                                        <p:tgtEl>
                                          <p:spTgt spid="266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56"/>
                                        </p:tgtEl>
                                        <p:attrNameLst>
                                          <p:attrName>style.visibility</p:attrName>
                                        </p:attrNameLst>
                                      </p:cBhvr>
                                      <p:to>
                                        <p:strVal val="visible"/>
                                      </p:to>
                                    </p:set>
                                    <p:animEffect transition="in" filter="wipe(left)">
                                      <p:cBhvr>
                                        <p:cTn id="27" dur="500"/>
                                        <p:tgtEl>
                                          <p:spTgt spid="26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5" grpId="0"/>
      <p:bldP spid="266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z-2"/>
          <p:cNvPicPr>
            <a:picLocks noChangeAspect="1" noChangeArrowheads="1"/>
          </p:cNvPicPr>
          <p:nvPr/>
        </p:nvPicPr>
        <p:blipFill>
          <a:blip r:embed="rId3"/>
          <a:srcRect/>
          <a:stretch>
            <a:fillRect/>
          </a:stretch>
        </p:blipFill>
        <p:spPr bwMode="auto">
          <a:xfrm>
            <a:off x="517525" y="712788"/>
            <a:ext cx="2468563" cy="3582987"/>
          </a:xfrm>
          <a:prstGeom prst="rect">
            <a:avLst/>
          </a:prstGeom>
          <a:noFill/>
          <a:ln w="9525">
            <a:noFill/>
            <a:miter lim="800000"/>
            <a:headEnd/>
            <a:tailEnd/>
          </a:ln>
        </p:spPr>
      </p:pic>
      <p:pic>
        <p:nvPicPr>
          <p:cNvPr id="18435" name="Picture 3" descr="pz-3"/>
          <p:cNvPicPr>
            <a:picLocks noChangeAspect="1" noChangeArrowheads="1"/>
          </p:cNvPicPr>
          <p:nvPr/>
        </p:nvPicPr>
        <p:blipFill>
          <a:blip r:embed="rId4"/>
          <a:srcRect/>
          <a:stretch>
            <a:fillRect/>
          </a:stretch>
        </p:blipFill>
        <p:spPr bwMode="auto">
          <a:xfrm>
            <a:off x="3384550" y="942975"/>
            <a:ext cx="2466975" cy="3582988"/>
          </a:xfrm>
          <a:prstGeom prst="rect">
            <a:avLst/>
          </a:prstGeom>
          <a:noFill/>
          <a:ln w="9525">
            <a:noFill/>
            <a:miter lim="800000"/>
            <a:headEnd/>
            <a:tailEnd/>
          </a:ln>
        </p:spPr>
      </p:pic>
      <p:pic>
        <p:nvPicPr>
          <p:cNvPr id="18436" name="Picture 4" descr="pz-4"/>
          <p:cNvPicPr>
            <a:picLocks noChangeAspect="1" noChangeArrowheads="1"/>
          </p:cNvPicPr>
          <p:nvPr/>
        </p:nvPicPr>
        <p:blipFill>
          <a:blip r:embed="rId5"/>
          <a:srcRect/>
          <a:stretch>
            <a:fillRect/>
          </a:stretch>
        </p:blipFill>
        <p:spPr bwMode="auto">
          <a:xfrm>
            <a:off x="6156325" y="333375"/>
            <a:ext cx="2438400" cy="3540125"/>
          </a:xfrm>
          <a:prstGeom prst="rect">
            <a:avLst/>
          </a:prstGeom>
          <a:noFill/>
          <a:ln w="9525">
            <a:noFill/>
            <a:miter lim="800000"/>
            <a:headEnd/>
            <a:tailEnd/>
          </a:ln>
        </p:spPr>
      </p:pic>
      <p:sp>
        <p:nvSpPr>
          <p:cNvPr id="18437" name="Text Box 5"/>
          <p:cNvSpPr txBox="1">
            <a:spLocks noChangeArrowheads="1"/>
          </p:cNvSpPr>
          <p:nvPr/>
        </p:nvSpPr>
        <p:spPr bwMode="auto">
          <a:xfrm>
            <a:off x="6162675" y="4119563"/>
            <a:ext cx="2362200" cy="2123658"/>
          </a:xfrm>
          <a:prstGeom prst="rect">
            <a:avLst/>
          </a:prstGeom>
          <a:noFill/>
          <a:ln w="9525">
            <a:noFill/>
            <a:miter lim="800000"/>
            <a:headEnd/>
            <a:tailEnd/>
          </a:ln>
        </p:spPr>
        <p:txBody>
          <a:bodyPr>
            <a:spAutoFit/>
          </a:bodyPr>
          <a:lstStyle/>
          <a:p>
            <a:pPr algn="ctr">
              <a:spcBef>
                <a:spcPct val="50000"/>
              </a:spcBef>
            </a:pPr>
            <a:r>
              <a:rPr kumimoji="1" lang="zh-CN" altLang="en-US" sz="2400" b="1" dirty="0">
                <a:latin typeface="楷体_GB2312" pitchFamily="49" charset="-122"/>
                <a:ea typeface="楷体_GB2312" pitchFamily="49" charset="-122"/>
              </a:rPr>
              <a:t>（</a:t>
            </a:r>
            <a:r>
              <a:rPr kumimoji="1" lang="en-US" altLang="zh-CN" sz="2400" b="1" dirty="0">
                <a:latin typeface="楷体_GB2312" pitchFamily="49" charset="-122"/>
                <a:ea typeface="楷体_GB2312" pitchFamily="49" charset="-122"/>
              </a:rPr>
              <a:t>C</a:t>
            </a:r>
            <a:r>
              <a:rPr kumimoji="1" lang="zh-CN" altLang="en-US" sz="2400" b="1" dirty="0">
                <a:latin typeface="楷体_GB2312" pitchFamily="49" charset="-122"/>
                <a:ea typeface="楷体_GB2312" pitchFamily="49" charset="-122"/>
              </a:rPr>
              <a:t>）</a:t>
            </a:r>
          </a:p>
          <a:p>
            <a:pPr>
              <a:spcBef>
                <a:spcPct val="50000"/>
              </a:spcBef>
            </a:pPr>
            <a:r>
              <a:rPr kumimoji="1" lang="zh-CN" altLang="en-US" sz="2400" b="1" dirty="0">
                <a:latin typeface="楷体_GB2312" pitchFamily="49" charset="-122"/>
                <a:ea typeface="楷体_GB2312" pitchFamily="49" charset="-122"/>
              </a:rPr>
              <a:t>用</a:t>
            </a:r>
            <a:r>
              <a:rPr kumimoji="1" lang="zh-CN" altLang="en-US" sz="2400" b="1" dirty="0" smtClean="0">
                <a:latin typeface="楷体_GB2312" pitchFamily="49" charset="-122"/>
                <a:ea typeface="楷体_GB2312" pitchFamily="49" charset="-122"/>
              </a:rPr>
              <a:t>偏光镜尽肯能消除反射</a:t>
            </a:r>
            <a:r>
              <a:rPr kumimoji="1" lang="zh-CN" altLang="en-US" sz="2400" b="1" dirty="0">
                <a:latin typeface="楷体_GB2312" pitchFamily="49" charset="-122"/>
                <a:ea typeface="楷体_GB2312" pitchFamily="49" charset="-122"/>
              </a:rPr>
              <a:t>偏振光</a:t>
            </a:r>
            <a:r>
              <a:rPr kumimoji="1" lang="en-US" altLang="zh-CN" sz="2400" b="1" dirty="0">
                <a:latin typeface="楷体_GB2312" pitchFamily="49" charset="-122"/>
                <a:ea typeface="楷体_GB2312" pitchFamily="49" charset="-122"/>
              </a:rPr>
              <a:t>,</a:t>
            </a:r>
            <a:r>
              <a:rPr kumimoji="1" lang="zh-CN" altLang="en-US" sz="2400" b="1" dirty="0">
                <a:latin typeface="楷体_GB2312" pitchFamily="49" charset="-122"/>
                <a:ea typeface="楷体_GB2312" pitchFamily="49" charset="-122"/>
              </a:rPr>
              <a:t>使玻璃门内的人物清晰可见</a:t>
            </a:r>
          </a:p>
        </p:txBody>
      </p:sp>
      <p:sp>
        <p:nvSpPr>
          <p:cNvPr id="18438" name="Text Box 6"/>
          <p:cNvSpPr txBox="1">
            <a:spLocks noChangeArrowheads="1"/>
          </p:cNvSpPr>
          <p:nvPr/>
        </p:nvSpPr>
        <p:spPr bwMode="auto">
          <a:xfrm>
            <a:off x="676275" y="4730750"/>
            <a:ext cx="2286000" cy="1370013"/>
          </a:xfrm>
          <a:prstGeom prst="rect">
            <a:avLst/>
          </a:prstGeom>
          <a:noFill/>
          <a:ln w="9525">
            <a:noFill/>
            <a:miter lim="800000"/>
            <a:headEnd/>
            <a:tailEnd/>
          </a:ln>
        </p:spPr>
        <p:txBody>
          <a:bodyPr>
            <a:spAutoFit/>
          </a:bodyPr>
          <a:lstStyle/>
          <a:p>
            <a:pPr algn="ctr">
              <a:spcBef>
                <a:spcPct val="50000"/>
              </a:spcBef>
            </a:pPr>
            <a:r>
              <a:rPr kumimoji="1" lang="zh-CN" altLang="en-US" sz="2400" b="1">
                <a:latin typeface="楷体_GB2312" pitchFamily="49" charset="-122"/>
                <a:ea typeface="楷体_GB2312" pitchFamily="49" charset="-122"/>
              </a:rPr>
              <a:t>（</a:t>
            </a:r>
            <a:r>
              <a:rPr kumimoji="1" lang="en-US" altLang="zh-CN" sz="2400" b="1">
                <a:latin typeface="楷体_GB2312" pitchFamily="49" charset="-122"/>
                <a:ea typeface="楷体_GB2312" pitchFamily="49" charset="-122"/>
              </a:rPr>
              <a:t>A</a:t>
            </a:r>
            <a:r>
              <a:rPr kumimoji="1" lang="zh-CN" altLang="en-US" sz="2400" b="1">
                <a:latin typeface="楷体_GB2312" pitchFamily="49" charset="-122"/>
                <a:ea typeface="楷体_GB2312" pitchFamily="49" charset="-122"/>
              </a:rPr>
              <a:t>）</a:t>
            </a:r>
          </a:p>
          <a:p>
            <a:pPr>
              <a:spcBef>
                <a:spcPct val="50000"/>
              </a:spcBef>
            </a:pPr>
            <a:r>
              <a:rPr kumimoji="1" lang="zh-CN" altLang="en-US" sz="2400" b="1">
                <a:latin typeface="楷体_GB2312" pitchFamily="49" charset="-122"/>
                <a:ea typeface="楷体_GB2312" pitchFamily="49" charset="-122"/>
              </a:rPr>
              <a:t>玻璃门表面的反光很强</a:t>
            </a:r>
          </a:p>
        </p:txBody>
      </p:sp>
      <p:sp>
        <p:nvSpPr>
          <p:cNvPr id="18439" name="Text Box 7"/>
          <p:cNvSpPr txBox="1">
            <a:spLocks noChangeArrowheads="1"/>
          </p:cNvSpPr>
          <p:nvPr/>
        </p:nvSpPr>
        <p:spPr bwMode="auto">
          <a:xfrm>
            <a:off x="3419475" y="4652963"/>
            <a:ext cx="2286000" cy="1370012"/>
          </a:xfrm>
          <a:prstGeom prst="rect">
            <a:avLst/>
          </a:prstGeom>
          <a:noFill/>
          <a:ln w="9525">
            <a:noFill/>
            <a:miter lim="800000"/>
            <a:headEnd/>
            <a:tailEnd/>
          </a:ln>
        </p:spPr>
        <p:txBody>
          <a:bodyPr>
            <a:spAutoFit/>
          </a:bodyPr>
          <a:lstStyle/>
          <a:p>
            <a:pPr algn="ctr">
              <a:spcBef>
                <a:spcPct val="50000"/>
              </a:spcBef>
            </a:pPr>
            <a:r>
              <a:rPr kumimoji="1" lang="zh-CN" altLang="en-US" sz="2400" b="1">
                <a:latin typeface="楷体_GB2312" pitchFamily="49" charset="-122"/>
                <a:ea typeface="楷体_GB2312" pitchFamily="49" charset="-122"/>
              </a:rPr>
              <a:t>（</a:t>
            </a:r>
            <a:r>
              <a:rPr kumimoji="1" lang="en-US" altLang="zh-CN" sz="2400" b="1">
                <a:latin typeface="楷体_GB2312" pitchFamily="49" charset="-122"/>
                <a:ea typeface="楷体_GB2312" pitchFamily="49" charset="-122"/>
              </a:rPr>
              <a:t>B</a:t>
            </a:r>
            <a:r>
              <a:rPr kumimoji="1" lang="zh-CN" altLang="en-US" sz="2400" b="1">
                <a:latin typeface="楷体_GB2312" pitchFamily="49" charset="-122"/>
                <a:ea typeface="楷体_GB2312" pitchFamily="49" charset="-122"/>
              </a:rPr>
              <a:t>）</a:t>
            </a:r>
          </a:p>
          <a:p>
            <a:pPr>
              <a:spcBef>
                <a:spcPct val="50000"/>
              </a:spcBef>
            </a:pPr>
            <a:r>
              <a:rPr kumimoji="1" lang="zh-CN" altLang="en-US" sz="2400" b="1">
                <a:latin typeface="楷体_GB2312" pitchFamily="49" charset="-122"/>
                <a:ea typeface="楷体_GB2312" pitchFamily="49" charset="-122"/>
              </a:rPr>
              <a:t>用偏光镜减弱了反射偏振光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checkerboard(across)">
                                      <p:cBhvr>
                                        <p:cTn id="7" dur="500"/>
                                        <p:tgtEl>
                                          <p:spTgt spid="18434"/>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8438"/>
                                        </p:tgtEl>
                                        <p:attrNameLst>
                                          <p:attrName>style.visibility</p:attrName>
                                        </p:attrNameLst>
                                      </p:cBhvr>
                                      <p:to>
                                        <p:strVal val="visible"/>
                                      </p:to>
                                    </p:set>
                                    <p:animEffect transition="in" filter="checkerboard(across)">
                                      <p:cBhvr>
                                        <p:cTn id="11" dur="500"/>
                                        <p:tgtEl>
                                          <p:spTgt spid="18438"/>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8435"/>
                                        </p:tgtEl>
                                        <p:attrNameLst>
                                          <p:attrName>style.visibility</p:attrName>
                                        </p:attrNameLst>
                                      </p:cBhvr>
                                      <p:to>
                                        <p:strVal val="visible"/>
                                      </p:to>
                                    </p:set>
                                    <p:animEffect transition="in" filter="checkerboard(across)">
                                      <p:cBhvr>
                                        <p:cTn id="16" dur="500"/>
                                        <p:tgtEl>
                                          <p:spTgt spid="18435"/>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18439"/>
                                        </p:tgtEl>
                                        <p:attrNameLst>
                                          <p:attrName>style.visibility</p:attrName>
                                        </p:attrNameLst>
                                      </p:cBhvr>
                                      <p:to>
                                        <p:strVal val="visible"/>
                                      </p:to>
                                    </p:set>
                                    <p:animEffect transition="in" filter="checkerboard(across)">
                                      <p:cBhvr>
                                        <p:cTn id="20" dur="500"/>
                                        <p:tgtEl>
                                          <p:spTgt spid="18439"/>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18436"/>
                                        </p:tgtEl>
                                        <p:attrNameLst>
                                          <p:attrName>style.visibility</p:attrName>
                                        </p:attrNameLst>
                                      </p:cBhvr>
                                      <p:to>
                                        <p:strVal val="visible"/>
                                      </p:to>
                                    </p:set>
                                    <p:animEffect transition="in" filter="checkerboard(across)">
                                      <p:cBhvr>
                                        <p:cTn id="25" dur="500"/>
                                        <p:tgtEl>
                                          <p:spTgt spid="18436"/>
                                        </p:tgtEl>
                                      </p:cBhvr>
                                    </p:animEffect>
                                  </p:childTnLst>
                                </p:cTn>
                              </p:par>
                            </p:childTnLst>
                          </p:cTn>
                        </p:par>
                        <p:par>
                          <p:cTn id="26" fill="hold">
                            <p:stCondLst>
                              <p:cond delay="500"/>
                            </p:stCondLst>
                            <p:childTnLst>
                              <p:par>
                                <p:cTn id="27" presetID="5" presetClass="entr" presetSubtype="10" fill="hold" grpId="0" nodeType="afterEffect">
                                  <p:stCondLst>
                                    <p:cond delay="0"/>
                                  </p:stCondLst>
                                  <p:childTnLst>
                                    <p:set>
                                      <p:cBhvr>
                                        <p:cTn id="28" dur="1" fill="hold">
                                          <p:stCondLst>
                                            <p:cond delay="0"/>
                                          </p:stCondLst>
                                        </p:cTn>
                                        <p:tgtEl>
                                          <p:spTgt spid="18437"/>
                                        </p:tgtEl>
                                        <p:attrNameLst>
                                          <p:attrName>style.visibility</p:attrName>
                                        </p:attrNameLst>
                                      </p:cBhvr>
                                      <p:to>
                                        <p:strVal val="visible"/>
                                      </p:to>
                                    </p:set>
                                    <p:animEffect transition="in" filter="checkerboard(across)">
                                      <p:cBhvr>
                                        <p:cTn id="29"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utoUpdateAnimBg="0"/>
      <p:bldP spid="18438" grpId="0" autoUpdateAnimBg="0"/>
      <p:bldP spid="18439"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90" name="Rectangle 42"/>
          <p:cNvSpPr>
            <a:spLocks noChangeArrowheads="1"/>
          </p:cNvSpPr>
          <p:nvPr/>
        </p:nvSpPr>
        <p:spPr bwMode="auto">
          <a:xfrm>
            <a:off x="323850" y="692150"/>
            <a:ext cx="2506663" cy="519113"/>
          </a:xfrm>
          <a:prstGeom prst="rect">
            <a:avLst/>
          </a:prstGeom>
          <a:noFill/>
          <a:ln w="9525">
            <a:noFill/>
            <a:miter lim="800000"/>
            <a:headEnd/>
            <a:tailEnd/>
          </a:ln>
        </p:spPr>
        <p:txBody>
          <a:bodyPr wrap="none">
            <a:spAutoFit/>
          </a:bodyPr>
          <a:lstStyle/>
          <a:p>
            <a:r>
              <a:rPr kumimoji="1" lang="zh-CN" altLang="en-US" sz="2800" b="1">
                <a:solidFill>
                  <a:srgbClr val="FF3300"/>
                </a:solidFill>
                <a:latin typeface="宋体" pitchFamily="2" charset="-122"/>
              </a:rPr>
              <a:t>一</a:t>
            </a:r>
            <a:r>
              <a:rPr kumimoji="1" lang="en-US" altLang="zh-CN" sz="2800" b="1">
                <a:solidFill>
                  <a:srgbClr val="FF3300"/>
                </a:solidFill>
                <a:latin typeface="宋体" pitchFamily="2" charset="-122"/>
              </a:rPr>
              <a:t>.</a:t>
            </a:r>
            <a:r>
              <a:rPr kumimoji="1" lang="zh-CN" altLang="en-US" sz="2800" b="1">
                <a:solidFill>
                  <a:srgbClr val="FF3300"/>
                </a:solidFill>
                <a:latin typeface="宋体" pitchFamily="2" charset="-122"/>
              </a:rPr>
              <a:t>双折射现象</a:t>
            </a:r>
          </a:p>
        </p:txBody>
      </p:sp>
      <p:sp>
        <p:nvSpPr>
          <p:cNvPr id="45060" name="Text Box 45"/>
          <p:cNvSpPr txBox="1">
            <a:spLocks noChangeArrowheads="1"/>
          </p:cNvSpPr>
          <p:nvPr/>
        </p:nvSpPr>
        <p:spPr bwMode="auto">
          <a:xfrm>
            <a:off x="250825" y="188913"/>
            <a:ext cx="5041900" cy="519112"/>
          </a:xfrm>
          <a:prstGeom prst="rect">
            <a:avLst/>
          </a:prstGeom>
          <a:noFill/>
          <a:ln w="9525">
            <a:noFill/>
            <a:miter lim="800000"/>
            <a:headEnd/>
            <a:tailEnd/>
          </a:ln>
        </p:spPr>
        <p:txBody>
          <a:bodyPr>
            <a:spAutoFit/>
          </a:bodyPr>
          <a:lstStyle/>
          <a:p>
            <a:pPr>
              <a:spcBef>
                <a:spcPct val="50000"/>
              </a:spcBef>
            </a:pPr>
            <a:r>
              <a:rPr lang="en-US" altLang="zh-CN" sz="2800" b="1">
                <a:solidFill>
                  <a:srgbClr val="FF0000"/>
                </a:solidFill>
              </a:rPr>
              <a:t>10. 4  </a:t>
            </a:r>
            <a:r>
              <a:rPr lang="zh-CN" altLang="en-US" sz="2800" b="1">
                <a:solidFill>
                  <a:srgbClr val="FF0000"/>
                </a:solidFill>
              </a:rPr>
              <a:t>光的双折射（选讲）</a:t>
            </a:r>
          </a:p>
        </p:txBody>
      </p:sp>
      <p:sp>
        <p:nvSpPr>
          <p:cNvPr id="27694" name="Text Box 46"/>
          <p:cNvSpPr txBox="1">
            <a:spLocks noChangeArrowheads="1"/>
          </p:cNvSpPr>
          <p:nvPr/>
        </p:nvSpPr>
        <p:spPr bwMode="auto">
          <a:xfrm>
            <a:off x="395288" y="1268413"/>
            <a:ext cx="8424862" cy="582612"/>
          </a:xfrm>
          <a:prstGeom prst="rect">
            <a:avLst/>
          </a:prstGeom>
          <a:noFill/>
          <a:ln w="9525">
            <a:noFill/>
            <a:miter lim="800000"/>
            <a:headEnd/>
            <a:tailEnd/>
          </a:ln>
        </p:spPr>
        <p:txBody>
          <a:bodyPr>
            <a:spAutoFit/>
          </a:bodyPr>
          <a:lstStyle/>
          <a:p>
            <a:pPr>
              <a:lnSpc>
                <a:spcPct val="115000"/>
              </a:lnSpc>
              <a:spcBef>
                <a:spcPct val="50000"/>
              </a:spcBef>
            </a:pPr>
            <a:r>
              <a:rPr lang="zh-CN" altLang="en-US" sz="2800" b="1" dirty="0"/>
              <a:t>一束光进入</a:t>
            </a:r>
            <a:r>
              <a:rPr lang="zh-CN" altLang="en-US" sz="2800" b="1" dirty="0" smtClean="0"/>
              <a:t>某类晶体</a:t>
            </a:r>
            <a:r>
              <a:rPr lang="zh-CN" altLang="en-US" sz="2800" b="1" dirty="0"/>
              <a:t>后会出现两束折射光的现象。</a:t>
            </a:r>
          </a:p>
        </p:txBody>
      </p:sp>
      <p:grpSp>
        <p:nvGrpSpPr>
          <p:cNvPr id="2" name="Group 67"/>
          <p:cNvGrpSpPr>
            <a:grpSpLocks/>
          </p:cNvGrpSpPr>
          <p:nvPr/>
        </p:nvGrpSpPr>
        <p:grpSpPr bwMode="auto">
          <a:xfrm>
            <a:off x="4572000" y="1928803"/>
            <a:ext cx="4357718" cy="4429156"/>
            <a:chOff x="2688" y="1078"/>
            <a:chExt cx="2736" cy="2810"/>
          </a:xfrm>
        </p:grpSpPr>
        <p:sp>
          <p:nvSpPr>
            <p:cNvPr id="45063" name="AutoShape 68"/>
            <p:cNvSpPr>
              <a:spLocks noChangeArrowheads="1"/>
            </p:cNvSpPr>
            <p:nvPr/>
          </p:nvSpPr>
          <p:spPr bwMode="auto">
            <a:xfrm>
              <a:off x="2688" y="1488"/>
              <a:ext cx="2736" cy="2400"/>
            </a:xfrm>
            <a:prstGeom prst="foldedCorner">
              <a:avLst>
                <a:gd name="adj" fmla="val 15856"/>
              </a:avLst>
            </a:prstGeom>
            <a:solidFill>
              <a:srgbClr val="F8D9FF"/>
            </a:solidFill>
            <a:ln w="9525">
              <a:solidFill>
                <a:srgbClr val="CC00CC"/>
              </a:solidFill>
              <a:round/>
              <a:headEnd/>
              <a:tailEnd/>
            </a:ln>
          </p:spPr>
          <p:txBody>
            <a:bodyPr wrap="none" anchor="ctr"/>
            <a:lstStyle/>
            <a:p>
              <a:endParaRPr lang="zh-CN" altLang="en-US"/>
            </a:p>
          </p:txBody>
        </p:sp>
        <p:sp>
          <p:nvSpPr>
            <p:cNvPr id="45065" name="Text Box 70"/>
            <p:cNvSpPr txBox="1">
              <a:spLocks noChangeArrowheads="1"/>
            </p:cNvSpPr>
            <p:nvPr/>
          </p:nvSpPr>
          <p:spPr bwMode="auto">
            <a:xfrm>
              <a:off x="2688" y="1078"/>
              <a:ext cx="2736" cy="410"/>
            </a:xfrm>
            <a:prstGeom prst="rect">
              <a:avLst/>
            </a:prstGeom>
            <a:gradFill rotWithShape="0">
              <a:gsLst>
                <a:gs pos="0">
                  <a:srgbClr val="FAE7FF"/>
                </a:gs>
                <a:gs pos="50000">
                  <a:srgbClr val="FFFFFF"/>
                </a:gs>
                <a:gs pos="100000">
                  <a:srgbClr val="FAE7FF"/>
                </a:gs>
              </a:gsLst>
              <a:lin ang="5400000" scaled="1"/>
            </a:gradFill>
            <a:ln w="9525">
              <a:solidFill>
                <a:srgbClr val="CC00CC"/>
              </a:solidFill>
              <a:miter lim="800000"/>
              <a:headEnd/>
              <a:tailEnd/>
            </a:ln>
          </p:spPr>
          <p:txBody>
            <a:bodyPr>
              <a:spAutoFit/>
            </a:bodyPr>
            <a:lstStyle/>
            <a:p>
              <a:pPr algn="ctr">
                <a:spcBef>
                  <a:spcPct val="50000"/>
                </a:spcBef>
              </a:pPr>
              <a:r>
                <a:rPr lang="zh-CN" altLang="en-US" sz="3600" b="1">
                  <a:latin typeface="宋体" pitchFamily="2" charset="-122"/>
                </a:rPr>
                <a:t>双折射现象</a:t>
              </a:r>
            </a:p>
          </p:txBody>
        </p:sp>
      </p:grpSp>
      <p:grpSp>
        <p:nvGrpSpPr>
          <p:cNvPr id="3" name="Group 67"/>
          <p:cNvGrpSpPr>
            <a:grpSpLocks/>
          </p:cNvGrpSpPr>
          <p:nvPr/>
        </p:nvGrpSpPr>
        <p:grpSpPr bwMode="auto">
          <a:xfrm>
            <a:off x="571472" y="1928802"/>
            <a:ext cx="3238528" cy="4395798"/>
            <a:chOff x="336" y="1056"/>
            <a:chExt cx="2064" cy="2928"/>
          </a:xfrm>
        </p:grpSpPr>
        <p:sp>
          <p:nvSpPr>
            <p:cNvPr id="17" name="Rectangle 48"/>
            <p:cNvSpPr>
              <a:spLocks noChangeArrowheads="1"/>
            </p:cNvSpPr>
            <p:nvPr/>
          </p:nvSpPr>
          <p:spPr bwMode="auto">
            <a:xfrm>
              <a:off x="336" y="1056"/>
              <a:ext cx="2064" cy="2928"/>
            </a:xfrm>
            <a:prstGeom prst="rect">
              <a:avLst/>
            </a:prstGeom>
            <a:solidFill>
              <a:schemeClr val="bg1"/>
            </a:solidFill>
            <a:ln w="9525">
              <a:solidFill>
                <a:schemeClr val="tx2"/>
              </a:solidFill>
              <a:miter lim="800000"/>
              <a:headEnd/>
              <a:tailEnd/>
            </a:ln>
            <a:effectLst/>
          </p:spPr>
          <p:txBody>
            <a:bodyPr wrap="none" anchor="ctr"/>
            <a:lstStyle/>
            <a:p>
              <a:endParaRPr lang="zh-CN" altLang="en-US"/>
            </a:p>
          </p:txBody>
        </p:sp>
        <p:grpSp>
          <p:nvGrpSpPr>
            <p:cNvPr id="4" name="Group 20"/>
            <p:cNvGrpSpPr>
              <a:grpSpLocks/>
            </p:cNvGrpSpPr>
            <p:nvPr/>
          </p:nvGrpSpPr>
          <p:grpSpPr bwMode="auto">
            <a:xfrm>
              <a:off x="528" y="3168"/>
              <a:ext cx="1768" cy="728"/>
              <a:chOff x="3072" y="1200"/>
              <a:chExt cx="1768" cy="728"/>
            </a:xfrm>
          </p:grpSpPr>
          <p:graphicFrame>
            <p:nvGraphicFramePr>
              <p:cNvPr id="32" name="Object 21"/>
              <p:cNvGraphicFramePr>
                <a:graphicFrameLocks noChangeAspect="1"/>
              </p:cNvGraphicFramePr>
              <p:nvPr/>
            </p:nvGraphicFramePr>
            <p:xfrm>
              <a:off x="3072" y="1200"/>
              <a:ext cx="1190" cy="728"/>
            </p:xfrm>
            <a:graphic>
              <a:graphicData uri="http://schemas.openxmlformats.org/presentationml/2006/ole">
                <p:oleObj spid="_x0000_s63490" name="公式" r:id="rId3" imgW="1117440" imgH="660240" progId="Equation.3">
                  <p:embed/>
                </p:oleObj>
              </a:graphicData>
            </a:graphic>
          </p:graphicFrame>
          <p:sp>
            <p:nvSpPr>
              <p:cNvPr id="33" name="Text Box 22"/>
              <p:cNvSpPr txBox="1">
                <a:spLocks noChangeArrowheads="1"/>
              </p:cNvSpPr>
              <p:nvPr/>
            </p:nvSpPr>
            <p:spPr bwMode="auto">
              <a:xfrm>
                <a:off x="4272" y="1344"/>
                <a:ext cx="568" cy="327"/>
              </a:xfrm>
              <a:prstGeom prst="rect">
                <a:avLst/>
              </a:prstGeom>
              <a:noFill/>
              <a:ln w="9525">
                <a:noFill/>
                <a:miter lim="800000"/>
                <a:headEnd/>
                <a:tailEnd/>
              </a:ln>
              <a:effectLst/>
            </p:spPr>
            <p:txBody>
              <a:bodyPr wrap="none">
                <a:spAutoFit/>
              </a:bodyPr>
              <a:lstStyle/>
              <a:p>
                <a:pPr>
                  <a:spcBef>
                    <a:spcPct val="50000"/>
                  </a:spcBef>
                </a:pPr>
                <a:r>
                  <a:rPr lang="zh-CN" altLang="en-US" sz="2800">
                    <a:solidFill>
                      <a:srgbClr val="CC0000"/>
                    </a:solidFill>
                  </a:rPr>
                  <a:t>恒量</a:t>
                </a:r>
              </a:p>
            </p:txBody>
          </p:sp>
        </p:grpSp>
        <p:grpSp>
          <p:nvGrpSpPr>
            <p:cNvPr id="5" name="Group 64"/>
            <p:cNvGrpSpPr>
              <a:grpSpLocks/>
            </p:cNvGrpSpPr>
            <p:nvPr/>
          </p:nvGrpSpPr>
          <p:grpSpPr bwMode="auto">
            <a:xfrm>
              <a:off x="432" y="1584"/>
              <a:ext cx="1823" cy="1498"/>
              <a:chOff x="432" y="1248"/>
              <a:chExt cx="1823" cy="1498"/>
            </a:xfrm>
          </p:grpSpPr>
          <p:graphicFrame>
            <p:nvGraphicFramePr>
              <p:cNvPr id="21" name="Object 10"/>
              <p:cNvGraphicFramePr>
                <a:graphicFrameLocks noChangeAspect="1"/>
              </p:cNvGraphicFramePr>
              <p:nvPr/>
            </p:nvGraphicFramePr>
            <p:xfrm>
              <a:off x="1413" y="2160"/>
              <a:ext cx="223" cy="311"/>
            </p:xfrm>
            <a:graphic>
              <a:graphicData uri="http://schemas.openxmlformats.org/presentationml/2006/ole">
                <p:oleObj spid="_x0000_s63491" name="公式" r:id="rId4" imgW="177480" imgH="241200" progId="Equation.3">
                  <p:embed/>
                </p:oleObj>
              </a:graphicData>
            </a:graphic>
          </p:graphicFrame>
          <p:sp>
            <p:nvSpPr>
              <p:cNvPr id="22" name="Line 11"/>
              <p:cNvSpPr>
                <a:spLocks noChangeShapeType="1"/>
              </p:cNvSpPr>
              <p:nvPr/>
            </p:nvSpPr>
            <p:spPr bwMode="auto">
              <a:xfrm rot="2031746" flipV="1">
                <a:off x="432" y="1552"/>
                <a:ext cx="1010" cy="2"/>
              </a:xfrm>
              <a:prstGeom prst="line">
                <a:avLst/>
              </a:prstGeom>
              <a:noFill/>
              <a:ln w="28575">
                <a:solidFill>
                  <a:srgbClr val="0000FF"/>
                </a:solidFill>
                <a:round/>
                <a:headEnd/>
                <a:tailEnd type="triangle" w="sm" len="lg"/>
              </a:ln>
              <a:effectLst/>
            </p:spPr>
            <p:txBody>
              <a:bodyPr wrap="none" anchor="ctr"/>
              <a:lstStyle/>
              <a:p>
                <a:endParaRPr lang="zh-CN" altLang="en-US"/>
              </a:p>
            </p:txBody>
          </p:sp>
          <p:graphicFrame>
            <p:nvGraphicFramePr>
              <p:cNvPr id="23" name="Object 12"/>
              <p:cNvGraphicFramePr>
                <a:graphicFrameLocks noChangeAspect="1"/>
              </p:cNvGraphicFramePr>
              <p:nvPr/>
            </p:nvGraphicFramePr>
            <p:xfrm>
              <a:off x="1077" y="1296"/>
              <a:ext cx="120" cy="252"/>
            </p:xfrm>
            <a:graphic>
              <a:graphicData uri="http://schemas.openxmlformats.org/presentationml/2006/ole">
                <p:oleObj spid="_x0000_s63492" name="公式" r:id="rId5" imgW="114120" imgH="228600" progId="Equation.3">
                  <p:embed/>
                </p:oleObj>
              </a:graphicData>
            </a:graphic>
          </p:graphicFrame>
          <p:sp>
            <p:nvSpPr>
              <p:cNvPr id="24" name="Line 13"/>
              <p:cNvSpPr>
                <a:spLocks noChangeShapeType="1"/>
              </p:cNvSpPr>
              <p:nvPr/>
            </p:nvSpPr>
            <p:spPr bwMode="auto">
              <a:xfrm rot="-23753489">
                <a:off x="1295" y="1540"/>
                <a:ext cx="960" cy="0"/>
              </a:xfrm>
              <a:prstGeom prst="line">
                <a:avLst/>
              </a:prstGeom>
              <a:noFill/>
              <a:ln w="28575">
                <a:solidFill>
                  <a:srgbClr val="0000FF"/>
                </a:solidFill>
                <a:round/>
                <a:headEnd/>
                <a:tailEnd type="triangle" w="sm" len="lg"/>
              </a:ln>
              <a:effectLst/>
            </p:spPr>
            <p:txBody>
              <a:bodyPr wrap="none" anchor="ctr"/>
              <a:lstStyle/>
              <a:p>
                <a:endParaRPr lang="zh-CN" altLang="en-US"/>
              </a:p>
            </p:txBody>
          </p:sp>
          <p:sp>
            <p:nvSpPr>
              <p:cNvPr id="25" name="Line 14"/>
              <p:cNvSpPr>
                <a:spLocks noChangeShapeType="1"/>
              </p:cNvSpPr>
              <p:nvPr/>
            </p:nvSpPr>
            <p:spPr bwMode="auto">
              <a:xfrm rot="-18817438">
                <a:off x="1159" y="2174"/>
                <a:ext cx="1008" cy="136"/>
              </a:xfrm>
              <a:prstGeom prst="line">
                <a:avLst/>
              </a:prstGeom>
              <a:noFill/>
              <a:ln w="38100">
                <a:solidFill>
                  <a:srgbClr val="FF0000"/>
                </a:solidFill>
                <a:round/>
                <a:headEnd/>
                <a:tailEnd type="triangle" w="sm" len="lg"/>
              </a:ln>
              <a:effectLst/>
            </p:spPr>
            <p:txBody>
              <a:bodyPr wrap="none" anchor="ctr"/>
              <a:lstStyle/>
              <a:p>
                <a:endParaRPr lang="zh-CN" altLang="en-US"/>
              </a:p>
            </p:txBody>
          </p:sp>
          <p:sp>
            <p:nvSpPr>
              <p:cNvPr id="26" name="Arc 15"/>
              <p:cNvSpPr>
                <a:spLocks/>
              </p:cNvSpPr>
              <p:nvPr/>
            </p:nvSpPr>
            <p:spPr bwMode="auto">
              <a:xfrm rot="9220608" flipH="1" flipV="1">
                <a:off x="1076" y="1531"/>
                <a:ext cx="340" cy="288"/>
              </a:xfrm>
              <a:custGeom>
                <a:avLst/>
                <a:gdLst>
                  <a:gd name="G0" fmla="+- 3385 0 0"/>
                  <a:gd name="G1" fmla="+- 21600 0 0"/>
                  <a:gd name="G2" fmla="+- 21600 0 0"/>
                  <a:gd name="T0" fmla="*/ 0 w 17013"/>
                  <a:gd name="T1" fmla="*/ 267 h 21600"/>
                  <a:gd name="T2" fmla="*/ 17013 w 17013"/>
                  <a:gd name="T3" fmla="*/ 4841 h 21600"/>
                  <a:gd name="T4" fmla="*/ 3385 w 17013"/>
                  <a:gd name="T5" fmla="*/ 21600 h 21600"/>
                </a:gdLst>
                <a:ahLst/>
                <a:cxnLst>
                  <a:cxn ang="0">
                    <a:pos x="T0" y="T1"/>
                  </a:cxn>
                  <a:cxn ang="0">
                    <a:pos x="T2" y="T3"/>
                  </a:cxn>
                  <a:cxn ang="0">
                    <a:pos x="T4" y="T5"/>
                  </a:cxn>
                </a:cxnLst>
                <a:rect l="0" t="0" r="r" b="b"/>
                <a:pathLst>
                  <a:path w="17013" h="21600" fill="none" extrusionOk="0">
                    <a:moveTo>
                      <a:pt x="-1" y="266"/>
                    </a:moveTo>
                    <a:cubicBezTo>
                      <a:pt x="1119" y="89"/>
                      <a:pt x="2251" y="-1"/>
                      <a:pt x="3385" y="0"/>
                    </a:cubicBezTo>
                    <a:cubicBezTo>
                      <a:pt x="8348" y="0"/>
                      <a:pt x="13161" y="1709"/>
                      <a:pt x="17012" y="4841"/>
                    </a:cubicBezTo>
                  </a:path>
                  <a:path w="17013" h="21600" stroke="0" extrusionOk="0">
                    <a:moveTo>
                      <a:pt x="-1" y="266"/>
                    </a:moveTo>
                    <a:cubicBezTo>
                      <a:pt x="1119" y="89"/>
                      <a:pt x="2251" y="-1"/>
                      <a:pt x="3385" y="0"/>
                    </a:cubicBezTo>
                    <a:cubicBezTo>
                      <a:pt x="8348" y="0"/>
                      <a:pt x="13161" y="1709"/>
                      <a:pt x="17012" y="4841"/>
                    </a:cubicBezTo>
                    <a:lnTo>
                      <a:pt x="3385" y="21600"/>
                    </a:lnTo>
                    <a:close/>
                  </a:path>
                </a:pathLst>
              </a:custGeom>
              <a:noFill/>
              <a:ln w="19050">
                <a:solidFill>
                  <a:srgbClr val="FF3399"/>
                </a:solidFill>
                <a:round/>
                <a:headEnd/>
                <a:tailEnd type="none" w="sm" len="lg"/>
              </a:ln>
              <a:effectLst/>
            </p:spPr>
            <p:txBody>
              <a:bodyPr wrap="none" anchor="ctr"/>
              <a:lstStyle/>
              <a:p>
                <a:endParaRPr lang="zh-CN" altLang="en-US"/>
              </a:p>
            </p:txBody>
          </p:sp>
          <p:sp>
            <p:nvSpPr>
              <p:cNvPr id="27" name="Line 16"/>
              <p:cNvSpPr>
                <a:spLocks noChangeShapeType="1"/>
              </p:cNvSpPr>
              <p:nvPr/>
            </p:nvSpPr>
            <p:spPr bwMode="auto">
              <a:xfrm>
                <a:off x="1365" y="1248"/>
                <a:ext cx="0" cy="1392"/>
              </a:xfrm>
              <a:prstGeom prst="line">
                <a:avLst/>
              </a:prstGeom>
              <a:noFill/>
              <a:ln w="19050">
                <a:solidFill>
                  <a:schemeClr val="tx1"/>
                </a:solidFill>
                <a:prstDash val="dash"/>
                <a:round/>
                <a:headEnd/>
                <a:tailEnd type="none" w="sm" len="lg"/>
              </a:ln>
              <a:effectLst/>
            </p:spPr>
            <p:txBody>
              <a:bodyPr wrap="none" anchor="ctr"/>
              <a:lstStyle/>
              <a:p>
                <a:endParaRPr lang="zh-CN" altLang="en-US"/>
              </a:p>
            </p:txBody>
          </p:sp>
          <p:sp>
            <p:nvSpPr>
              <p:cNvPr id="28" name="Arc 19"/>
              <p:cNvSpPr>
                <a:spLocks/>
              </p:cNvSpPr>
              <p:nvPr/>
            </p:nvSpPr>
            <p:spPr bwMode="auto">
              <a:xfrm rot="11209688" flipH="1">
                <a:off x="1365" y="2064"/>
                <a:ext cx="144"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round/>
                <a:headEnd/>
                <a:tailEnd type="none" w="sm" len="lg"/>
              </a:ln>
              <a:effectLst/>
            </p:spPr>
            <p:txBody>
              <a:bodyPr wrap="none" anchor="ctr"/>
              <a:lstStyle/>
              <a:p>
                <a:endParaRPr lang="zh-CN" altLang="en-US"/>
              </a:p>
            </p:txBody>
          </p:sp>
          <p:sp>
            <p:nvSpPr>
              <p:cNvPr id="29" name="Rectangle 9"/>
              <p:cNvSpPr>
                <a:spLocks noChangeArrowheads="1"/>
              </p:cNvSpPr>
              <p:nvPr/>
            </p:nvSpPr>
            <p:spPr bwMode="auto">
              <a:xfrm>
                <a:off x="576" y="1824"/>
                <a:ext cx="1584" cy="912"/>
              </a:xfrm>
              <a:prstGeom prst="rect">
                <a:avLst/>
              </a:prstGeom>
              <a:solidFill>
                <a:srgbClr val="66FFFF">
                  <a:alpha val="50000"/>
                </a:srgbClr>
              </a:solidFill>
              <a:ln w="9525">
                <a:solidFill>
                  <a:srgbClr val="088E68"/>
                </a:solidFill>
                <a:miter lim="800000"/>
                <a:headEnd/>
                <a:tailEnd/>
              </a:ln>
              <a:effectLst/>
            </p:spPr>
            <p:txBody>
              <a:bodyPr wrap="none" anchor="ctr"/>
              <a:lstStyle/>
              <a:p>
                <a:endParaRPr lang="zh-CN" altLang="en-US"/>
              </a:p>
            </p:txBody>
          </p:sp>
          <p:sp>
            <p:nvSpPr>
              <p:cNvPr id="30" name="Text Box 17"/>
              <p:cNvSpPr txBox="1">
                <a:spLocks noChangeArrowheads="1"/>
              </p:cNvSpPr>
              <p:nvPr/>
            </p:nvSpPr>
            <p:spPr bwMode="auto">
              <a:xfrm>
                <a:off x="624" y="2409"/>
                <a:ext cx="884" cy="327"/>
              </a:xfrm>
              <a:prstGeom prst="rect">
                <a:avLst/>
              </a:prstGeom>
              <a:noFill/>
              <a:ln w="9525">
                <a:noFill/>
                <a:miter lim="800000"/>
                <a:headEnd/>
                <a:tailEnd/>
              </a:ln>
              <a:effectLst/>
            </p:spPr>
            <p:txBody>
              <a:bodyPr>
                <a:spAutoFit/>
              </a:bodyPr>
              <a:lstStyle/>
              <a:p>
                <a:pPr>
                  <a:spcBef>
                    <a:spcPct val="50000"/>
                  </a:spcBef>
                </a:pPr>
                <a:r>
                  <a:rPr lang="zh-CN" altLang="en-US" sz="2800">
                    <a:solidFill>
                      <a:srgbClr val="0000FF"/>
                    </a:solidFill>
                  </a:rPr>
                  <a:t>玻璃</a:t>
                </a:r>
              </a:p>
            </p:txBody>
          </p:sp>
          <p:graphicFrame>
            <p:nvGraphicFramePr>
              <p:cNvPr id="31" name="Object 18"/>
              <p:cNvGraphicFramePr>
                <a:graphicFrameLocks noChangeAspect="1"/>
              </p:cNvGraphicFramePr>
              <p:nvPr/>
            </p:nvGraphicFramePr>
            <p:xfrm>
              <a:off x="741" y="2016"/>
              <a:ext cx="187" cy="210"/>
            </p:xfrm>
            <a:graphic>
              <a:graphicData uri="http://schemas.openxmlformats.org/presentationml/2006/ole">
                <p:oleObj spid="_x0000_s63493" name="公式" r:id="rId6" imgW="177480" imgH="190440" progId="Equation.3">
                  <p:embed/>
                </p:oleObj>
              </a:graphicData>
            </a:graphic>
          </p:graphicFrame>
        </p:grpSp>
        <p:sp>
          <p:nvSpPr>
            <p:cNvPr id="20" name="Text Box 66"/>
            <p:cNvSpPr txBox="1">
              <a:spLocks noChangeArrowheads="1"/>
            </p:cNvSpPr>
            <p:nvPr/>
          </p:nvSpPr>
          <p:spPr bwMode="auto">
            <a:xfrm>
              <a:off x="336" y="1056"/>
              <a:ext cx="2064" cy="371"/>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pPr>
              <a:r>
                <a:rPr lang="zh-CN" altLang="en-US" sz="3200" dirty="0"/>
                <a:t>折 射 定 律</a:t>
              </a:r>
            </a:p>
          </p:txBody>
        </p:sp>
      </p:grpSp>
      <p:pic>
        <p:nvPicPr>
          <p:cNvPr id="27692" name="Picture 44" descr="双折射-9"/>
          <p:cNvPicPr>
            <a:picLocks noChangeAspect="1" noChangeArrowheads="1"/>
          </p:cNvPicPr>
          <p:nvPr/>
        </p:nvPicPr>
        <p:blipFill>
          <a:blip r:embed="rId7"/>
          <a:srcRect/>
          <a:stretch>
            <a:fillRect/>
          </a:stretch>
        </p:blipFill>
        <p:spPr bwMode="auto">
          <a:xfrm>
            <a:off x="4643438" y="2714620"/>
            <a:ext cx="4191489" cy="3143272"/>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90">
                                            <p:txEl>
                                              <p:pRg st="0" end="0"/>
                                            </p:txEl>
                                          </p:spTgt>
                                        </p:tgtEl>
                                        <p:attrNameLst>
                                          <p:attrName>style.visibility</p:attrName>
                                        </p:attrNameLst>
                                      </p:cBhvr>
                                      <p:to>
                                        <p:strVal val="visible"/>
                                      </p:to>
                                    </p:set>
                                    <p:anim calcmode="lin" valueType="num">
                                      <p:cBhvr additive="base">
                                        <p:cTn id="7" dur="500" fill="hold"/>
                                        <p:tgtEl>
                                          <p:spTgt spid="2769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9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27692"/>
                                        </p:tgtEl>
                                        <p:attrNameLst>
                                          <p:attrName>style.visibility</p:attrName>
                                        </p:attrNameLst>
                                      </p:cBhvr>
                                      <p:to>
                                        <p:strVal val="visible"/>
                                      </p:to>
                                    </p:set>
                                    <p:animEffect transition="in" filter="box(out)">
                                      <p:cBhvr>
                                        <p:cTn id="18" dur="500"/>
                                        <p:tgtEl>
                                          <p:spTgt spid="2769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694"/>
                                        </p:tgtEl>
                                        <p:attrNameLst>
                                          <p:attrName>style.visibility</p:attrName>
                                        </p:attrNameLst>
                                      </p:cBhvr>
                                      <p:to>
                                        <p:strVal val="visible"/>
                                      </p:to>
                                    </p:set>
                                    <p:animEffect transition="in" filter="blinds(horizontal)">
                                      <p:cBhvr>
                                        <p:cTn id="23" dur="500"/>
                                        <p:tgtEl>
                                          <p:spTgt spid="27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90" grpId="0" build="p" autoUpdateAnimBg="0"/>
      <p:bldP spid="2769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4572000" y="1643050"/>
            <a:ext cx="4402138" cy="4645025"/>
            <a:chOff x="771" y="300"/>
            <a:chExt cx="3826" cy="3546"/>
          </a:xfrm>
        </p:grpSpPr>
        <p:grpSp>
          <p:nvGrpSpPr>
            <p:cNvPr id="3" name="Group 14"/>
            <p:cNvGrpSpPr>
              <a:grpSpLocks/>
            </p:cNvGrpSpPr>
            <p:nvPr/>
          </p:nvGrpSpPr>
          <p:grpSpPr bwMode="auto">
            <a:xfrm>
              <a:off x="771" y="300"/>
              <a:ext cx="3786" cy="3546"/>
              <a:chOff x="771" y="300"/>
              <a:chExt cx="3786" cy="3546"/>
            </a:xfrm>
          </p:grpSpPr>
          <p:sp>
            <p:nvSpPr>
              <p:cNvPr id="9" name="Freeform 15"/>
              <p:cNvSpPr>
                <a:spLocks/>
              </p:cNvSpPr>
              <p:nvPr/>
            </p:nvSpPr>
            <p:spPr bwMode="auto">
              <a:xfrm>
                <a:off x="3379" y="391"/>
                <a:ext cx="1066" cy="1746"/>
              </a:xfrm>
              <a:custGeom>
                <a:avLst/>
                <a:gdLst/>
                <a:ahLst/>
                <a:cxnLst>
                  <a:cxn ang="0">
                    <a:pos x="0" y="0"/>
                  </a:cxn>
                  <a:cxn ang="0">
                    <a:pos x="0" y="1361"/>
                  </a:cxn>
                  <a:cxn ang="0">
                    <a:pos x="1066" y="1746"/>
                  </a:cxn>
                  <a:cxn ang="0">
                    <a:pos x="1066" y="363"/>
                  </a:cxn>
                  <a:cxn ang="0">
                    <a:pos x="0" y="0"/>
                  </a:cxn>
                </a:cxnLst>
                <a:rect l="0" t="0" r="r" b="b"/>
                <a:pathLst>
                  <a:path w="1066" h="1746">
                    <a:moveTo>
                      <a:pt x="0" y="0"/>
                    </a:moveTo>
                    <a:lnTo>
                      <a:pt x="0" y="1361"/>
                    </a:lnTo>
                    <a:lnTo>
                      <a:pt x="1066" y="1746"/>
                    </a:lnTo>
                    <a:lnTo>
                      <a:pt x="1066" y="363"/>
                    </a:lnTo>
                    <a:lnTo>
                      <a:pt x="0" y="0"/>
                    </a:lnTo>
                    <a:close/>
                  </a:path>
                </a:pathLst>
              </a:custGeom>
              <a:solidFill>
                <a:schemeClr val="tx1"/>
              </a:solidFill>
              <a:ln w="9525" cap="flat" cmpd="sng">
                <a:noFill/>
                <a:prstDash val="solid"/>
                <a:round/>
                <a:headEnd/>
                <a:tailEnd/>
              </a:ln>
              <a:effectLst/>
            </p:spPr>
            <p:txBody>
              <a:bodyPr>
                <a:spAutoFit/>
              </a:bodyPr>
              <a:lstStyle/>
              <a:p>
                <a:endParaRPr lang="zh-CN" altLang="en-US"/>
              </a:p>
            </p:txBody>
          </p:sp>
          <p:pic>
            <p:nvPicPr>
              <p:cNvPr id="10" name="Picture 16" descr="wl447-50"/>
              <p:cNvPicPr>
                <a:picLocks noChangeAspect="1" noChangeArrowheads="1"/>
              </p:cNvPicPr>
              <p:nvPr/>
            </p:nvPicPr>
            <p:blipFill>
              <a:blip r:embed="rId4">
                <a:clrChange>
                  <a:clrFrom>
                    <a:srgbClr val="FDFDFD"/>
                  </a:clrFrom>
                  <a:clrTo>
                    <a:srgbClr val="FDFDFD">
                      <a:alpha val="0"/>
                    </a:srgbClr>
                  </a:clrTo>
                </a:clrChange>
              </a:blip>
              <a:srcRect/>
              <a:stretch>
                <a:fillRect/>
              </a:stretch>
            </p:blipFill>
            <p:spPr bwMode="auto">
              <a:xfrm>
                <a:off x="771" y="300"/>
                <a:ext cx="3786" cy="3546"/>
              </a:xfrm>
              <a:prstGeom prst="rect">
                <a:avLst/>
              </a:prstGeom>
              <a:noFill/>
            </p:spPr>
          </p:pic>
          <p:sp>
            <p:nvSpPr>
              <p:cNvPr id="11" name="Freeform 17"/>
              <p:cNvSpPr>
                <a:spLocks/>
              </p:cNvSpPr>
              <p:nvPr/>
            </p:nvSpPr>
            <p:spPr bwMode="auto">
              <a:xfrm>
                <a:off x="4468" y="731"/>
                <a:ext cx="45" cy="1406"/>
              </a:xfrm>
              <a:custGeom>
                <a:avLst/>
                <a:gdLst/>
                <a:ahLst/>
                <a:cxnLst>
                  <a:cxn ang="0">
                    <a:pos x="45" y="0"/>
                  </a:cxn>
                  <a:cxn ang="0">
                    <a:pos x="0" y="23"/>
                  </a:cxn>
                  <a:cxn ang="0">
                    <a:pos x="0" y="1406"/>
                  </a:cxn>
                  <a:cxn ang="0">
                    <a:pos x="22" y="1361"/>
                  </a:cxn>
                  <a:cxn ang="0">
                    <a:pos x="45" y="0"/>
                  </a:cxn>
                </a:cxnLst>
                <a:rect l="0" t="0" r="r" b="b"/>
                <a:pathLst>
                  <a:path w="45" h="1406">
                    <a:moveTo>
                      <a:pt x="45" y="0"/>
                    </a:moveTo>
                    <a:lnTo>
                      <a:pt x="0" y="23"/>
                    </a:lnTo>
                    <a:lnTo>
                      <a:pt x="0" y="1406"/>
                    </a:lnTo>
                    <a:lnTo>
                      <a:pt x="22" y="1361"/>
                    </a:lnTo>
                    <a:lnTo>
                      <a:pt x="45" y="0"/>
                    </a:lnTo>
                    <a:close/>
                  </a:path>
                </a:pathLst>
              </a:custGeom>
              <a:solidFill>
                <a:schemeClr val="tx1"/>
              </a:solidFill>
              <a:ln w="9525" cap="flat" cmpd="sng">
                <a:noFill/>
                <a:prstDash val="solid"/>
                <a:round/>
                <a:headEnd/>
                <a:tailEnd/>
              </a:ln>
              <a:effectLst/>
            </p:spPr>
            <p:txBody>
              <a:bodyPr>
                <a:spAutoFit/>
              </a:bodyPr>
              <a:lstStyle/>
              <a:p>
                <a:endParaRPr lang="zh-CN" altLang="en-US"/>
              </a:p>
            </p:txBody>
          </p:sp>
          <p:sp>
            <p:nvSpPr>
              <p:cNvPr id="12" name="Freeform 18"/>
              <p:cNvSpPr>
                <a:spLocks/>
              </p:cNvSpPr>
              <p:nvPr/>
            </p:nvSpPr>
            <p:spPr bwMode="auto">
              <a:xfrm>
                <a:off x="3402" y="346"/>
                <a:ext cx="1088" cy="385"/>
              </a:xfrm>
              <a:custGeom>
                <a:avLst/>
                <a:gdLst/>
                <a:ahLst/>
                <a:cxnLst>
                  <a:cxn ang="0">
                    <a:pos x="22" y="0"/>
                  </a:cxn>
                  <a:cxn ang="0">
                    <a:pos x="0" y="22"/>
                  </a:cxn>
                  <a:cxn ang="0">
                    <a:pos x="1043" y="385"/>
                  </a:cxn>
                  <a:cxn ang="0">
                    <a:pos x="1088" y="363"/>
                  </a:cxn>
                  <a:cxn ang="0">
                    <a:pos x="22" y="0"/>
                  </a:cxn>
                </a:cxnLst>
                <a:rect l="0" t="0" r="r" b="b"/>
                <a:pathLst>
                  <a:path w="1088" h="385">
                    <a:moveTo>
                      <a:pt x="22" y="0"/>
                    </a:moveTo>
                    <a:lnTo>
                      <a:pt x="0" y="22"/>
                    </a:lnTo>
                    <a:lnTo>
                      <a:pt x="1043" y="385"/>
                    </a:lnTo>
                    <a:lnTo>
                      <a:pt x="1088" y="363"/>
                    </a:lnTo>
                    <a:lnTo>
                      <a:pt x="22" y="0"/>
                    </a:lnTo>
                    <a:close/>
                  </a:path>
                </a:pathLst>
              </a:custGeom>
              <a:solidFill>
                <a:schemeClr val="tx1"/>
              </a:solidFill>
              <a:ln w="9525" cap="flat" cmpd="sng">
                <a:noFill/>
                <a:prstDash val="solid"/>
                <a:round/>
                <a:headEnd/>
                <a:tailEnd/>
              </a:ln>
              <a:effectLst/>
            </p:spPr>
            <p:txBody>
              <a:bodyPr>
                <a:spAutoFit/>
              </a:bodyPr>
              <a:lstStyle/>
              <a:p>
                <a:endParaRPr lang="zh-CN" altLang="en-US"/>
              </a:p>
            </p:txBody>
          </p:sp>
        </p:grpSp>
        <p:sp>
          <p:nvSpPr>
            <p:cNvPr id="5" name="Freeform 19"/>
            <p:cNvSpPr>
              <a:spLocks/>
            </p:cNvSpPr>
            <p:nvPr/>
          </p:nvSpPr>
          <p:spPr bwMode="auto">
            <a:xfrm>
              <a:off x="3651" y="2273"/>
              <a:ext cx="136" cy="567"/>
            </a:xfrm>
            <a:custGeom>
              <a:avLst/>
              <a:gdLst/>
              <a:ahLst/>
              <a:cxnLst>
                <a:cxn ang="0">
                  <a:pos x="0" y="567"/>
                </a:cxn>
                <a:cxn ang="0">
                  <a:pos x="45" y="341"/>
                </a:cxn>
                <a:cxn ang="0">
                  <a:pos x="68" y="363"/>
                </a:cxn>
                <a:cxn ang="0">
                  <a:pos x="91" y="318"/>
                </a:cxn>
                <a:cxn ang="0">
                  <a:pos x="91" y="227"/>
                </a:cxn>
                <a:cxn ang="0">
                  <a:pos x="91" y="205"/>
                </a:cxn>
                <a:cxn ang="0">
                  <a:pos x="91" y="182"/>
                </a:cxn>
                <a:cxn ang="0">
                  <a:pos x="68" y="114"/>
                </a:cxn>
                <a:cxn ang="0">
                  <a:pos x="23" y="23"/>
                </a:cxn>
                <a:cxn ang="0">
                  <a:pos x="0" y="0"/>
                </a:cxn>
                <a:cxn ang="0">
                  <a:pos x="23" y="0"/>
                </a:cxn>
                <a:cxn ang="0">
                  <a:pos x="68" y="91"/>
                </a:cxn>
                <a:cxn ang="0">
                  <a:pos x="91" y="159"/>
                </a:cxn>
                <a:cxn ang="0">
                  <a:pos x="114" y="318"/>
                </a:cxn>
                <a:cxn ang="0">
                  <a:pos x="91" y="363"/>
                </a:cxn>
                <a:cxn ang="0">
                  <a:pos x="136" y="386"/>
                </a:cxn>
                <a:cxn ang="0">
                  <a:pos x="0" y="567"/>
                </a:cxn>
              </a:cxnLst>
              <a:rect l="0" t="0" r="r" b="b"/>
              <a:pathLst>
                <a:path w="136" h="567">
                  <a:moveTo>
                    <a:pt x="0" y="567"/>
                  </a:moveTo>
                  <a:lnTo>
                    <a:pt x="45" y="341"/>
                  </a:lnTo>
                  <a:lnTo>
                    <a:pt x="68" y="363"/>
                  </a:lnTo>
                  <a:lnTo>
                    <a:pt x="91" y="318"/>
                  </a:lnTo>
                  <a:lnTo>
                    <a:pt x="91" y="227"/>
                  </a:lnTo>
                  <a:lnTo>
                    <a:pt x="91" y="205"/>
                  </a:lnTo>
                  <a:lnTo>
                    <a:pt x="91" y="182"/>
                  </a:lnTo>
                  <a:lnTo>
                    <a:pt x="68" y="114"/>
                  </a:lnTo>
                  <a:lnTo>
                    <a:pt x="23" y="23"/>
                  </a:lnTo>
                  <a:lnTo>
                    <a:pt x="0" y="0"/>
                  </a:lnTo>
                  <a:lnTo>
                    <a:pt x="23" y="0"/>
                  </a:lnTo>
                  <a:lnTo>
                    <a:pt x="68" y="91"/>
                  </a:lnTo>
                  <a:lnTo>
                    <a:pt x="91" y="159"/>
                  </a:lnTo>
                  <a:lnTo>
                    <a:pt x="114" y="318"/>
                  </a:lnTo>
                  <a:lnTo>
                    <a:pt x="91" y="363"/>
                  </a:lnTo>
                  <a:lnTo>
                    <a:pt x="136" y="386"/>
                  </a:lnTo>
                  <a:lnTo>
                    <a:pt x="0" y="567"/>
                  </a:lnTo>
                  <a:close/>
                </a:path>
              </a:pathLst>
            </a:custGeom>
            <a:solidFill>
              <a:schemeClr val="tx1"/>
            </a:solidFill>
            <a:ln w="9525" cap="flat" cmpd="sng">
              <a:noFill/>
              <a:prstDash val="solid"/>
              <a:round/>
              <a:headEnd/>
              <a:tailEnd/>
            </a:ln>
            <a:effectLst/>
          </p:spPr>
          <p:txBody>
            <a:bodyPr>
              <a:spAutoFit/>
            </a:bodyPr>
            <a:lstStyle/>
            <a:p>
              <a:endParaRPr lang="zh-CN" altLang="en-US"/>
            </a:p>
          </p:txBody>
        </p:sp>
        <p:sp>
          <p:nvSpPr>
            <p:cNvPr id="6" name="Rectangle 20"/>
            <p:cNvSpPr>
              <a:spLocks noChangeArrowheads="1"/>
            </p:cNvSpPr>
            <p:nvPr/>
          </p:nvSpPr>
          <p:spPr bwMode="auto">
            <a:xfrm>
              <a:off x="3606" y="2205"/>
              <a:ext cx="544" cy="680"/>
            </a:xfrm>
            <a:prstGeom prst="rect">
              <a:avLst/>
            </a:prstGeom>
            <a:solidFill>
              <a:srgbClr val="000066"/>
            </a:solidFill>
            <a:ln w="9525" algn="ctr">
              <a:noFill/>
              <a:miter lim="800000"/>
              <a:headEnd/>
              <a:tailEnd/>
            </a:ln>
            <a:effectLst/>
          </p:spPr>
          <p:txBody>
            <a:bodyPr anchor="ctr">
              <a:spAutoFit/>
            </a:bodyPr>
            <a:lstStyle/>
            <a:p>
              <a:endParaRPr lang="zh-CN" altLang="en-US"/>
            </a:p>
          </p:txBody>
        </p:sp>
        <p:sp>
          <p:nvSpPr>
            <p:cNvPr id="7" name="Freeform 21"/>
            <p:cNvSpPr>
              <a:spLocks/>
            </p:cNvSpPr>
            <p:nvPr/>
          </p:nvSpPr>
          <p:spPr bwMode="auto">
            <a:xfrm>
              <a:off x="3674" y="2455"/>
              <a:ext cx="110" cy="453"/>
            </a:xfrm>
            <a:custGeom>
              <a:avLst/>
              <a:gdLst/>
              <a:ahLst/>
              <a:cxnLst>
                <a:cxn ang="0">
                  <a:pos x="0" y="0"/>
                </a:cxn>
                <a:cxn ang="0">
                  <a:pos x="92" y="126"/>
                </a:cxn>
                <a:cxn ang="0">
                  <a:pos x="110" y="227"/>
                </a:cxn>
                <a:cxn ang="0">
                  <a:pos x="101" y="318"/>
                </a:cxn>
                <a:cxn ang="0">
                  <a:pos x="1" y="453"/>
                </a:cxn>
              </a:cxnLst>
              <a:rect l="0" t="0" r="r" b="b"/>
              <a:pathLst>
                <a:path w="110" h="453">
                  <a:moveTo>
                    <a:pt x="0" y="0"/>
                  </a:moveTo>
                  <a:lnTo>
                    <a:pt x="92" y="126"/>
                  </a:lnTo>
                  <a:lnTo>
                    <a:pt x="110" y="227"/>
                  </a:lnTo>
                  <a:lnTo>
                    <a:pt x="101" y="318"/>
                  </a:lnTo>
                  <a:lnTo>
                    <a:pt x="1" y="453"/>
                  </a:lnTo>
                </a:path>
              </a:pathLst>
            </a:custGeom>
            <a:noFill/>
            <a:ln w="38100" cap="flat" cmpd="sng">
              <a:solidFill>
                <a:srgbClr val="CCECFF"/>
              </a:solidFill>
              <a:prstDash val="solid"/>
              <a:round/>
              <a:headEnd type="none" w="med" len="med"/>
              <a:tailEnd type="triangle" w="lg" len="lg"/>
            </a:ln>
            <a:effectLst/>
          </p:spPr>
          <p:txBody>
            <a:bodyPr>
              <a:spAutoFit/>
            </a:bodyPr>
            <a:lstStyle/>
            <a:p>
              <a:endParaRPr lang="zh-CN" altLang="en-US"/>
            </a:p>
          </p:txBody>
        </p:sp>
        <p:sp>
          <p:nvSpPr>
            <p:cNvPr id="8" name="Text Box 22"/>
            <p:cNvSpPr txBox="1">
              <a:spLocks noChangeArrowheads="1"/>
            </p:cNvSpPr>
            <p:nvPr/>
          </p:nvSpPr>
          <p:spPr bwMode="auto">
            <a:xfrm>
              <a:off x="3642" y="3067"/>
              <a:ext cx="955" cy="489"/>
            </a:xfrm>
            <a:prstGeom prst="rect">
              <a:avLst/>
            </a:prstGeom>
            <a:solidFill>
              <a:srgbClr val="000066"/>
            </a:solidFill>
            <a:ln w="9525" algn="ctr">
              <a:noFill/>
              <a:miter lim="800000"/>
              <a:headEnd/>
              <a:tailEnd/>
            </a:ln>
            <a:effectLst/>
          </p:spPr>
          <p:txBody>
            <a:bodyPr wrap="none">
              <a:spAutoFit/>
            </a:bodyPr>
            <a:lstStyle/>
            <a:p>
              <a:r>
                <a:rPr lang="zh-CN" altLang="en-US" sz="3600" b="0">
                  <a:solidFill>
                    <a:srgbClr val="CCECFF"/>
                  </a:solidFill>
                </a:rPr>
                <a:t>晶体</a:t>
              </a:r>
            </a:p>
          </p:txBody>
        </p:sp>
      </p:grpSp>
      <p:sp>
        <p:nvSpPr>
          <p:cNvPr id="28674" name="Text Box 2"/>
          <p:cNvSpPr txBox="1">
            <a:spLocks noChangeArrowheads="1"/>
          </p:cNvSpPr>
          <p:nvPr/>
        </p:nvSpPr>
        <p:spPr bwMode="auto">
          <a:xfrm>
            <a:off x="214282" y="142852"/>
            <a:ext cx="5257800" cy="650875"/>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3600" b="1" dirty="0">
                <a:solidFill>
                  <a:srgbClr val="1C1C1C"/>
                </a:solidFill>
                <a:latin typeface="Times New Roman" pitchFamily="18" charset="0"/>
              </a:rPr>
              <a:t>光通过</a:t>
            </a:r>
            <a:r>
              <a:rPr lang="zh-CN" altLang="en-US" sz="3600" b="1" dirty="0">
                <a:solidFill>
                  <a:srgbClr val="CC0000"/>
                </a:solidFill>
                <a:latin typeface="宋体" pitchFamily="2" charset="-122"/>
              </a:rPr>
              <a:t>双折射晶体</a:t>
            </a:r>
          </a:p>
        </p:txBody>
      </p:sp>
    </p:spTree>
    <p:controls>
      <p:control spid="64514" name="ShockwaveFlash1" r:id="rId2" imgW="5329098" imgH="4084674"/>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4800" y="685800"/>
            <a:ext cx="5935663" cy="519113"/>
            <a:chOff x="230" y="432"/>
            <a:chExt cx="3739" cy="327"/>
          </a:xfrm>
        </p:grpSpPr>
        <p:sp>
          <p:nvSpPr>
            <p:cNvPr id="18497" name="Rectangle 3"/>
            <p:cNvSpPr>
              <a:spLocks noChangeArrowheads="1"/>
            </p:cNvSpPr>
            <p:nvPr/>
          </p:nvSpPr>
          <p:spPr bwMode="auto">
            <a:xfrm>
              <a:off x="230" y="432"/>
              <a:ext cx="2077" cy="327"/>
            </a:xfrm>
            <a:prstGeom prst="rect">
              <a:avLst/>
            </a:prstGeom>
            <a:noFill/>
            <a:ln w="9525">
              <a:noFill/>
              <a:miter lim="800000"/>
              <a:headEnd/>
              <a:tailEnd/>
            </a:ln>
          </p:spPr>
          <p:txBody>
            <a:bodyPr wrap="none" lIns="92075" tIns="46038" rIns="92075" bIns="46038">
              <a:spAutoFit/>
            </a:bodyPr>
            <a:lstStyle/>
            <a:p>
              <a:pPr eaLnBrk="0" hangingPunct="0">
                <a:buFontTx/>
                <a:buBlip>
                  <a:blip r:embed="rId3"/>
                </a:buBlip>
              </a:pPr>
              <a:r>
                <a:rPr kumimoji="1" lang="en-US" altLang="zh-CN" sz="2800" b="1">
                  <a:latin typeface="宋体" pitchFamily="2" charset="-122"/>
                </a:rPr>
                <a:t> </a:t>
              </a:r>
              <a:r>
                <a:rPr kumimoji="1" lang="zh-CN" altLang="en-US" sz="2800" b="1">
                  <a:latin typeface="宋体" pitchFamily="2" charset="-122"/>
                </a:rPr>
                <a:t>寻常光线（</a:t>
              </a:r>
              <a:r>
                <a:rPr kumimoji="1" lang="en-US" altLang="zh-CN" sz="2800" b="1">
                  <a:latin typeface="宋体" pitchFamily="2" charset="-122"/>
                </a:rPr>
                <a:t>o</a:t>
              </a:r>
              <a:r>
                <a:rPr kumimoji="1" lang="zh-CN" altLang="en-US" sz="2800" b="1">
                  <a:latin typeface="宋体" pitchFamily="2" charset="-122"/>
                </a:rPr>
                <a:t>光）</a:t>
              </a:r>
            </a:p>
          </p:txBody>
        </p:sp>
        <p:sp>
          <p:nvSpPr>
            <p:cNvPr id="18498" name="Rectangle 4"/>
            <p:cNvSpPr>
              <a:spLocks noChangeArrowheads="1"/>
            </p:cNvSpPr>
            <p:nvPr/>
          </p:nvSpPr>
          <p:spPr bwMode="auto">
            <a:xfrm>
              <a:off x="2158" y="432"/>
              <a:ext cx="1811" cy="327"/>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2800" b="1">
                  <a:latin typeface="宋体" pitchFamily="2" charset="-122"/>
                </a:rPr>
                <a:t>(ordinary rays)</a:t>
              </a:r>
            </a:p>
          </p:txBody>
        </p:sp>
      </p:grpSp>
      <p:grpSp>
        <p:nvGrpSpPr>
          <p:cNvPr id="3" name="Group 5"/>
          <p:cNvGrpSpPr>
            <a:grpSpLocks/>
          </p:cNvGrpSpPr>
          <p:nvPr/>
        </p:nvGrpSpPr>
        <p:grpSpPr bwMode="auto">
          <a:xfrm>
            <a:off x="4114800" y="1219200"/>
            <a:ext cx="4556125" cy="519113"/>
            <a:chOff x="2592" y="816"/>
            <a:chExt cx="2870" cy="327"/>
          </a:xfrm>
        </p:grpSpPr>
        <p:sp>
          <p:nvSpPr>
            <p:cNvPr id="18495" name="Rectangle 6"/>
            <p:cNvSpPr>
              <a:spLocks noChangeArrowheads="1"/>
            </p:cNvSpPr>
            <p:nvPr/>
          </p:nvSpPr>
          <p:spPr bwMode="auto">
            <a:xfrm>
              <a:off x="3312" y="816"/>
              <a:ext cx="2150" cy="327"/>
            </a:xfrm>
            <a:prstGeom prst="rect">
              <a:avLst/>
            </a:prstGeom>
            <a:noFill/>
            <a:ln w="9525">
              <a:noFill/>
              <a:miter lim="800000"/>
              <a:headEnd/>
              <a:tailEnd/>
            </a:ln>
          </p:spPr>
          <p:txBody>
            <a:bodyPr wrap="none" lIns="92075" tIns="46038" rIns="92075" bIns="46038">
              <a:spAutoFit/>
            </a:bodyPr>
            <a:lstStyle/>
            <a:p>
              <a:pPr eaLnBrk="0" hangingPunct="0"/>
              <a:r>
                <a:rPr kumimoji="1" lang="zh-CN" altLang="en-US" sz="2800" b="1">
                  <a:latin typeface="宋体" pitchFamily="2" charset="-122"/>
                </a:rPr>
                <a:t>服从折射定律的光线</a:t>
              </a:r>
            </a:p>
          </p:txBody>
        </p:sp>
        <p:sp>
          <p:nvSpPr>
            <p:cNvPr id="18496" name="Line 7"/>
            <p:cNvSpPr>
              <a:spLocks noChangeShapeType="1"/>
            </p:cNvSpPr>
            <p:nvPr/>
          </p:nvSpPr>
          <p:spPr bwMode="auto">
            <a:xfrm>
              <a:off x="2592" y="999"/>
              <a:ext cx="672" cy="0"/>
            </a:xfrm>
            <a:prstGeom prst="line">
              <a:avLst/>
            </a:prstGeom>
            <a:noFill/>
            <a:ln w="12700">
              <a:solidFill>
                <a:schemeClr val="tx1"/>
              </a:solidFill>
              <a:round/>
              <a:headEnd type="none" w="sm" len="sm"/>
              <a:tailEnd type="none" w="sm" len="sm"/>
            </a:ln>
          </p:spPr>
          <p:txBody>
            <a:bodyPr wrap="none" anchor="ctr"/>
            <a:lstStyle/>
            <a:p>
              <a:endParaRPr lang="zh-CN" altLang="en-US"/>
            </a:p>
          </p:txBody>
        </p:sp>
      </p:grpSp>
      <p:grpSp>
        <p:nvGrpSpPr>
          <p:cNvPr id="4" name="Group 8"/>
          <p:cNvGrpSpPr>
            <a:grpSpLocks/>
          </p:cNvGrpSpPr>
          <p:nvPr/>
        </p:nvGrpSpPr>
        <p:grpSpPr bwMode="auto">
          <a:xfrm>
            <a:off x="288925" y="1676400"/>
            <a:ext cx="6797675" cy="520700"/>
            <a:chOff x="182" y="1104"/>
            <a:chExt cx="4282" cy="328"/>
          </a:xfrm>
        </p:grpSpPr>
        <p:sp>
          <p:nvSpPr>
            <p:cNvPr id="18493" name="Rectangle 9"/>
            <p:cNvSpPr>
              <a:spLocks noChangeArrowheads="1"/>
            </p:cNvSpPr>
            <p:nvPr/>
          </p:nvSpPr>
          <p:spPr bwMode="auto">
            <a:xfrm>
              <a:off x="2121" y="1105"/>
              <a:ext cx="2343" cy="327"/>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2800">
                  <a:latin typeface="Bookman Old Style" pitchFamily="18" charset="0"/>
                </a:rPr>
                <a:t>(extraordinray rays) </a:t>
              </a:r>
            </a:p>
          </p:txBody>
        </p:sp>
        <p:sp>
          <p:nvSpPr>
            <p:cNvPr id="18494" name="Rectangle 10"/>
            <p:cNvSpPr>
              <a:spLocks noChangeArrowheads="1"/>
            </p:cNvSpPr>
            <p:nvPr/>
          </p:nvSpPr>
          <p:spPr bwMode="auto">
            <a:xfrm>
              <a:off x="182" y="1104"/>
              <a:ext cx="2086" cy="327"/>
            </a:xfrm>
            <a:prstGeom prst="rect">
              <a:avLst/>
            </a:prstGeom>
            <a:noFill/>
            <a:ln w="9525">
              <a:noFill/>
              <a:miter lim="800000"/>
              <a:headEnd/>
              <a:tailEnd/>
            </a:ln>
          </p:spPr>
          <p:txBody>
            <a:bodyPr wrap="none" lIns="92075" tIns="46038" rIns="92075" bIns="46038">
              <a:spAutoFit/>
            </a:bodyPr>
            <a:lstStyle/>
            <a:p>
              <a:pPr eaLnBrk="0" hangingPunct="0">
                <a:buFontTx/>
                <a:buBlip>
                  <a:blip r:embed="rId3"/>
                </a:buBlip>
              </a:pPr>
              <a:r>
                <a:rPr kumimoji="1" lang="en-US" altLang="zh-CN" sz="2800" b="1">
                  <a:latin typeface="宋体" pitchFamily="2" charset="-122"/>
                </a:rPr>
                <a:t> </a:t>
              </a:r>
              <a:r>
                <a:rPr kumimoji="1" lang="zh-CN" altLang="en-US" sz="2800" b="1">
                  <a:latin typeface="宋体" pitchFamily="2" charset="-122"/>
                </a:rPr>
                <a:t>非常光线（</a:t>
              </a:r>
              <a:r>
                <a:rPr kumimoji="1" lang="en-US" altLang="zh-CN" sz="2800" b="1">
                  <a:latin typeface="宋体" pitchFamily="2" charset="-122"/>
                </a:rPr>
                <a:t>e</a:t>
              </a:r>
              <a:r>
                <a:rPr kumimoji="1" lang="zh-CN" altLang="en-US" sz="2800" b="1">
                  <a:latin typeface="宋体" pitchFamily="2" charset="-122"/>
                </a:rPr>
                <a:t>光）</a:t>
              </a:r>
            </a:p>
          </p:txBody>
        </p:sp>
      </p:grpSp>
      <p:grpSp>
        <p:nvGrpSpPr>
          <p:cNvPr id="5" name="Group 11"/>
          <p:cNvGrpSpPr>
            <a:grpSpLocks/>
          </p:cNvGrpSpPr>
          <p:nvPr/>
        </p:nvGrpSpPr>
        <p:grpSpPr bwMode="auto">
          <a:xfrm>
            <a:off x="4114800" y="2133600"/>
            <a:ext cx="4610100" cy="519113"/>
            <a:chOff x="2592" y="1392"/>
            <a:chExt cx="2904" cy="327"/>
          </a:xfrm>
        </p:grpSpPr>
        <p:sp>
          <p:nvSpPr>
            <p:cNvPr id="18491" name="Rectangle 12"/>
            <p:cNvSpPr>
              <a:spLocks noChangeArrowheads="1"/>
            </p:cNvSpPr>
            <p:nvPr/>
          </p:nvSpPr>
          <p:spPr bwMode="auto">
            <a:xfrm>
              <a:off x="3120" y="1392"/>
              <a:ext cx="2376" cy="327"/>
            </a:xfrm>
            <a:prstGeom prst="rect">
              <a:avLst/>
            </a:prstGeom>
            <a:noFill/>
            <a:ln w="9525">
              <a:noFill/>
              <a:miter lim="800000"/>
              <a:headEnd/>
              <a:tailEnd/>
            </a:ln>
          </p:spPr>
          <p:txBody>
            <a:bodyPr wrap="none" lIns="92075" tIns="46038" rIns="92075" bIns="46038">
              <a:spAutoFit/>
            </a:bodyPr>
            <a:lstStyle/>
            <a:p>
              <a:pPr eaLnBrk="0" hangingPunct="0"/>
              <a:r>
                <a:rPr kumimoji="1" lang="zh-CN" altLang="en-US" sz="2800" b="1">
                  <a:latin typeface="宋体" pitchFamily="2" charset="-122"/>
                </a:rPr>
                <a:t>不服从折射定律的光线</a:t>
              </a:r>
            </a:p>
          </p:txBody>
        </p:sp>
        <p:sp>
          <p:nvSpPr>
            <p:cNvPr id="18492" name="Line 13"/>
            <p:cNvSpPr>
              <a:spLocks noChangeShapeType="1"/>
            </p:cNvSpPr>
            <p:nvPr/>
          </p:nvSpPr>
          <p:spPr bwMode="auto">
            <a:xfrm>
              <a:off x="2592" y="1536"/>
              <a:ext cx="576" cy="0"/>
            </a:xfrm>
            <a:prstGeom prst="line">
              <a:avLst/>
            </a:prstGeom>
            <a:noFill/>
            <a:ln w="12700">
              <a:solidFill>
                <a:schemeClr val="tx1"/>
              </a:solidFill>
              <a:round/>
              <a:headEnd type="none" w="sm" len="sm"/>
              <a:tailEnd type="none" w="sm" len="sm"/>
            </a:ln>
          </p:spPr>
          <p:txBody>
            <a:bodyPr wrap="none" anchor="ctr"/>
            <a:lstStyle/>
            <a:p>
              <a:endParaRPr lang="zh-CN" altLang="en-US"/>
            </a:p>
          </p:txBody>
        </p:sp>
      </p:grpSp>
      <p:sp>
        <p:nvSpPr>
          <p:cNvPr id="39950" name="Rectangle 14"/>
          <p:cNvSpPr>
            <a:spLocks noChangeArrowheads="1"/>
          </p:cNvSpPr>
          <p:nvPr/>
        </p:nvSpPr>
        <p:spPr bwMode="auto">
          <a:xfrm>
            <a:off x="685800" y="2590800"/>
            <a:ext cx="7162800" cy="519113"/>
          </a:xfrm>
          <a:prstGeom prst="rect">
            <a:avLst/>
          </a:prstGeom>
          <a:noFill/>
          <a:ln w="9525">
            <a:noFill/>
            <a:miter lim="800000"/>
            <a:headEnd/>
            <a:tailEnd/>
          </a:ln>
        </p:spPr>
        <p:txBody>
          <a:bodyPr>
            <a:spAutoFit/>
          </a:bodyPr>
          <a:lstStyle/>
          <a:p>
            <a:pPr>
              <a:spcBef>
                <a:spcPct val="50000"/>
              </a:spcBef>
            </a:pPr>
            <a:r>
              <a:rPr lang="zh-CN" altLang="en-US" sz="2800" b="1">
                <a:latin typeface="Times New Roman" pitchFamily="18" charset="0"/>
              </a:rPr>
              <a:t>（一般情况，非常光线不在入射面内）</a:t>
            </a:r>
          </a:p>
        </p:txBody>
      </p:sp>
      <p:grpSp>
        <p:nvGrpSpPr>
          <p:cNvPr id="6" name="Group 15"/>
          <p:cNvGrpSpPr>
            <a:grpSpLocks/>
          </p:cNvGrpSpPr>
          <p:nvPr/>
        </p:nvGrpSpPr>
        <p:grpSpPr bwMode="auto">
          <a:xfrm>
            <a:off x="615950" y="3276600"/>
            <a:ext cx="6013450" cy="533400"/>
            <a:chOff x="192" y="2880"/>
            <a:chExt cx="3788" cy="336"/>
          </a:xfrm>
        </p:grpSpPr>
        <p:sp>
          <p:nvSpPr>
            <p:cNvPr id="18490" name="Text Box 16"/>
            <p:cNvSpPr txBox="1">
              <a:spLocks noChangeArrowheads="1"/>
            </p:cNvSpPr>
            <p:nvPr/>
          </p:nvSpPr>
          <p:spPr bwMode="auto">
            <a:xfrm>
              <a:off x="192" y="2880"/>
              <a:ext cx="3788" cy="327"/>
            </a:xfrm>
            <a:prstGeom prst="rect">
              <a:avLst/>
            </a:prstGeom>
            <a:noFill/>
            <a:ln w="9525">
              <a:noFill/>
              <a:miter lim="800000"/>
              <a:headEnd/>
              <a:tailEnd/>
            </a:ln>
          </p:spPr>
          <p:txBody>
            <a:bodyPr wrap="none">
              <a:spAutoFit/>
            </a:bodyPr>
            <a:lstStyle/>
            <a:p>
              <a:pPr>
                <a:spcBef>
                  <a:spcPct val="50000"/>
                </a:spcBef>
              </a:pPr>
              <a:r>
                <a:rPr lang="zh-CN" altLang="en-US" sz="2800" b="1">
                  <a:solidFill>
                    <a:srgbClr val="CC0000"/>
                  </a:solidFill>
                  <a:latin typeface="Times New Roman" pitchFamily="18" charset="0"/>
                </a:rPr>
                <a:t>实验证明： </a:t>
              </a:r>
              <a:r>
                <a:rPr lang="en-US" altLang="zh-CN" sz="2800" b="1">
                  <a:latin typeface="Times New Roman" pitchFamily="18" charset="0"/>
                </a:rPr>
                <a:t>O </a:t>
              </a:r>
              <a:r>
                <a:rPr lang="zh-CN" altLang="en-US" sz="2800" b="1">
                  <a:latin typeface="Times New Roman" pitchFamily="18" charset="0"/>
                </a:rPr>
                <a:t>光和       光均为偏振光</a:t>
              </a:r>
              <a:r>
                <a:rPr lang="en-US" altLang="zh-CN" sz="2800" b="1">
                  <a:latin typeface="Times New Roman" pitchFamily="18" charset="0"/>
                </a:rPr>
                <a:t>.</a:t>
              </a:r>
              <a:endParaRPr lang="en-US" altLang="zh-CN" sz="2800" b="1">
                <a:solidFill>
                  <a:srgbClr val="CC0000"/>
                </a:solidFill>
                <a:latin typeface="Times New Roman" pitchFamily="18" charset="0"/>
              </a:endParaRPr>
            </a:p>
          </p:txBody>
        </p:sp>
        <p:graphicFrame>
          <p:nvGraphicFramePr>
            <p:cNvPr id="18434" name="Object 17"/>
            <p:cNvGraphicFramePr>
              <a:graphicFrameLocks noChangeAspect="1"/>
            </p:cNvGraphicFramePr>
            <p:nvPr/>
          </p:nvGraphicFramePr>
          <p:xfrm>
            <a:off x="2208" y="2918"/>
            <a:ext cx="240" cy="298"/>
          </p:xfrm>
          <a:graphic>
            <a:graphicData uri="http://schemas.openxmlformats.org/presentationml/2006/ole">
              <p:oleObj spid="_x0000_s65538" name="Equation" r:id="rId4" imgW="114120" imgH="139680" progId="Equation.3">
                <p:embed/>
              </p:oleObj>
            </a:graphicData>
          </a:graphic>
        </p:graphicFrame>
      </p:grpSp>
      <p:grpSp>
        <p:nvGrpSpPr>
          <p:cNvPr id="7" name="Group 18"/>
          <p:cNvGrpSpPr>
            <a:grpSpLocks/>
          </p:cNvGrpSpPr>
          <p:nvPr/>
        </p:nvGrpSpPr>
        <p:grpSpPr bwMode="auto">
          <a:xfrm>
            <a:off x="838200" y="3810000"/>
            <a:ext cx="7467600" cy="2667000"/>
            <a:chOff x="528" y="2400"/>
            <a:chExt cx="4704" cy="1680"/>
          </a:xfrm>
        </p:grpSpPr>
        <p:sp>
          <p:nvSpPr>
            <p:cNvPr id="18463" name="Rectangle 19"/>
            <p:cNvSpPr>
              <a:spLocks noChangeArrowheads="1"/>
            </p:cNvSpPr>
            <p:nvPr/>
          </p:nvSpPr>
          <p:spPr bwMode="auto">
            <a:xfrm>
              <a:off x="528" y="2400"/>
              <a:ext cx="4704" cy="1680"/>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8" name="Group 20"/>
            <p:cNvGrpSpPr>
              <a:grpSpLocks/>
            </p:cNvGrpSpPr>
            <p:nvPr/>
          </p:nvGrpSpPr>
          <p:grpSpPr bwMode="auto">
            <a:xfrm>
              <a:off x="754" y="2496"/>
              <a:ext cx="1886" cy="1489"/>
              <a:chOff x="562" y="2448"/>
              <a:chExt cx="1886" cy="1489"/>
            </a:xfrm>
          </p:grpSpPr>
          <p:sp>
            <p:nvSpPr>
              <p:cNvPr id="18465" name="Line 21"/>
              <p:cNvSpPr>
                <a:spLocks noChangeShapeType="1"/>
              </p:cNvSpPr>
              <p:nvPr/>
            </p:nvSpPr>
            <p:spPr bwMode="auto">
              <a:xfrm>
                <a:off x="1313" y="2895"/>
                <a:ext cx="274" cy="670"/>
              </a:xfrm>
              <a:prstGeom prst="line">
                <a:avLst/>
              </a:prstGeom>
              <a:noFill/>
              <a:ln w="38100">
                <a:solidFill>
                  <a:srgbClr val="0000FF"/>
                </a:solidFill>
                <a:round/>
                <a:headEnd type="none" w="sm" len="sm"/>
                <a:tailEnd type="none" w="sm" len="sm"/>
              </a:ln>
            </p:spPr>
            <p:txBody>
              <a:bodyPr wrap="none" anchor="ctr"/>
              <a:lstStyle/>
              <a:p>
                <a:endParaRPr lang="zh-CN" altLang="en-US"/>
              </a:p>
            </p:txBody>
          </p:sp>
          <p:sp>
            <p:nvSpPr>
              <p:cNvPr id="18466" name="Line 22"/>
              <p:cNvSpPr>
                <a:spLocks noChangeShapeType="1"/>
              </p:cNvSpPr>
              <p:nvPr/>
            </p:nvSpPr>
            <p:spPr bwMode="auto">
              <a:xfrm>
                <a:off x="1313" y="2895"/>
                <a:ext cx="626" cy="670"/>
              </a:xfrm>
              <a:prstGeom prst="line">
                <a:avLst/>
              </a:prstGeom>
              <a:noFill/>
              <a:ln w="38100">
                <a:solidFill>
                  <a:srgbClr val="0000FF"/>
                </a:solidFill>
                <a:round/>
                <a:headEnd type="none" w="sm" len="sm"/>
                <a:tailEnd type="none" w="sm" len="sm"/>
              </a:ln>
            </p:spPr>
            <p:txBody>
              <a:bodyPr wrap="none" anchor="ctr"/>
              <a:lstStyle/>
              <a:p>
                <a:endParaRPr lang="zh-CN" altLang="en-US"/>
              </a:p>
            </p:txBody>
          </p:sp>
          <p:sp>
            <p:nvSpPr>
              <p:cNvPr id="18467" name="Line 23"/>
              <p:cNvSpPr>
                <a:spLocks noChangeShapeType="1"/>
              </p:cNvSpPr>
              <p:nvPr/>
            </p:nvSpPr>
            <p:spPr bwMode="auto">
              <a:xfrm>
                <a:off x="1587" y="3565"/>
                <a:ext cx="548" cy="372"/>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8468" name="Line 24"/>
              <p:cNvSpPr>
                <a:spLocks noChangeShapeType="1"/>
              </p:cNvSpPr>
              <p:nvPr/>
            </p:nvSpPr>
            <p:spPr bwMode="auto">
              <a:xfrm>
                <a:off x="1939" y="3565"/>
                <a:ext cx="509" cy="335"/>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8469" name="Line 25"/>
              <p:cNvSpPr>
                <a:spLocks noChangeShapeType="1"/>
              </p:cNvSpPr>
              <p:nvPr/>
            </p:nvSpPr>
            <p:spPr bwMode="auto">
              <a:xfrm>
                <a:off x="805" y="2560"/>
                <a:ext cx="508" cy="335"/>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8470" name="Line 26"/>
              <p:cNvSpPr>
                <a:spLocks noChangeShapeType="1"/>
              </p:cNvSpPr>
              <p:nvPr/>
            </p:nvSpPr>
            <p:spPr bwMode="auto">
              <a:xfrm>
                <a:off x="1296" y="2496"/>
                <a:ext cx="9" cy="720"/>
              </a:xfrm>
              <a:prstGeom prst="line">
                <a:avLst/>
              </a:prstGeom>
              <a:noFill/>
              <a:ln w="19050">
                <a:solidFill>
                  <a:schemeClr val="tx1"/>
                </a:solidFill>
                <a:prstDash val="dash"/>
                <a:round/>
                <a:headEnd type="none" w="sm" len="sm"/>
                <a:tailEnd type="none" w="sm" len="sm"/>
              </a:ln>
            </p:spPr>
            <p:txBody>
              <a:bodyPr wrap="none" anchor="ctr"/>
              <a:lstStyle/>
              <a:p>
                <a:endParaRPr lang="zh-CN" altLang="en-US"/>
              </a:p>
            </p:txBody>
          </p:sp>
          <p:sp>
            <p:nvSpPr>
              <p:cNvPr id="18471" name="Line 27"/>
              <p:cNvSpPr>
                <a:spLocks noChangeShapeType="1"/>
              </p:cNvSpPr>
              <p:nvPr/>
            </p:nvSpPr>
            <p:spPr bwMode="auto">
              <a:xfrm flipV="1">
                <a:off x="1488" y="3072"/>
                <a:ext cx="96" cy="92"/>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8472" name="Line 28"/>
              <p:cNvSpPr>
                <a:spLocks noChangeShapeType="1"/>
              </p:cNvSpPr>
              <p:nvPr/>
            </p:nvSpPr>
            <p:spPr bwMode="auto">
              <a:xfrm flipV="1">
                <a:off x="1607" y="3216"/>
                <a:ext cx="95" cy="94"/>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8473" name="Line 29"/>
              <p:cNvSpPr>
                <a:spLocks noChangeShapeType="1"/>
              </p:cNvSpPr>
              <p:nvPr/>
            </p:nvSpPr>
            <p:spPr bwMode="auto">
              <a:xfrm flipV="1">
                <a:off x="1702" y="3312"/>
                <a:ext cx="95" cy="92"/>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8474" name="Line 30"/>
              <p:cNvSpPr>
                <a:spLocks noChangeShapeType="1"/>
              </p:cNvSpPr>
              <p:nvPr/>
            </p:nvSpPr>
            <p:spPr bwMode="auto">
              <a:xfrm flipV="1">
                <a:off x="1777" y="3411"/>
                <a:ext cx="95" cy="93"/>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8475" name="Line 31"/>
              <p:cNvSpPr>
                <a:spLocks noChangeShapeType="1"/>
              </p:cNvSpPr>
              <p:nvPr/>
            </p:nvSpPr>
            <p:spPr bwMode="auto">
              <a:xfrm flipV="1">
                <a:off x="2002" y="3600"/>
                <a:ext cx="110" cy="96"/>
              </a:xfrm>
              <a:prstGeom prst="line">
                <a:avLst/>
              </a:prstGeom>
              <a:noFill/>
              <a:ln w="19050">
                <a:solidFill>
                  <a:srgbClr val="0000FF"/>
                </a:solidFill>
                <a:round/>
                <a:headEnd type="none" w="sm" len="sm"/>
                <a:tailEnd type="none" w="sm" len="sm"/>
              </a:ln>
            </p:spPr>
            <p:txBody>
              <a:bodyPr wrap="none" anchor="ctr"/>
              <a:lstStyle/>
              <a:p>
                <a:endParaRPr lang="zh-CN" altLang="en-US"/>
              </a:p>
            </p:txBody>
          </p:sp>
          <p:sp>
            <p:nvSpPr>
              <p:cNvPr id="18476" name="Line 32"/>
              <p:cNvSpPr>
                <a:spLocks noChangeShapeType="1"/>
              </p:cNvSpPr>
              <p:nvPr/>
            </p:nvSpPr>
            <p:spPr bwMode="auto">
              <a:xfrm flipV="1">
                <a:off x="2092" y="3648"/>
                <a:ext cx="116" cy="96"/>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8477" name="Line 33"/>
              <p:cNvSpPr>
                <a:spLocks noChangeShapeType="1"/>
              </p:cNvSpPr>
              <p:nvPr/>
            </p:nvSpPr>
            <p:spPr bwMode="auto">
              <a:xfrm flipV="1">
                <a:off x="2160" y="3696"/>
                <a:ext cx="110" cy="96"/>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8478" name="Rectangle 34"/>
              <p:cNvSpPr>
                <a:spLocks noChangeArrowheads="1"/>
              </p:cNvSpPr>
              <p:nvPr/>
            </p:nvSpPr>
            <p:spPr bwMode="auto">
              <a:xfrm>
                <a:off x="562" y="2448"/>
                <a:ext cx="268" cy="327"/>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2800">
                    <a:latin typeface="Bookman Old Style" pitchFamily="18" charset="0"/>
                  </a:rPr>
                  <a:t>A</a:t>
                </a:r>
              </a:p>
            </p:txBody>
          </p:sp>
          <p:sp>
            <p:nvSpPr>
              <p:cNvPr id="18479" name="Rectangle 35"/>
              <p:cNvSpPr>
                <a:spLocks noChangeArrowheads="1"/>
              </p:cNvSpPr>
              <p:nvPr/>
            </p:nvSpPr>
            <p:spPr bwMode="auto">
              <a:xfrm>
                <a:off x="1344" y="3456"/>
                <a:ext cx="305"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solidFill>
                      <a:srgbClr val="006600"/>
                    </a:solidFill>
                    <a:latin typeface="Bookman Old Style" pitchFamily="18" charset="0"/>
                  </a:rPr>
                  <a:t>C</a:t>
                </a:r>
              </a:p>
            </p:txBody>
          </p:sp>
          <p:sp>
            <p:nvSpPr>
              <p:cNvPr id="18480" name="Rectangle 36"/>
              <p:cNvSpPr>
                <a:spLocks noChangeArrowheads="1"/>
              </p:cNvSpPr>
              <p:nvPr/>
            </p:nvSpPr>
            <p:spPr bwMode="auto">
              <a:xfrm>
                <a:off x="1305" y="2597"/>
                <a:ext cx="305"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latin typeface="Bookman Old Style" pitchFamily="18" charset="0"/>
                  </a:rPr>
                  <a:t>B</a:t>
                </a:r>
              </a:p>
            </p:txBody>
          </p:sp>
          <p:sp>
            <p:nvSpPr>
              <p:cNvPr id="18481" name="Oval 37"/>
              <p:cNvSpPr>
                <a:spLocks noChangeArrowheads="1"/>
              </p:cNvSpPr>
              <p:nvPr/>
            </p:nvSpPr>
            <p:spPr bwMode="auto">
              <a:xfrm>
                <a:off x="1488" y="3408"/>
                <a:ext cx="96" cy="96"/>
              </a:xfrm>
              <a:prstGeom prst="ellipse">
                <a:avLst/>
              </a:prstGeom>
              <a:solidFill>
                <a:srgbClr val="0000FF"/>
              </a:solidFill>
              <a:ln w="9525">
                <a:noFill/>
                <a:round/>
                <a:headEnd/>
                <a:tailEnd/>
              </a:ln>
            </p:spPr>
            <p:txBody>
              <a:bodyPr wrap="none" anchor="ctr"/>
              <a:lstStyle/>
              <a:p>
                <a:endParaRPr lang="zh-CN" altLang="en-US"/>
              </a:p>
            </p:txBody>
          </p:sp>
          <p:sp>
            <p:nvSpPr>
              <p:cNvPr id="18482" name="Oval 38"/>
              <p:cNvSpPr>
                <a:spLocks noChangeArrowheads="1"/>
              </p:cNvSpPr>
              <p:nvPr/>
            </p:nvSpPr>
            <p:spPr bwMode="auto">
              <a:xfrm>
                <a:off x="1344" y="3024"/>
                <a:ext cx="96" cy="96"/>
              </a:xfrm>
              <a:prstGeom prst="ellipse">
                <a:avLst/>
              </a:prstGeom>
              <a:solidFill>
                <a:srgbClr val="0000FF"/>
              </a:solidFill>
              <a:ln w="9525">
                <a:noFill/>
                <a:round/>
                <a:headEnd/>
                <a:tailEnd/>
              </a:ln>
            </p:spPr>
            <p:txBody>
              <a:bodyPr wrap="none" anchor="ctr"/>
              <a:lstStyle/>
              <a:p>
                <a:endParaRPr lang="zh-CN" altLang="en-US"/>
              </a:p>
            </p:txBody>
          </p:sp>
          <p:sp>
            <p:nvSpPr>
              <p:cNvPr id="18483" name="Oval 39"/>
              <p:cNvSpPr>
                <a:spLocks noChangeArrowheads="1"/>
              </p:cNvSpPr>
              <p:nvPr/>
            </p:nvSpPr>
            <p:spPr bwMode="auto">
              <a:xfrm>
                <a:off x="1416" y="3216"/>
                <a:ext cx="96" cy="96"/>
              </a:xfrm>
              <a:prstGeom prst="ellipse">
                <a:avLst/>
              </a:prstGeom>
              <a:solidFill>
                <a:srgbClr val="0000FF"/>
              </a:solidFill>
              <a:ln w="9525">
                <a:noFill/>
                <a:round/>
                <a:headEnd/>
                <a:tailEnd/>
              </a:ln>
            </p:spPr>
            <p:txBody>
              <a:bodyPr wrap="none" anchor="ctr"/>
              <a:lstStyle/>
              <a:p>
                <a:endParaRPr lang="zh-CN" altLang="en-US"/>
              </a:p>
            </p:txBody>
          </p:sp>
          <p:sp>
            <p:nvSpPr>
              <p:cNvPr id="18484" name="Oval 40"/>
              <p:cNvSpPr>
                <a:spLocks noChangeArrowheads="1"/>
              </p:cNvSpPr>
              <p:nvPr/>
            </p:nvSpPr>
            <p:spPr bwMode="auto">
              <a:xfrm>
                <a:off x="1677" y="3622"/>
                <a:ext cx="96" cy="96"/>
              </a:xfrm>
              <a:prstGeom prst="ellipse">
                <a:avLst/>
              </a:prstGeom>
              <a:solidFill>
                <a:srgbClr val="0000FF"/>
              </a:solidFill>
              <a:ln w="9525">
                <a:noFill/>
                <a:round/>
                <a:headEnd/>
                <a:tailEnd/>
              </a:ln>
            </p:spPr>
            <p:txBody>
              <a:bodyPr wrap="none" anchor="ctr"/>
              <a:lstStyle/>
              <a:p>
                <a:endParaRPr lang="zh-CN" altLang="en-US"/>
              </a:p>
            </p:txBody>
          </p:sp>
          <p:sp>
            <p:nvSpPr>
              <p:cNvPr id="18485" name="Oval 41"/>
              <p:cNvSpPr>
                <a:spLocks noChangeArrowheads="1"/>
              </p:cNvSpPr>
              <p:nvPr/>
            </p:nvSpPr>
            <p:spPr bwMode="auto">
              <a:xfrm>
                <a:off x="1824" y="3722"/>
                <a:ext cx="96" cy="96"/>
              </a:xfrm>
              <a:prstGeom prst="ellipse">
                <a:avLst/>
              </a:prstGeom>
              <a:solidFill>
                <a:srgbClr val="0000FF"/>
              </a:solidFill>
              <a:ln w="9525">
                <a:noFill/>
                <a:round/>
                <a:headEnd/>
                <a:tailEnd/>
              </a:ln>
            </p:spPr>
            <p:txBody>
              <a:bodyPr wrap="none" anchor="ctr"/>
              <a:lstStyle/>
              <a:p>
                <a:endParaRPr lang="zh-CN" altLang="en-US"/>
              </a:p>
            </p:txBody>
          </p:sp>
          <p:sp>
            <p:nvSpPr>
              <p:cNvPr id="18486" name="AutoShape 42"/>
              <p:cNvSpPr>
                <a:spLocks noChangeArrowheads="1"/>
              </p:cNvSpPr>
              <p:nvPr/>
            </p:nvSpPr>
            <p:spPr bwMode="auto">
              <a:xfrm flipH="1">
                <a:off x="672" y="2880"/>
                <a:ext cx="1680" cy="672"/>
              </a:xfrm>
              <a:prstGeom prst="parallelogram">
                <a:avLst>
                  <a:gd name="adj" fmla="val 62488"/>
                </a:avLst>
              </a:prstGeom>
              <a:solidFill>
                <a:srgbClr val="BDFFFF">
                  <a:alpha val="50195"/>
                </a:srgbClr>
              </a:solidFill>
              <a:ln w="12700">
                <a:solidFill>
                  <a:schemeClr val="tx1"/>
                </a:solidFill>
                <a:miter lim="800000"/>
                <a:headEnd/>
                <a:tailEnd/>
              </a:ln>
            </p:spPr>
            <p:txBody>
              <a:bodyPr wrap="none" anchor="ctr"/>
              <a:lstStyle/>
              <a:p>
                <a:endParaRPr lang="zh-CN" altLang="en-US"/>
              </a:p>
            </p:txBody>
          </p:sp>
          <p:sp>
            <p:nvSpPr>
              <p:cNvPr id="18487" name="Rectangle 43"/>
              <p:cNvSpPr>
                <a:spLocks noChangeArrowheads="1"/>
              </p:cNvSpPr>
              <p:nvPr/>
            </p:nvSpPr>
            <p:spPr bwMode="auto">
              <a:xfrm>
                <a:off x="1200" y="3120"/>
                <a:ext cx="432" cy="365"/>
              </a:xfrm>
              <a:prstGeom prst="rect">
                <a:avLst/>
              </a:prstGeom>
              <a:noFill/>
              <a:ln w="9525">
                <a:noFill/>
                <a:miter lim="800000"/>
                <a:headEnd/>
                <a:tailEnd/>
              </a:ln>
            </p:spPr>
            <p:txBody>
              <a:bodyPr lIns="92075" tIns="46038" rIns="92075" bIns="46038">
                <a:spAutoFit/>
              </a:bodyPr>
              <a:lstStyle/>
              <a:p>
                <a:pPr eaLnBrk="0" hangingPunct="0"/>
                <a:r>
                  <a:rPr kumimoji="1" lang="en-US" altLang="zh-CN" sz="3200" b="1">
                    <a:latin typeface="Bookman Old Style" pitchFamily="18" charset="0"/>
                  </a:rPr>
                  <a:t>o</a:t>
                </a:r>
              </a:p>
            </p:txBody>
          </p:sp>
          <p:sp>
            <p:nvSpPr>
              <p:cNvPr id="18488" name="Rectangle 44"/>
              <p:cNvSpPr>
                <a:spLocks noChangeArrowheads="1"/>
              </p:cNvSpPr>
              <p:nvPr/>
            </p:nvSpPr>
            <p:spPr bwMode="auto">
              <a:xfrm>
                <a:off x="1680" y="3024"/>
                <a:ext cx="265"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b="1">
                    <a:latin typeface="Bookman Old Style" pitchFamily="18" charset="0"/>
                  </a:rPr>
                  <a:t>e</a:t>
                </a:r>
              </a:p>
            </p:txBody>
          </p:sp>
          <p:sp>
            <p:nvSpPr>
              <p:cNvPr id="18489" name="Rectangle 45"/>
              <p:cNvSpPr>
                <a:spLocks noChangeArrowheads="1"/>
              </p:cNvSpPr>
              <p:nvPr/>
            </p:nvSpPr>
            <p:spPr bwMode="auto">
              <a:xfrm>
                <a:off x="1920" y="3264"/>
                <a:ext cx="432" cy="365"/>
              </a:xfrm>
              <a:prstGeom prst="rect">
                <a:avLst/>
              </a:prstGeom>
              <a:noFill/>
              <a:ln w="9525">
                <a:noFill/>
                <a:miter lim="800000"/>
                <a:headEnd/>
                <a:tailEnd/>
              </a:ln>
            </p:spPr>
            <p:txBody>
              <a:bodyPr lIns="92075" tIns="46038" rIns="92075" bIns="46038">
                <a:spAutoFit/>
              </a:bodyPr>
              <a:lstStyle/>
              <a:p>
                <a:pPr eaLnBrk="0" hangingPunct="0"/>
                <a:r>
                  <a:rPr kumimoji="1" lang="en-US" altLang="zh-CN" sz="3200">
                    <a:solidFill>
                      <a:srgbClr val="006600"/>
                    </a:solidFill>
                    <a:latin typeface="Bookman Old Style" pitchFamily="18" charset="0"/>
                  </a:rPr>
                  <a:t>D</a:t>
                </a:r>
              </a:p>
            </p:txBody>
          </p:sp>
        </p:grpSp>
      </p:grpSp>
      <p:grpSp>
        <p:nvGrpSpPr>
          <p:cNvPr id="9" name="Group 46"/>
          <p:cNvGrpSpPr>
            <a:grpSpLocks/>
          </p:cNvGrpSpPr>
          <p:nvPr/>
        </p:nvGrpSpPr>
        <p:grpSpPr bwMode="auto">
          <a:xfrm>
            <a:off x="4953000" y="3886200"/>
            <a:ext cx="2743200" cy="2590800"/>
            <a:chOff x="3360" y="2448"/>
            <a:chExt cx="1728" cy="1632"/>
          </a:xfrm>
        </p:grpSpPr>
        <p:sp>
          <p:nvSpPr>
            <p:cNvPr id="18443" name="Line 47"/>
            <p:cNvSpPr>
              <a:spLocks noChangeShapeType="1"/>
            </p:cNvSpPr>
            <p:nvPr/>
          </p:nvSpPr>
          <p:spPr bwMode="auto">
            <a:xfrm>
              <a:off x="4080" y="2545"/>
              <a:ext cx="0" cy="1535"/>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8444" name="Line 48"/>
            <p:cNvSpPr>
              <a:spLocks noChangeShapeType="1"/>
            </p:cNvSpPr>
            <p:nvPr/>
          </p:nvSpPr>
          <p:spPr bwMode="auto">
            <a:xfrm>
              <a:off x="4080" y="2880"/>
              <a:ext cx="288" cy="675"/>
            </a:xfrm>
            <a:prstGeom prst="line">
              <a:avLst/>
            </a:prstGeom>
            <a:noFill/>
            <a:ln w="38100">
              <a:solidFill>
                <a:srgbClr val="0000FF"/>
              </a:solidFill>
              <a:round/>
              <a:headEnd type="none" w="sm" len="sm"/>
              <a:tailEnd type="none" w="sm" len="lg"/>
            </a:ln>
          </p:spPr>
          <p:txBody>
            <a:bodyPr wrap="none" anchor="ctr"/>
            <a:lstStyle/>
            <a:p>
              <a:endParaRPr lang="zh-CN" altLang="en-US"/>
            </a:p>
          </p:txBody>
        </p:sp>
        <p:sp>
          <p:nvSpPr>
            <p:cNvPr id="18445" name="Line 49"/>
            <p:cNvSpPr>
              <a:spLocks noChangeShapeType="1"/>
            </p:cNvSpPr>
            <p:nvPr/>
          </p:nvSpPr>
          <p:spPr bwMode="auto">
            <a:xfrm>
              <a:off x="4080" y="2448"/>
              <a:ext cx="0" cy="304"/>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8446" name="Line 50"/>
            <p:cNvSpPr>
              <a:spLocks noChangeShapeType="1"/>
            </p:cNvSpPr>
            <p:nvPr/>
          </p:nvSpPr>
          <p:spPr bwMode="auto">
            <a:xfrm flipV="1">
              <a:off x="4080" y="3022"/>
              <a:ext cx="118" cy="48"/>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8447" name="Line 51"/>
            <p:cNvSpPr>
              <a:spLocks noChangeShapeType="1"/>
            </p:cNvSpPr>
            <p:nvPr/>
          </p:nvSpPr>
          <p:spPr bwMode="auto">
            <a:xfrm flipV="1">
              <a:off x="4128" y="3117"/>
              <a:ext cx="116" cy="49"/>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8448" name="Line 52"/>
            <p:cNvSpPr>
              <a:spLocks noChangeShapeType="1"/>
            </p:cNvSpPr>
            <p:nvPr/>
          </p:nvSpPr>
          <p:spPr bwMode="auto">
            <a:xfrm flipV="1">
              <a:off x="4176" y="3214"/>
              <a:ext cx="118" cy="48"/>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8449" name="Line 53"/>
            <p:cNvSpPr>
              <a:spLocks noChangeShapeType="1"/>
            </p:cNvSpPr>
            <p:nvPr/>
          </p:nvSpPr>
          <p:spPr bwMode="auto">
            <a:xfrm flipV="1">
              <a:off x="4224" y="3312"/>
              <a:ext cx="118" cy="47"/>
            </a:xfrm>
            <a:prstGeom prst="line">
              <a:avLst/>
            </a:prstGeom>
            <a:noFill/>
            <a:ln w="25400">
              <a:solidFill>
                <a:srgbClr val="0000FF"/>
              </a:solidFill>
              <a:round/>
              <a:headEnd type="none" w="sm" len="sm"/>
              <a:tailEnd type="none" w="sm" len="lg"/>
            </a:ln>
          </p:spPr>
          <p:txBody>
            <a:bodyPr wrap="none" anchor="ctr"/>
            <a:lstStyle/>
            <a:p>
              <a:endParaRPr lang="zh-CN" altLang="en-US"/>
            </a:p>
          </p:txBody>
        </p:sp>
        <p:grpSp>
          <p:nvGrpSpPr>
            <p:cNvPr id="10" name="Group 54"/>
            <p:cNvGrpSpPr>
              <a:grpSpLocks/>
            </p:cNvGrpSpPr>
            <p:nvPr/>
          </p:nvGrpSpPr>
          <p:grpSpPr bwMode="auto">
            <a:xfrm>
              <a:off x="4303" y="3552"/>
              <a:ext cx="161" cy="480"/>
              <a:chOff x="4293" y="3552"/>
              <a:chExt cx="161" cy="463"/>
            </a:xfrm>
          </p:grpSpPr>
          <p:sp>
            <p:nvSpPr>
              <p:cNvPr id="18459" name="Line 55"/>
              <p:cNvSpPr>
                <a:spLocks noChangeShapeType="1"/>
              </p:cNvSpPr>
              <p:nvPr/>
            </p:nvSpPr>
            <p:spPr bwMode="auto">
              <a:xfrm>
                <a:off x="4368" y="3552"/>
                <a:ext cx="0" cy="463"/>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8460" name="Line 56"/>
              <p:cNvSpPr>
                <a:spLocks noChangeShapeType="1"/>
              </p:cNvSpPr>
              <p:nvPr/>
            </p:nvSpPr>
            <p:spPr bwMode="auto">
              <a:xfrm>
                <a:off x="4293" y="3625"/>
                <a:ext cx="161" cy="0"/>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8461" name="Line 57"/>
              <p:cNvSpPr>
                <a:spLocks noChangeShapeType="1"/>
              </p:cNvSpPr>
              <p:nvPr/>
            </p:nvSpPr>
            <p:spPr bwMode="auto">
              <a:xfrm>
                <a:off x="4293" y="3709"/>
                <a:ext cx="161" cy="0"/>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8462" name="Line 58"/>
              <p:cNvSpPr>
                <a:spLocks noChangeShapeType="1"/>
              </p:cNvSpPr>
              <p:nvPr/>
            </p:nvSpPr>
            <p:spPr bwMode="auto">
              <a:xfrm>
                <a:off x="4293" y="3792"/>
                <a:ext cx="161" cy="0"/>
              </a:xfrm>
              <a:prstGeom prst="line">
                <a:avLst/>
              </a:prstGeom>
              <a:noFill/>
              <a:ln w="25400">
                <a:solidFill>
                  <a:srgbClr val="0000FF"/>
                </a:solidFill>
                <a:round/>
                <a:headEnd type="none" w="sm" len="sm"/>
                <a:tailEnd type="none" w="sm" len="lg"/>
              </a:ln>
            </p:spPr>
            <p:txBody>
              <a:bodyPr wrap="none" anchor="ctr"/>
              <a:lstStyle/>
              <a:p>
                <a:endParaRPr lang="zh-CN" altLang="en-US"/>
              </a:p>
            </p:txBody>
          </p:sp>
        </p:grpSp>
        <p:sp>
          <p:nvSpPr>
            <p:cNvPr id="18451" name="Oval 59"/>
            <p:cNvSpPr>
              <a:spLocks noChangeArrowheads="1"/>
            </p:cNvSpPr>
            <p:nvPr/>
          </p:nvSpPr>
          <p:spPr bwMode="auto">
            <a:xfrm>
              <a:off x="4032" y="3120"/>
              <a:ext cx="96" cy="96"/>
            </a:xfrm>
            <a:prstGeom prst="ellipse">
              <a:avLst/>
            </a:prstGeom>
            <a:solidFill>
              <a:srgbClr val="0000FF"/>
            </a:solidFill>
            <a:ln w="9525">
              <a:noFill/>
              <a:round/>
              <a:headEnd/>
              <a:tailEnd/>
            </a:ln>
          </p:spPr>
          <p:txBody>
            <a:bodyPr wrap="none" anchor="ctr"/>
            <a:lstStyle/>
            <a:p>
              <a:endParaRPr lang="zh-CN" altLang="en-US"/>
            </a:p>
          </p:txBody>
        </p:sp>
        <p:sp>
          <p:nvSpPr>
            <p:cNvPr id="18452" name="Oval 60"/>
            <p:cNvSpPr>
              <a:spLocks noChangeArrowheads="1"/>
            </p:cNvSpPr>
            <p:nvPr/>
          </p:nvSpPr>
          <p:spPr bwMode="auto">
            <a:xfrm>
              <a:off x="4032" y="3264"/>
              <a:ext cx="96" cy="96"/>
            </a:xfrm>
            <a:prstGeom prst="ellipse">
              <a:avLst/>
            </a:prstGeom>
            <a:solidFill>
              <a:srgbClr val="0000FF"/>
            </a:solidFill>
            <a:ln w="9525">
              <a:noFill/>
              <a:round/>
              <a:headEnd/>
              <a:tailEnd/>
            </a:ln>
          </p:spPr>
          <p:txBody>
            <a:bodyPr wrap="none" anchor="ctr"/>
            <a:lstStyle/>
            <a:p>
              <a:endParaRPr lang="zh-CN" altLang="en-US"/>
            </a:p>
          </p:txBody>
        </p:sp>
        <p:sp>
          <p:nvSpPr>
            <p:cNvPr id="18453" name="Oval 61"/>
            <p:cNvSpPr>
              <a:spLocks noChangeArrowheads="1"/>
            </p:cNvSpPr>
            <p:nvPr/>
          </p:nvSpPr>
          <p:spPr bwMode="auto">
            <a:xfrm>
              <a:off x="4032" y="3408"/>
              <a:ext cx="96" cy="96"/>
            </a:xfrm>
            <a:prstGeom prst="ellipse">
              <a:avLst/>
            </a:prstGeom>
            <a:solidFill>
              <a:srgbClr val="0000FF"/>
            </a:solidFill>
            <a:ln w="9525">
              <a:noFill/>
              <a:round/>
              <a:headEnd/>
              <a:tailEnd/>
            </a:ln>
          </p:spPr>
          <p:txBody>
            <a:bodyPr wrap="none" anchor="ctr"/>
            <a:lstStyle/>
            <a:p>
              <a:endParaRPr lang="zh-CN" altLang="en-US"/>
            </a:p>
          </p:txBody>
        </p:sp>
        <p:sp>
          <p:nvSpPr>
            <p:cNvPr id="18454" name="Oval 62"/>
            <p:cNvSpPr>
              <a:spLocks noChangeArrowheads="1"/>
            </p:cNvSpPr>
            <p:nvPr/>
          </p:nvSpPr>
          <p:spPr bwMode="auto">
            <a:xfrm>
              <a:off x="4032" y="3600"/>
              <a:ext cx="96" cy="96"/>
            </a:xfrm>
            <a:prstGeom prst="ellipse">
              <a:avLst/>
            </a:prstGeom>
            <a:solidFill>
              <a:srgbClr val="0000FF"/>
            </a:solidFill>
            <a:ln w="9525">
              <a:noFill/>
              <a:round/>
              <a:headEnd/>
              <a:tailEnd/>
            </a:ln>
          </p:spPr>
          <p:txBody>
            <a:bodyPr wrap="none" anchor="ctr"/>
            <a:lstStyle/>
            <a:p>
              <a:endParaRPr lang="zh-CN" altLang="en-US"/>
            </a:p>
          </p:txBody>
        </p:sp>
        <p:sp>
          <p:nvSpPr>
            <p:cNvPr id="18455" name="Oval 63"/>
            <p:cNvSpPr>
              <a:spLocks noChangeArrowheads="1"/>
            </p:cNvSpPr>
            <p:nvPr/>
          </p:nvSpPr>
          <p:spPr bwMode="auto">
            <a:xfrm>
              <a:off x="4032" y="3744"/>
              <a:ext cx="96" cy="96"/>
            </a:xfrm>
            <a:prstGeom prst="ellipse">
              <a:avLst/>
            </a:prstGeom>
            <a:solidFill>
              <a:srgbClr val="0000FF"/>
            </a:solidFill>
            <a:ln w="9525">
              <a:noFill/>
              <a:round/>
              <a:headEnd/>
              <a:tailEnd/>
            </a:ln>
          </p:spPr>
          <p:txBody>
            <a:bodyPr wrap="none" anchor="ctr"/>
            <a:lstStyle/>
            <a:p>
              <a:endParaRPr lang="zh-CN" altLang="en-US"/>
            </a:p>
          </p:txBody>
        </p:sp>
        <p:sp>
          <p:nvSpPr>
            <p:cNvPr id="18456" name="AutoShape 64"/>
            <p:cNvSpPr>
              <a:spLocks noChangeArrowheads="1"/>
            </p:cNvSpPr>
            <p:nvPr/>
          </p:nvSpPr>
          <p:spPr bwMode="auto">
            <a:xfrm flipH="1">
              <a:off x="3360" y="2880"/>
              <a:ext cx="1728" cy="672"/>
            </a:xfrm>
            <a:prstGeom prst="parallelogram">
              <a:avLst>
                <a:gd name="adj" fmla="val 64274"/>
              </a:avLst>
            </a:prstGeom>
            <a:solidFill>
              <a:srgbClr val="CDFFFF">
                <a:alpha val="50195"/>
              </a:srgbClr>
            </a:solidFill>
            <a:ln w="12700">
              <a:solidFill>
                <a:schemeClr val="tx1"/>
              </a:solidFill>
              <a:miter lim="800000"/>
              <a:headEnd/>
              <a:tailEnd/>
            </a:ln>
          </p:spPr>
          <p:txBody>
            <a:bodyPr wrap="none" anchor="ctr"/>
            <a:lstStyle/>
            <a:p>
              <a:endParaRPr lang="zh-CN" altLang="en-US"/>
            </a:p>
          </p:txBody>
        </p:sp>
        <p:sp>
          <p:nvSpPr>
            <p:cNvPr id="18457" name="Rectangle 65"/>
            <p:cNvSpPr>
              <a:spLocks noChangeArrowheads="1"/>
            </p:cNvSpPr>
            <p:nvPr/>
          </p:nvSpPr>
          <p:spPr bwMode="auto">
            <a:xfrm>
              <a:off x="4320" y="3187"/>
              <a:ext cx="249"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latin typeface="Bookman Old Style" pitchFamily="18" charset="0"/>
                </a:rPr>
                <a:t>e</a:t>
              </a:r>
            </a:p>
          </p:txBody>
        </p:sp>
        <p:sp>
          <p:nvSpPr>
            <p:cNvPr id="18458" name="Rectangle 66"/>
            <p:cNvSpPr>
              <a:spLocks noChangeArrowheads="1"/>
            </p:cNvSpPr>
            <p:nvPr/>
          </p:nvSpPr>
          <p:spPr bwMode="auto">
            <a:xfrm>
              <a:off x="3792" y="3216"/>
              <a:ext cx="259"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latin typeface="Bookman Old Style" pitchFamily="18" charset="0"/>
                </a:rPr>
                <a:t>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950"/>
                                        </p:tgtEl>
                                        <p:attrNameLst>
                                          <p:attrName>style.visibility</p:attrName>
                                        </p:attrNameLst>
                                      </p:cBhvr>
                                      <p:to>
                                        <p:strVal val="visible"/>
                                      </p:to>
                                    </p:set>
                                    <p:animEffect transition="in" filter="blinds(horizontal)">
                                      <p:cBhvr>
                                        <p:cTn id="17" dur="500"/>
                                        <p:tgtEl>
                                          <p:spTgt spid="399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8" name="Text Box 4"/>
          <p:cNvSpPr txBox="1">
            <a:spLocks noChangeArrowheads="1"/>
          </p:cNvSpPr>
          <p:nvPr/>
        </p:nvSpPr>
        <p:spPr bwMode="auto">
          <a:xfrm>
            <a:off x="142844" y="142852"/>
            <a:ext cx="5619750" cy="523220"/>
          </a:xfrm>
          <a:prstGeom prst="rect">
            <a:avLst/>
          </a:prstGeom>
          <a:noFill/>
          <a:ln w="9525">
            <a:noFill/>
            <a:miter lim="800000"/>
            <a:headEnd/>
            <a:tailEnd/>
          </a:ln>
        </p:spPr>
        <p:txBody>
          <a:bodyPr>
            <a:spAutoFit/>
          </a:bodyPr>
          <a:lstStyle/>
          <a:p>
            <a:pPr>
              <a:spcBef>
                <a:spcPct val="50000"/>
              </a:spcBef>
            </a:pPr>
            <a:r>
              <a:rPr lang="en-US" altLang="zh-CN" sz="2800" b="1" dirty="0">
                <a:latin typeface="Times New Roman" pitchFamily="18" charset="0"/>
              </a:rPr>
              <a:t>  </a:t>
            </a:r>
            <a:r>
              <a:rPr lang="zh-CN" altLang="en-US" sz="2800" b="1" dirty="0">
                <a:latin typeface="Times New Roman" pitchFamily="18" charset="0"/>
              </a:rPr>
              <a:t>产 生 双 折 射 的 </a:t>
            </a:r>
            <a:r>
              <a:rPr lang="zh-CN" altLang="en-US" sz="2800" b="1" dirty="0">
                <a:solidFill>
                  <a:srgbClr val="CC0000"/>
                </a:solidFill>
                <a:latin typeface="Times New Roman" pitchFamily="18" charset="0"/>
              </a:rPr>
              <a:t>原 因</a:t>
            </a:r>
          </a:p>
        </p:txBody>
      </p:sp>
      <p:grpSp>
        <p:nvGrpSpPr>
          <p:cNvPr id="2" name="Group 5"/>
          <p:cNvGrpSpPr>
            <a:grpSpLocks/>
          </p:cNvGrpSpPr>
          <p:nvPr/>
        </p:nvGrpSpPr>
        <p:grpSpPr bwMode="auto">
          <a:xfrm>
            <a:off x="6553200" y="2514600"/>
            <a:ext cx="1908175" cy="1143000"/>
            <a:chOff x="4032" y="1920"/>
            <a:chExt cx="1202" cy="720"/>
          </a:xfrm>
        </p:grpSpPr>
        <p:sp>
          <p:nvSpPr>
            <p:cNvPr id="19485" name="Text Box 6"/>
            <p:cNvSpPr txBox="1">
              <a:spLocks noChangeArrowheads="1"/>
            </p:cNvSpPr>
            <p:nvPr/>
          </p:nvSpPr>
          <p:spPr bwMode="auto">
            <a:xfrm>
              <a:off x="4032" y="1920"/>
              <a:ext cx="1202" cy="339"/>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none">
              <a:spAutoFit/>
            </a:bodyPr>
            <a:lstStyle/>
            <a:p>
              <a:pPr>
                <a:spcBef>
                  <a:spcPct val="50000"/>
                </a:spcBef>
              </a:pPr>
              <a:r>
                <a:rPr lang="en-US" altLang="zh-CN" sz="2800" b="1">
                  <a:latin typeface="Times New Roman" pitchFamily="18" charset="0"/>
                </a:rPr>
                <a:t>O</a:t>
              </a:r>
              <a:r>
                <a:rPr lang="zh-CN" altLang="en-US" sz="2800" b="1">
                  <a:latin typeface="Times New Roman" pitchFamily="18" charset="0"/>
                </a:rPr>
                <a:t>光波阵面</a:t>
              </a:r>
            </a:p>
          </p:txBody>
        </p:sp>
        <p:sp>
          <p:nvSpPr>
            <p:cNvPr id="19486" name="Line 7"/>
            <p:cNvSpPr>
              <a:spLocks noChangeShapeType="1"/>
            </p:cNvSpPr>
            <p:nvPr/>
          </p:nvSpPr>
          <p:spPr bwMode="auto">
            <a:xfrm flipH="1">
              <a:off x="4472" y="2256"/>
              <a:ext cx="136" cy="384"/>
            </a:xfrm>
            <a:prstGeom prst="line">
              <a:avLst/>
            </a:prstGeom>
            <a:noFill/>
            <a:ln w="19050">
              <a:solidFill>
                <a:srgbClr val="0000FF"/>
              </a:solidFill>
              <a:prstDash val="dash"/>
              <a:round/>
              <a:headEnd/>
              <a:tailEnd type="triangle" w="sm" len="lg"/>
            </a:ln>
          </p:spPr>
          <p:txBody>
            <a:bodyPr wrap="none" anchor="ctr"/>
            <a:lstStyle/>
            <a:p>
              <a:endParaRPr lang="zh-CN" altLang="en-US"/>
            </a:p>
          </p:txBody>
        </p:sp>
      </p:grpSp>
      <p:grpSp>
        <p:nvGrpSpPr>
          <p:cNvPr id="3" name="Group 8"/>
          <p:cNvGrpSpPr>
            <a:grpSpLocks/>
          </p:cNvGrpSpPr>
          <p:nvPr/>
        </p:nvGrpSpPr>
        <p:grpSpPr bwMode="auto">
          <a:xfrm>
            <a:off x="6477000" y="4495800"/>
            <a:ext cx="1987550" cy="1281113"/>
            <a:chOff x="4080" y="2832"/>
            <a:chExt cx="1252" cy="807"/>
          </a:xfrm>
        </p:grpSpPr>
        <p:sp>
          <p:nvSpPr>
            <p:cNvPr id="40969" name="Text Box 9"/>
            <p:cNvSpPr txBox="1">
              <a:spLocks noChangeArrowheads="1"/>
            </p:cNvSpPr>
            <p:nvPr/>
          </p:nvSpPr>
          <p:spPr bwMode="auto">
            <a:xfrm>
              <a:off x="4080" y="3300"/>
              <a:ext cx="1252" cy="339"/>
            </a:xfrm>
            <a:prstGeom prst="rect">
              <a:avLst/>
            </a:prstGeom>
            <a:gradFill rotWithShape="0">
              <a:gsLst>
                <a:gs pos="0">
                  <a:schemeClr val="folHlink"/>
                </a:gs>
                <a:gs pos="50000">
                  <a:srgbClr val="FFFFFF"/>
                </a:gs>
                <a:gs pos="100000">
                  <a:schemeClr val="folHlink"/>
                </a:gs>
              </a:gsLst>
              <a:lin ang="5400000" scaled="1"/>
            </a:gradFill>
            <a:ln w="19050">
              <a:solidFill>
                <a:srgbClr val="CC00CC"/>
              </a:solidFill>
              <a:prstDash val="dash"/>
              <a:miter lim="800000"/>
              <a:headEnd/>
              <a:tailEnd/>
            </a:ln>
            <a:effectLst/>
          </p:spPr>
          <p:txBody>
            <a:bodyPr wrap="none">
              <a:spAutoFit/>
            </a:bodyPr>
            <a:lstStyle/>
            <a:p>
              <a:pPr>
                <a:spcBef>
                  <a:spcPct val="50000"/>
                </a:spcBef>
                <a:defRPr/>
              </a:pPr>
              <a:r>
                <a:rPr lang="zh-CN" altLang="zh-CN" sz="2800" b="1">
                  <a:latin typeface="Times New Roman" pitchFamily="18" charset="0"/>
                </a:rPr>
                <a:t>    </a:t>
              </a:r>
              <a:r>
                <a:rPr lang="zh-CN" altLang="en-US" sz="2800" b="1">
                  <a:latin typeface="Times New Roman" pitchFamily="18" charset="0"/>
                </a:rPr>
                <a:t>光波阵面</a:t>
              </a:r>
            </a:p>
          </p:txBody>
        </p:sp>
        <p:sp>
          <p:nvSpPr>
            <p:cNvPr id="19484" name="Line 10"/>
            <p:cNvSpPr>
              <a:spLocks noChangeShapeType="1"/>
            </p:cNvSpPr>
            <p:nvPr/>
          </p:nvSpPr>
          <p:spPr bwMode="auto">
            <a:xfrm flipH="1" flipV="1">
              <a:off x="4896" y="2832"/>
              <a:ext cx="0" cy="432"/>
            </a:xfrm>
            <a:prstGeom prst="line">
              <a:avLst/>
            </a:prstGeom>
            <a:noFill/>
            <a:ln w="19050">
              <a:solidFill>
                <a:srgbClr val="CC00CC"/>
              </a:solidFill>
              <a:prstDash val="dash"/>
              <a:round/>
              <a:headEnd/>
              <a:tailEnd type="triangle" w="sm" len="lg"/>
            </a:ln>
          </p:spPr>
          <p:txBody>
            <a:bodyPr wrap="none" anchor="ctr"/>
            <a:lstStyle/>
            <a:p>
              <a:endParaRPr lang="zh-CN" altLang="en-US"/>
            </a:p>
          </p:txBody>
        </p:sp>
        <p:graphicFrame>
          <p:nvGraphicFramePr>
            <p:cNvPr id="19463" name="Object 11"/>
            <p:cNvGraphicFramePr>
              <a:graphicFrameLocks noChangeAspect="1"/>
            </p:cNvGraphicFramePr>
            <p:nvPr/>
          </p:nvGraphicFramePr>
          <p:xfrm>
            <a:off x="4128" y="3312"/>
            <a:ext cx="228" cy="288"/>
          </p:xfrm>
          <a:graphic>
            <a:graphicData uri="http://schemas.openxmlformats.org/presentationml/2006/ole">
              <p:oleObj spid="_x0000_s66567" name="公式" r:id="rId3" imgW="152280" imgH="190440" progId="Equation.3">
                <p:embed/>
              </p:oleObj>
            </a:graphicData>
          </a:graphic>
        </p:graphicFrame>
      </p:grpSp>
      <p:graphicFrame>
        <p:nvGraphicFramePr>
          <p:cNvPr id="40972" name="Object 12"/>
          <p:cNvGraphicFramePr>
            <a:graphicFrameLocks noChangeAspect="1"/>
          </p:cNvGraphicFramePr>
          <p:nvPr/>
        </p:nvGraphicFramePr>
        <p:xfrm>
          <a:off x="1371600" y="5257800"/>
          <a:ext cx="1524000" cy="1373188"/>
        </p:xfrm>
        <a:graphic>
          <a:graphicData uri="http://schemas.openxmlformats.org/presentationml/2006/ole">
            <p:oleObj spid="_x0000_s66562" name="Equation" r:id="rId4" imgW="495000" imgH="431640" progId="Equation.3">
              <p:embed/>
            </p:oleObj>
          </a:graphicData>
        </a:graphic>
      </p:graphicFrame>
      <p:sp>
        <p:nvSpPr>
          <p:cNvPr id="19467" name="Rectangle 13"/>
          <p:cNvSpPr>
            <a:spLocks noChangeArrowheads="1"/>
          </p:cNvSpPr>
          <p:nvPr/>
        </p:nvSpPr>
        <p:spPr bwMode="auto">
          <a:xfrm>
            <a:off x="4495800" y="1981200"/>
            <a:ext cx="4191000" cy="3886200"/>
          </a:xfrm>
          <a:prstGeom prst="rect">
            <a:avLst/>
          </a:prstGeom>
          <a:noFill/>
          <a:ln w="9525">
            <a:solidFill>
              <a:schemeClr val="tx1"/>
            </a:solidFill>
            <a:miter lim="800000"/>
            <a:headEnd/>
            <a:tailEnd/>
          </a:ln>
        </p:spPr>
        <p:txBody>
          <a:bodyPr wrap="none" anchor="ctr"/>
          <a:lstStyle/>
          <a:p>
            <a:endParaRPr lang="zh-CN" altLang="en-US"/>
          </a:p>
        </p:txBody>
      </p:sp>
      <p:grpSp>
        <p:nvGrpSpPr>
          <p:cNvPr id="4" name="Group 14"/>
          <p:cNvGrpSpPr>
            <a:grpSpLocks/>
          </p:cNvGrpSpPr>
          <p:nvPr/>
        </p:nvGrpSpPr>
        <p:grpSpPr bwMode="auto">
          <a:xfrm>
            <a:off x="4800600" y="2362200"/>
            <a:ext cx="3200400" cy="3276600"/>
            <a:chOff x="3024" y="1488"/>
            <a:chExt cx="2016" cy="2064"/>
          </a:xfrm>
        </p:grpSpPr>
        <p:grpSp>
          <p:nvGrpSpPr>
            <p:cNvPr id="5" name="Group 15"/>
            <p:cNvGrpSpPr>
              <a:grpSpLocks/>
            </p:cNvGrpSpPr>
            <p:nvPr/>
          </p:nvGrpSpPr>
          <p:grpSpPr bwMode="auto">
            <a:xfrm>
              <a:off x="3024" y="1488"/>
              <a:ext cx="2016" cy="2064"/>
              <a:chOff x="3024" y="1488"/>
              <a:chExt cx="2016" cy="2064"/>
            </a:xfrm>
          </p:grpSpPr>
          <p:sp>
            <p:nvSpPr>
              <p:cNvPr id="19477" name="Line 16"/>
              <p:cNvSpPr>
                <a:spLocks noChangeShapeType="1"/>
              </p:cNvSpPr>
              <p:nvPr/>
            </p:nvSpPr>
            <p:spPr bwMode="auto">
              <a:xfrm>
                <a:off x="4032" y="1488"/>
                <a:ext cx="0" cy="2064"/>
              </a:xfrm>
              <a:prstGeom prst="line">
                <a:avLst/>
              </a:prstGeom>
              <a:noFill/>
              <a:ln w="28575">
                <a:solidFill>
                  <a:srgbClr val="FF0000"/>
                </a:solidFill>
                <a:prstDash val="lgDashDot"/>
                <a:round/>
                <a:headEnd/>
                <a:tailEnd/>
              </a:ln>
            </p:spPr>
            <p:txBody>
              <a:bodyPr wrap="none" anchor="ctr"/>
              <a:lstStyle/>
              <a:p>
                <a:endParaRPr lang="zh-CN" altLang="en-US"/>
              </a:p>
            </p:txBody>
          </p:sp>
          <p:sp>
            <p:nvSpPr>
              <p:cNvPr id="19478" name="Oval 17"/>
              <p:cNvSpPr>
                <a:spLocks noChangeArrowheads="1"/>
              </p:cNvSpPr>
              <p:nvPr/>
            </p:nvSpPr>
            <p:spPr bwMode="auto">
              <a:xfrm>
                <a:off x="3456" y="1968"/>
                <a:ext cx="1152" cy="1104"/>
              </a:xfrm>
              <a:prstGeom prst="ellipse">
                <a:avLst/>
              </a:prstGeom>
              <a:noFill/>
              <a:ln w="28575">
                <a:solidFill>
                  <a:srgbClr val="0000FF"/>
                </a:solidFill>
                <a:prstDash val="dash"/>
                <a:round/>
                <a:headEnd/>
                <a:tailEnd/>
              </a:ln>
            </p:spPr>
            <p:txBody>
              <a:bodyPr wrap="none" anchor="ctr"/>
              <a:lstStyle/>
              <a:p>
                <a:endParaRPr lang="zh-CN" altLang="en-US"/>
              </a:p>
            </p:txBody>
          </p:sp>
          <p:sp>
            <p:nvSpPr>
              <p:cNvPr id="19479" name="Oval 18"/>
              <p:cNvSpPr>
                <a:spLocks noChangeArrowheads="1"/>
              </p:cNvSpPr>
              <p:nvPr/>
            </p:nvSpPr>
            <p:spPr bwMode="auto">
              <a:xfrm>
                <a:off x="3024" y="1968"/>
                <a:ext cx="2016" cy="1104"/>
              </a:xfrm>
              <a:prstGeom prst="ellipse">
                <a:avLst/>
              </a:prstGeom>
              <a:noFill/>
              <a:ln w="28575">
                <a:solidFill>
                  <a:srgbClr val="CC00CC"/>
                </a:solidFill>
                <a:prstDash val="dash"/>
                <a:round/>
                <a:headEnd/>
                <a:tailEnd/>
              </a:ln>
            </p:spPr>
            <p:txBody>
              <a:bodyPr wrap="none" anchor="ctr"/>
              <a:lstStyle/>
              <a:p>
                <a:endParaRPr lang="zh-CN" altLang="en-US"/>
              </a:p>
            </p:txBody>
          </p:sp>
          <p:sp>
            <p:nvSpPr>
              <p:cNvPr id="19480" name="Text Box 19"/>
              <p:cNvSpPr txBox="1">
                <a:spLocks noChangeArrowheads="1"/>
              </p:cNvSpPr>
              <p:nvPr/>
            </p:nvSpPr>
            <p:spPr bwMode="auto">
              <a:xfrm>
                <a:off x="3496" y="1488"/>
                <a:ext cx="502" cy="288"/>
              </a:xfrm>
              <a:prstGeom prst="rect">
                <a:avLst/>
              </a:prstGeom>
              <a:noFill/>
              <a:ln w="9525">
                <a:noFill/>
                <a:miter lim="800000"/>
                <a:headEnd/>
                <a:tailEnd/>
              </a:ln>
            </p:spPr>
            <p:txBody>
              <a:bodyPr wrap="none">
                <a:spAutoFit/>
              </a:bodyPr>
              <a:lstStyle/>
              <a:p>
                <a:pPr>
                  <a:spcBef>
                    <a:spcPct val="50000"/>
                  </a:spcBef>
                </a:pPr>
                <a:r>
                  <a:rPr lang="zh-CN" altLang="en-US" sz="2400" b="1">
                    <a:solidFill>
                      <a:srgbClr val="CC0000"/>
                    </a:solidFill>
                    <a:latin typeface="Times New Roman" pitchFamily="18" charset="0"/>
                  </a:rPr>
                  <a:t>光轴</a:t>
                </a:r>
                <a:endParaRPr lang="zh-CN" altLang="en-US" sz="2400" b="1">
                  <a:latin typeface="Times New Roman" pitchFamily="18" charset="0"/>
                </a:endParaRPr>
              </a:p>
            </p:txBody>
          </p:sp>
          <p:sp>
            <p:nvSpPr>
              <p:cNvPr id="19481" name="Line 20"/>
              <p:cNvSpPr>
                <a:spLocks noChangeShapeType="1"/>
              </p:cNvSpPr>
              <p:nvPr/>
            </p:nvSpPr>
            <p:spPr bwMode="auto">
              <a:xfrm>
                <a:off x="4032" y="2544"/>
                <a:ext cx="57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9482" name="Line 21"/>
              <p:cNvSpPr>
                <a:spLocks noChangeShapeType="1"/>
              </p:cNvSpPr>
              <p:nvPr/>
            </p:nvSpPr>
            <p:spPr bwMode="auto">
              <a:xfrm flipH="1">
                <a:off x="3024" y="2544"/>
                <a:ext cx="1008" cy="0"/>
              </a:xfrm>
              <a:prstGeom prst="line">
                <a:avLst/>
              </a:prstGeom>
              <a:noFill/>
              <a:ln w="28575">
                <a:solidFill>
                  <a:srgbClr val="FF6600"/>
                </a:solidFill>
                <a:round/>
                <a:headEnd/>
                <a:tailEnd type="triangle" w="sm" len="lg"/>
              </a:ln>
            </p:spPr>
            <p:txBody>
              <a:bodyPr wrap="none" anchor="ctr"/>
              <a:lstStyle/>
              <a:p>
                <a:endParaRPr lang="zh-CN" altLang="en-US"/>
              </a:p>
            </p:txBody>
          </p:sp>
          <p:graphicFrame>
            <p:nvGraphicFramePr>
              <p:cNvPr id="19461" name="Object 22"/>
              <p:cNvGraphicFramePr>
                <a:graphicFrameLocks noChangeAspect="1"/>
              </p:cNvGraphicFramePr>
              <p:nvPr/>
            </p:nvGraphicFramePr>
            <p:xfrm>
              <a:off x="4130" y="2448"/>
              <a:ext cx="382" cy="432"/>
            </p:xfrm>
            <a:graphic>
              <a:graphicData uri="http://schemas.openxmlformats.org/presentationml/2006/ole">
                <p:oleObj spid="_x0000_s66565" name="Equation" r:id="rId5" imgW="203040" imgH="228600" progId="Equation.3">
                  <p:embed/>
                </p:oleObj>
              </a:graphicData>
            </a:graphic>
          </p:graphicFrame>
          <p:graphicFrame>
            <p:nvGraphicFramePr>
              <p:cNvPr id="19462" name="Object 23"/>
              <p:cNvGraphicFramePr>
                <a:graphicFrameLocks noChangeAspect="1"/>
              </p:cNvGraphicFramePr>
              <p:nvPr/>
            </p:nvGraphicFramePr>
            <p:xfrm>
              <a:off x="3168" y="2448"/>
              <a:ext cx="296" cy="414"/>
            </p:xfrm>
            <a:graphic>
              <a:graphicData uri="http://schemas.openxmlformats.org/presentationml/2006/ole">
                <p:oleObj spid="_x0000_s66566" name="Equation" r:id="rId6" imgW="164880" imgH="228600" progId="Equation.3">
                  <p:embed/>
                </p:oleObj>
              </a:graphicData>
            </a:graphic>
          </p:graphicFrame>
        </p:grpSp>
        <p:sp>
          <p:nvSpPr>
            <p:cNvPr id="19476" name="Line 24"/>
            <p:cNvSpPr>
              <a:spLocks noChangeShapeType="1"/>
            </p:cNvSpPr>
            <p:nvPr/>
          </p:nvSpPr>
          <p:spPr bwMode="auto">
            <a:xfrm flipH="1" flipV="1">
              <a:off x="3360" y="2112"/>
              <a:ext cx="672" cy="432"/>
            </a:xfrm>
            <a:prstGeom prst="line">
              <a:avLst/>
            </a:prstGeom>
            <a:noFill/>
            <a:ln w="28575">
              <a:solidFill>
                <a:srgbClr val="FF6600"/>
              </a:solidFill>
              <a:round/>
              <a:headEnd/>
              <a:tailEnd type="triangle" w="sm" len="lg"/>
            </a:ln>
          </p:spPr>
          <p:txBody>
            <a:bodyPr wrap="none" anchor="ctr"/>
            <a:lstStyle/>
            <a:p>
              <a:endParaRPr lang="zh-CN" altLang="en-US"/>
            </a:p>
          </p:txBody>
        </p:sp>
      </p:grpSp>
      <p:sp>
        <p:nvSpPr>
          <p:cNvPr id="40985" name="Text Box 25"/>
          <p:cNvSpPr txBox="1">
            <a:spLocks noChangeArrowheads="1"/>
          </p:cNvSpPr>
          <p:nvPr/>
        </p:nvSpPr>
        <p:spPr bwMode="auto">
          <a:xfrm>
            <a:off x="304800" y="1828800"/>
            <a:ext cx="4267200" cy="946150"/>
          </a:xfrm>
          <a:prstGeom prst="rect">
            <a:avLst/>
          </a:prstGeom>
          <a:noFill/>
          <a:ln w="9525">
            <a:noFill/>
            <a:miter lim="800000"/>
            <a:headEnd/>
            <a:tailEnd/>
          </a:ln>
        </p:spPr>
        <p:txBody>
          <a:bodyPr>
            <a:spAutoFit/>
          </a:bodyPr>
          <a:lstStyle/>
          <a:p>
            <a:pPr>
              <a:spcBef>
                <a:spcPct val="50000"/>
              </a:spcBef>
            </a:pPr>
            <a:r>
              <a:rPr kumimoji="1" lang="zh-CN" altLang="en-US" sz="2800" b="1" dirty="0" smtClean="0">
                <a:solidFill>
                  <a:srgbClr val="CC0000"/>
                </a:solidFill>
                <a:latin typeface="宋体" pitchFamily="2" charset="-122"/>
              </a:rPr>
              <a:t>寻常</a:t>
            </a:r>
            <a:r>
              <a:rPr kumimoji="1" lang="zh-CN" altLang="en-US" sz="2800" b="1" dirty="0">
                <a:solidFill>
                  <a:srgbClr val="CC0000"/>
                </a:solidFill>
                <a:latin typeface="宋体" pitchFamily="2" charset="-122"/>
              </a:rPr>
              <a:t>光线 </a:t>
            </a:r>
            <a:r>
              <a:rPr kumimoji="1" lang="zh-CN" altLang="en-US" sz="2800" b="1" dirty="0">
                <a:latin typeface="宋体" pitchFamily="2" charset="-122"/>
              </a:rPr>
              <a:t>在晶体中各方向上传播速度相同</a:t>
            </a:r>
            <a:r>
              <a:rPr kumimoji="1" lang="en-US" altLang="zh-CN" sz="2800" b="1" dirty="0">
                <a:latin typeface="宋体" pitchFamily="2" charset="-122"/>
              </a:rPr>
              <a:t>.</a:t>
            </a:r>
            <a:r>
              <a:rPr kumimoji="1" lang="en-US" altLang="zh-CN" sz="2800" b="1" dirty="0">
                <a:solidFill>
                  <a:srgbClr val="CC0000"/>
                </a:solidFill>
                <a:latin typeface="宋体" pitchFamily="2" charset="-122"/>
              </a:rPr>
              <a:t>    </a:t>
            </a:r>
            <a:endParaRPr kumimoji="1" lang="en-US" altLang="zh-CN" sz="2800" b="1" dirty="0">
              <a:latin typeface="宋体" pitchFamily="2" charset="-122"/>
            </a:endParaRPr>
          </a:p>
        </p:txBody>
      </p:sp>
      <p:grpSp>
        <p:nvGrpSpPr>
          <p:cNvPr id="6" name="Group 26"/>
          <p:cNvGrpSpPr>
            <a:grpSpLocks/>
          </p:cNvGrpSpPr>
          <p:nvPr/>
        </p:nvGrpSpPr>
        <p:grpSpPr bwMode="auto">
          <a:xfrm>
            <a:off x="914400" y="2667000"/>
            <a:ext cx="3048000" cy="1238250"/>
            <a:chOff x="576" y="1728"/>
            <a:chExt cx="1920" cy="780"/>
          </a:xfrm>
        </p:grpSpPr>
        <p:graphicFrame>
          <p:nvGraphicFramePr>
            <p:cNvPr id="19460" name="Object 27"/>
            <p:cNvGraphicFramePr>
              <a:graphicFrameLocks noChangeAspect="1"/>
            </p:cNvGraphicFramePr>
            <p:nvPr/>
          </p:nvGraphicFramePr>
          <p:xfrm>
            <a:off x="576" y="1728"/>
            <a:ext cx="1200" cy="780"/>
          </p:xfrm>
          <a:graphic>
            <a:graphicData uri="http://schemas.openxmlformats.org/presentationml/2006/ole">
              <p:oleObj spid="_x0000_s66564" name="Equation" r:id="rId7" imgW="634680" imgH="431640" progId="Equation.3">
                <p:embed/>
              </p:oleObj>
            </a:graphicData>
          </a:graphic>
        </p:graphicFrame>
        <p:sp>
          <p:nvSpPr>
            <p:cNvPr id="19474" name="Text Box 28"/>
            <p:cNvSpPr txBox="1">
              <a:spLocks noChangeArrowheads="1"/>
            </p:cNvSpPr>
            <p:nvPr/>
          </p:nvSpPr>
          <p:spPr bwMode="auto">
            <a:xfrm>
              <a:off x="1728" y="1920"/>
              <a:ext cx="768" cy="327"/>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常量</a:t>
              </a:r>
            </a:p>
          </p:txBody>
        </p:sp>
      </p:grpSp>
      <p:sp>
        <p:nvSpPr>
          <p:cNvPr id="40989" name="Rectangle 29"/>
          <p:cNvSpPr>
            <a:spLocks noChangeArrowheads="1"/>
          </p:cNvSpPr>
          <p:nvPr/>
        </p:nvSpPr>
        <p:spPr bwMode="auto">
          <a:xfrm>
            <a:off x="304800" y="3960813"/>
            <a:ext cx="4114800" cy="1373187"/>
          </a:xfrm>
          <a:prstGeom prst="rect">
            <a:avLst/>
          </a:prstGeom>
          <a:noFill/>
          <a:ln w="9525">
            <a:noFill/>
            <a:miter lim="800000"/>
            <a:headEnd/>
            <a:tailEnd/>
          </a:ln>
        </p:spPr>
        <p:txBody>
          <a:bodyPr>
            <a:spAutoFit/>
          </a:bodyPr>
          <a:lstStyle/>
          <a:p>
            <a:pPr eaLnBrk="0" hangingPunct="0"/>
            <a:r>
              <a:rPr kumimoji="1" lang="zh-CN" altLang="en-US" sz="2800" b="1" dirty="0" smtClean="0">
                <a:solidFill>
                  <a:srgbClr val="CC0000"/>
                </a:solidFill>
                <a:latin typeface="宋体" pitchFamily="2" charset="-122"/>
              </a:rPr>
              <a:t>非常光线 </a:t>
            </a:r>
            <a:r>
              <a:rPr kumimoji="1" lang="zh-CN" altLang="en-US" sz="2800" b="1" dirty="0">
                <a:latin typeface="宋体" pitchFamily="2" charset="-122"/>
              </a:rPr>
              <a:t>晶体中各方向上传播速度不同</a:t>
            </a:r>
            <a:r>
              <a:rPr kumimoji="1" lang="en-US" altLang="zh-CN" sz="2800" b="1" dirty="0">
                <a:latin typeface="宋体" pitchFamily="2" charset="-122"/>
              </a:rPr>
              <a:t>,</a:t>
            </a:r>
            <a:r>
              <a:rPr kumimoji="1" lang="zh-CN" altLang="en-US" sz="2800" b="1" dirty="0">
                <a:latin typeface="宋体" pitchFamily="2" charset="-122"/>
              </a:rPr>
              <a:t>随方向改变而改变</a:t>
            </a:r>
            <a:r>
              <a:rPr kumimoji="1" lang="en-US" altLang="zh-CN" sz="2800" b="1" dirty="0">
                <a:latin typeface="宋体" pitchFamily="2" charset="-122"/>
              </a:rPr>
              <a:t>.</a:t>
            </a:r>
          </a:p>
        </p:txBody>
      </p:sp>
      <p:grpSp>
        <p:nvGrpSpPr>
          <p:cNvPr id="7" name="Group 30"/>
          <p:cNvGrpSpPr>
            <a:grpSpLocks/>
          </p:cNvGrpSpPr>
          <p:nvPr/>
        </p:nvGrpSpPr>
        <p:grpSpPr bwMode="auto">
          <a:xfrm>
            <a:off x="3124200" y="5715000"/>
            <a:ext cx="2743200" cy="727075"/>
            <a:chOff x="1968" y="3600"/>
            <a:chExt cx="1728" cy="458"/>
          </a:xfrm>
        </p:grpSpPr>
        <p:sp>
          <p:nvSpPr>
            <p:cNvPr id="19473" name="Text Box 31"/>
            <p:cNvSpPr txBox="1">
              <a:spLocks noChangeArrowheads="1"/>
            </p:cNvSpPr>
            <p:nvPr/>
          </p:nvSpPr>
          <p:spPr bwMode="auto">
            <a:xfrm>
              <a:off x="2244" y="3683"/>
              <a:ext cx="1452" cy="327"/>
            </a:xfrm>
            <a:prstGeom prst="rect">
              <a:avLst/>
            </a:prstGeom>
            <a:noFill/>
            <a:ln w="9525">
              <a:noFill/>
              <a:miter lim="800000"/>
              <a:headEnd/>
              <a:tailEnd/>
            </a:ln>
          </p:spPr>
          <p:txBody>
            <a:bodyPr>
              <a:spAutoFit/>
            </a:bodyPr>
            <a:lstStyle/>
            <a:p>
              <a:pPr>
                <a:spcBef>
                  <a:spcPct val="50000"/>
                </a:spcBef>
              </a:pPr>
              <a:r>
                <a:rPr lang="zh-CN" altLang="en-US" sz="2800" b="1">
                  <a:latin typeface="Times New Roman" pitchFamily="18" charset="0"/>
                </a:rPr>
                <a:t>为主折射率</a:t>
              </a:r>
            </a:p>
          </p:txBody>
        </p:sp>
        <p:graphicFrame>
          <p:nvGraphicFramePr>
            <p:cNvPr id="19459" name="Object 32"/>
            <p:cNvGraphicFramePr>
              <a:graphicFrameLocks noChangeAspect="1"/>
            </p:cNvGraphicFramePr>
            <p:nvPr/>
          </p:nvGraphicFramePr>
          <p:xfrm>
            <a:off x="1968" y="3600"/>
            <a:ext cx="320" cy="458"/>
          </p:xfrm>
          <a:graphic>
            <a:graphicData uri="http://schemas.openxmlformats.org/presentationml/2006/ole">
              <p:oleObj spid="_x0000_s66563" name="Equation" r:id="rId8" imgW="164880" imgH="228600" progId="Equation.3">
                <p:embed/>
              </p:oleObj>
            </a:graphicData>
          </a:graphic>
        </p:graphicFrame>
      </p:grpSp>
      <p:sp>
        <p:nvSpPr>
          <p:cNvPr id="33" name="Rectangle 14"/>
          <p:cNvSpPr>
            <a:spLocks noChangeArrowheads="1"/>
          </p:cNvSpPr>
          <p:nvPr/>
        </p:nvSpPr>
        <p:spPr bwMode="auto">
          <a:xfrm>
            <a:off x="285720" y="714356"/>
            <a:ext cx="8715405" cy="683264"/>
          </a:xfrm>
          <a:prstGeom prst="rect">
            <a:avLst/>
          </a:prstGeom>
          <a:noFill/>
          <a:ln w="9525" algn="ctr">
            <a:noFill/>
            <a:miter lim="800000"/>
            <a:headEnd/>
            <a:tailEnd/>
          </a:ln>
          <a:effectLst/>
        </p:spPr>
        <p:txBody>
          <a:bodyPr wrap="square">
            <a:spAutoFit/>
          </a:bodyPr>
          <a:lstStyle/>
          <a:p>
            <a:pPr>
              <a:lnSpc>
                <a:spcPct val="80000"/>
              </a:lnSpc>
            </a:pPr>
            <a:r>
              <a:rPr lang="zh-CN" altLang="en-US" sz="2400" dirty="0" smtClean="0"/>
              <a:t>光在晶体内沿某个特殊方向传播时不发生双折射，该方向称为晶体的</a:t>
            </a:r>
            <a:r>
              <a:rPr lang="zh-CN" altLang="en-US" sz="2400" dirty="0" smtClean="0">
                <a:solidFill>
                  <a:schemeClr val="accent2"/>
                </a:solidFill>
              </a:rPr>
              <a:t>光轴</a:t>
            </a:r>
            <a:endParaRPr lang="zh-CN" altLang="en-US" sz="2400" dirty="0">
              <a:solidFill>
                <a:schemeClr val="accent2"/>
              </a:solidFill>
            </a:endParaRPr>
          </a:p>
        </p:txBody>
      </p:sp>
      <p:sp>
        <p:nvSpPr>
          <p:cNvPr id="34" name="矩形 33"/>
          <p:cNvSpPr/>
          <p:nvPr/>
        </p:nvSpPr>
        <p:spPr>
          <a:xfrm>
            <a:off x="285720" y="1428736"/>
            <a:ext cx="8215370" cy="387798"/>
          </a:xfrm>
          <a:prstGeom prst="rect">
            <a:avLst/>
          </a:prstGeom>
        </p:spPr>
        <p:txBody>
          <a:bodyPr wrap="square">
            <a:spAutoFit/>
          </a:bodyPr>
          <a:lstStyle/>
          <a:p>
            <a:pPr>
              <a:lnSpc>
                <a:spcPct val="80000"/>
              </a:lnSpc>
            </a:pPr>
            <a:r>
              <a:rPr lang="zh-CN" altLang="en-US" sz="2400" dirty="0" smtClean="0"/>
              <a:t>光轴是一特殊的方向</a:t>
            </a:r>
            <a:r>
              <a:rPr lang="en-US" altLang="zh-CN" sz="2400" dirty="0" smtClean="0"/>
              <a:t>, </a:t>
            </a:r>
            <a:r>
              <a:rPr lang="zh-CN" altLang="en-US" sz="2400" dirty="0" smtClean="0"/>
              <a:t>凡平行于此方向的直线均为光轴</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wipe(left)">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upRigh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985"/>
                                        </p:tgtEl>
                                        <p:attrNameLst>
                                          <p:attrName>style.visibility</p:attrName>
                                        </p:attrNameLst>
                                      </p:cBhvr>
                                      <p:to>
                                        <p:strVal val="visible"/>
                                      </p:to>
                                    </p:set>
                                    <p:animEffect transition="in" filter="blinds(horizontal)">
                                      <p:cBhvr>
                                        <p:cTn id="27" dur="500"/>
                                        <p:tgtEl>
                                          <p:spTgt spid="4098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0989"/>
                                        </p:tgtEl>
                                        <p:attrNameLst>
                                          <p:attrName>style.visibility</p:attrName>
                                        </p:attrNameLst>
                                      </p:cBhvr>
                                      <p:to>
                                        <p:strVal val="visible"/>
                                      </p:to>
                                    </p:set>
                                    <p:animEffect transition="in" filter="blinds(horizontal)">
                                      <p:cBhvr>
                                        <p:cTn id="37" dur="500"/>
                                        <p:tgtEl>
                                          <p:spTgt spid="4098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0972"/>
                                        </p:tgtEl>
                                        <p:attrNameLst>
                                          <p:attrName>style.visibility</p:attrName>
                                        </p:attrNameLst>
                                      </p:cBhvr>
                                      <p:to>
                                        <p:strVal val="visible"/>
                                      </p:to>
                                    </p:set>
                                    <p:animEffect transition="in" filter="blinds(horizontal)">
                                      <p:cBhvr>
                                        <p:cTn id="42" dur="500"/>
                                        <p:tgtEl>
                                          <p:spTgt spid="4097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5" grpId="0" autoUpdateAnimBg="0"/>
      <p:bldP spid="40989" grpId="0" autoUpdateAnimBg="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Text Box 2"/>
          <p:cNvSpPr txBox="1">
            <a:spLocks noChangeArrowheads="1"/>
          </p:cNvSpPr>
          <p:nvPr/>
        </p:nvSpPr>
        <p:spPr bwMode="auto">
          <a:xfrm>
            <a:off x="304800" y="685800"/>
            <a:ext cx="8305800" cy="457200"/>
          </a:xfrm>
          <a:prstGeom prst="rect">
            <a:avLst/>
          </a:prstGeom>
          <a:noFill/>
          <a:ln w="19050">
            <a:noFill/>
            <a:miter lim="800000"/>
            <a:headEnd/>
            <a:tailEnd type="none" w="sm" len="lg"/>
          </a:ln>
        </p:spPr>
        <p:txBody>
          <a:bodyPr>
            <a:spAutoFit/>
          </a:bodyPr>
          <a:lstStyle/>
          <a:p>
            <a:pPr>
              <a:spcBef>
                <a:spcPct val="50000"/>
              </a:spcBef>
            </a:pPr>
            <a:r>
              <a:rPr kumimoji="1" lang="zh-CN" altLang="en-US" sz="2400">
                <a:latin typeface="Times New Roman" pitchFamily="18" charset="0"/>
              </a:rPr>
              <a:t>在垂直于光轴方向，</a:t>
            </a:r>
            <a:r>
              <a:rPr kumimoji="1" lang="en-US" altLang="zh-CN" sz="2400">
                <a:latin typeface="Times New Roman" pitchFamily="18" charset="0"/>
              </a:rPr>
              <a:t>o,e</a:t>
            </a:r>
            <a:r>
              <a:rPr kumimoji="1" lang="zh-CN" altLang="zh-CN" sz="2400">
                <a:latin typeface="Times New Roman" pitchFamily="18" charset="0"/>
              </a:rPr>
              <a:t>两光传播速度差别最大</a:t>
            </a:r>
            <a:endParaRPr kumimoji="1" lang="zh-CN" altLang="en-US" sz="2400">
              <a:latin typeface="Times New Roman" pitchFamily="18" charset="0"/>
            </a:endParaRPr>
          </a:p>
        </p:txBody>
      </p:sp>
      <p:grpSp>
        <p:nvGrpSpPr>
          <p:cNvPr id="2" name="Group 3"/>
          <p:cNvGrpSpPr>
            <a:grpSpLocks/>
          </p:cNvGrpSpPr>
          <p:nvPr/>
        </p:nvGrpSpPr>
        <p:grpSpPr bwMode="auto">
          <a:xfrm>
            <a:off x="356444" y="1066800"/>
            <a:ext cx="7568356" cy="885825"/>
            <a:chOff x="225" y="618"/>
            <a:chExt cx="4623" cy="558"/>
          </a:xfrm>
        </p:grpSpPr>
        <p:sp>
          <p:nvSpPr>
            <p:cNvPr id="20555" name="Text Box 4"/>
            <p:cNvSpPr txBox="1">
              <a:spLocks noChangeArrowheads="1"/>
            </p:cNvSpPr>
            <p:nvPr/>
          </p:nvSpPr>
          <p:spPr bwMode="auto">
            <a:xfrm>
              <a:off x="225" y="801"/>
              <a:ext cx="3936" cy="288"/>
            </a:xfrm>
            <a:prstGeom prst="rect">
              <a:avLst/>
            </a:prstGeom>
            <a:noFill/>
            <a:ln w="19050">
              <a:noFill/>
              <a:miter lim="800000"/>
              <a:headEnd/>
              <a:tailEnd type="none" w="sm" len="lg"/>
            </a:ln>
          </p:spPr>
          <p:txBody>
            <a:bodyPr>
              <a:spAutoFit/>
            </a:bodyPr>
            <a:lstStyle/>
            <a:p>
              <a:pPr>
                <a:spcBef>
                  <a:spcPct val="50000"/>
                </a:spcBef>
              </a:pPr>
              <a:r>
                <a:rPr kumimoji="1" lang="zh-CN" altLang="en-US" sz="2400" dirty="0">
                  <a:latin typeface="Times New Roman" pitchFamily="18" charset="0"/>
                </a:rPr>
                <a:t>设该方向</a:t>
              </a:r>
              <a:r>
                <a:rPr kumimoji="1" lang="en-US" altLang="zh-CN" sz="2400" dirty="0">
                  <a:latin typeface="Times New Roman" pitchFamily="18" charset="0"/>
                </a:rPr>
                <a:t>e</a:t>
              </a:r>
              <a:r>
                <a:rPr kumimoji="1" lang="zh-CN" altLang="en-US" sz="2400" dirty="0">
                  <a:latin typeface="Times New Roman" pitchFamily="18" charset="0"/>
                </a:rPr>
                <a:t>光速度为</a:t>
              </a:r>
              <a:r>
                <a:rPr kumimoji="1" lang="en-US" altLang="zh-CN" sz="2400" i="1" dirty="0" err="1">
                  <a:latin typeface="Times New Roman" pitchFamily="18" charset="0"/>
                </a:rPr>
                <a:t>v</a:t>
              </a:r>
              <a:r>
                <a:rPr kumimoji="1" lang="en-US" altLang="zh-CN" sz="2400" baseline="-25000" dirty="0" err="1">
                  <a:latin typeface="Times New Roman" pitchFamily="18" charset="0"/>
                </a:rPr>
                <a:t>e</a:t>
              </a:r>
              <a:r>
                <a:rPr kumimoji="1" lang="en-US" altLang="zh-CN" sz="2400" dirty="0" err="1">
                  <a:latin typeface="Times New Roman" pitchFamily="18" charset="0"/>
                </a:rPr>
                <a:t>,e</a:t>
              </a:r>
              <a:r>
                <a:rPr kumimoji="1" lang="zh-CN" altLang="en-US" sz="2400" dirty="0">
                  <a:latin typeface="Times New Roman" pitchFamily="18" charset="0"/>
                </a:rPr>
                <a:t>光在该方向的折射率为</a:t>
              </a:r>
            </a:p>
          </p:txBody>
        </p:sp>
        <p:graphicFrame>
          <p:nvGraphicFramePr>
            <p:cNvPr id="20485" name="Object 5"/>
            <p:cNvGraphicFramePr>
              <a:graphicFrameLocks noChangeAspect="1"/>
            </p:cNvGraphicFramePr>
            <p:nvPr/>
          </p:nvGraphicFramePr>
          <p:xfrm>
            <a:off x="4224" y="618"/>
            <a:ext cx="624" cy="558"/>
          </p:xfrm>
          <a:graphic>
            <a:graphicData uri="http://schemas.openxmlformats.org/presentationml/2006/ole">
              <p:oleObj spid="_x0000_s67589" name="公式" r:id="rId3" imgW="482400" imgH="431640" progId="Equation.3">
                <p:embed/>
              </p:oleObj>
            </a:graphicData>
          </a:graphic>
        </p:graphicFrame>
      </p:grpSp>
      <p:grpSp>
        <p:nvGrpSpPr>
          <p:cNvPr id="3" name="Group 6"/>
          <p:cNvGrpSpPr>
            <a:grpSpLocks/>
          </p:cNvGrpSpPr>
          <p:nvPr/>
        </p:nvGrpSpPr>
        <p:grpSpPr bwMode="auto">
          <a:xfrm>
            <a:off x="381000" y="1847850"/>
            <a:ext cx="3429000" cy="730250"/>
            <a:chOff x="240" y="1164"/>
            <a:chExt cx="2160" cy="460"/>
          </a:xfrm>
        </p:grpSpPr>
        <p:sp>
          <p:nvSpPr>
            <p:cNvPr id="20554" name="Text Box 7"/>
            <p:cNvSpPr txBox="1">
              <a:spLocks noChangeArrowheads="1"/>
            </p:cNvSpPr>
            <p:nvPr/>
          </p:nvSpPr>
          <p:spPr bwMode="auto">
            <a:xfrm>
              <a:off x="240" y="1260"/>
              <a:ext cx="1680" cy="288"/>
            </a:xfrm>
            <a:prstGeom prst="rect">
              <a:avLst/>
            </a:prstGeom>
            <a:noFill/>
            <a:ln w="19050">
              <a:noFill/>
              <a:miter lim="800000"/>
              <a:headEnd/>
              <a:tailEnd type="none" w="sm" len="lg"/>
            </a:ln>
          </p:spPr>
          <p:txBody>
            <a:bodyPr>
              <a:spAutoFit/>
            </a:bodyPr>
            <a:lstStyle/>
            <a:p>
              <a:pPr>
                <a:spcBef>
                  <a:spcPct val="50000"/>
                </a:spcBef>
              </a:pPr>
              <a:r>
                <a:rPr kumimoji="1" lang="en-US" altLang="zh-CN" sz="2400">
                  <a:latin typeface="Times New Roman" pitchFamily="18" charset="0"/>
                </a:rPr>
                <a:t>O</a:t>
              </a:r>
              <a:r>
                <a:rPr kumimoji="1" lang="zh-CN" altLang="en-US" sz="2400">
                  <a:latin typeface="Times New Roman" pitchFamily="18" charset="0"/>
                </a:rPr>
                <a:t>光的折射率都为</a:t>
              </a:r>
            </a:p>
          </p:txBody>
        </p:sp>
        <p:graphicFrame>
          <p:nvGraphicFramePr>
            <p:cNvPr id="20484" name="Object 8"/>
            <p:cNvGraphicFramePr>
              <a:graphicFrameLocks noChangeAspect="1"/>
            </p:cNvGraphicFramePr>
            <p:nvPr/>
          </p:nvGraphicFramePr>
          <p:xfrm>
            <a:off x="1872" y="1164"/>
            <a:ext cx="528" cy="460"/>
          </p:xfrm>
          <a:graphic>
            <a:graphicData uri="http://schemas.openxmlformats.org/presentationml/2006/ole">
              <p:oleObj spid="_x0000_s67588" name="公式" r:id="rId4" imgW="495000" imgH="431640" progId="Equation.3">
                <p:embed/>
              </p:oleObj>
            </a:graphicData>
          </a:graphic>
        </p:graphicFrame>
      </p:grpSp>
      <p:sp>
        <p:nvSpPr>
          <p:cNvPr id="20489" name="Text Box 9"/>
          <p:cNvSpPr txBox="1">
            <a:spLocks noChangeArrowheads="1"/>
          </p:cNvSpPr>
          <p:nvPr/>
        </p:nvSpPr>
        <p:spPr bwMode="auto">
          <a:xfrm>
            <a:off x="3962400" y="2019300"/>
            <a:ext cx="4648200" cy="457200"/>
          </a:xfrm>
          <a:prstGeom prst="rect">
            <a:avLst/>
          </a:prstGeom>
          <a:noFill/>
          <a:ln w="19050">
            <a:noFill/>
            <a:miter lim="800000"/>
            <a:headEnd/>
            <a:tailEnd type="none" w="sm" len="lg"/>
          </a:ln>
        </p:spPr>
        <p:txBody>
          <a:bodyPr>
            <a:spAutoFit/>
          </a:bodyPr>
          <a:lstStyle/>
          <a:p>
            <a:pPr>
              <a:spcBef>
                <a:spcPct val="50000"/>
              </a:spcBef>
            </a:pPr>
            <a:r>
              <a:rPr kumimoji="1" lang="zh-CN" altLang="en-US" sz="2400">
                <a:latin typeface="Times New Roman" pitchFamily="18" charset="0"/>
              </a:rPr>
              <a:t>，我们称</a:t>
            </a:r>
            <a:r>
              <a:rPr kumimoji="1" lang="en-US" altLang="zh-CN" sz="2400">
                <a:latin typeface="Times New Roman" pitchFamily="18" charset="0"/>
              </a:rPr>
              <a:t>n</a:t>
            </a:r>
            <a:r>
              <a:rPr kumimoji="1" lang="en-US" altLang="zh-CN" sz="2400" baseline="-25000">
                <a:latin typeface="Times New Roman" pitchFamily="18" charset="0"/>
              </a:rPr>
              <a:t>o</a:t>
            </a:r>
            <a:r>
              <a:rPr kumimoji="1" lang="zh-CN" altLang="en-US" sz="2400">
                <a:latin typeface="Times New Roman" pitchFamily="18" charset="0"/>
              </a:rPr>
              <a:t>、</a:t>
            </a:r>
            <a:r>
              <a:rPr kumimoji="1" lang="en-US" altLang="zh-CN" sz="2400">
                <a:latin typeface="Times New Roman" pitchFamily="18" charset="0"/>
              </a:rPr>
              <a:t>n</a:t>
            </a:r>
            <a:r>
              <a:rPr kumimoji="1" lang="en-US" altLang="zh-CN" sz="2400" baseline="-25000">
                <a:latin typeface="Times New Roman" pitchFamily="18" charset="0"/>
              </a:rPr>
              <a:t>e</a:t>
            </a:r>
            <a:r>
              <a:rPr kumimoji="1" lang="zh-CN" altLang="en-US" sz="2400">
                <a:latin typeface="Times New Roman" pitchFamily="18" charset="0"/>
              </a:rPr>
              <a:t>为主折射率。</a:t>
            </a:r>
          </a:p>
        </p:txBody>
      </p:sp>
      <p:sp>
        <p:nvSpPr>
          <p:cNvPr id="20490" name="AutoShape 10"/>
          <p:cNvSpPr>
            <a:spLocks noChangeArrowheads="1"/>
          </p:cNvSpPr>
          <p:nvPr/>
        </p:nvSpPr>
        <p:spPr bwMode="auto">
          <a:xfrm rot="5367136">
            <a:off x="-295275" y="3333750"/>
            <a:ext cx="2976563" cy="2081213"/>
          </a:xfrm>
          <a:prstGeom prst="hexagon">
            <a:avLst>
              <a:gd name="adj" fmla="val 35755"/>
              <a:gd name="vf" fmla="val 115470"/>
            </a:avLst>
          </a:prstGeom>
          <a:noFill/>
          <a:ln w="19050">
            <a:solidFill>
              <a:schemeClr val="tx1"/>
            </a:solidFill>
            <a:miter lim="800000"/>
            <a:headEnd/>
            <a:tailEnd type="none" w="sm" len="lg"/>
          </a:ln>
        </p:spPr>
        <p:txBody>
          <a:bodyPr wrap="none" anchor="ctr"/>
          <a:lstStyle/>
          <a:p>
            <a:endParaRPr lang="zh-CN" altLang="en-US"/>
          </a:p>
        </p:txBody>
      </p:sp>
      <p:sp>
        <p:nvSpPr>
          <p:cNvPr id="20491" name="Line 11"/>
          <p:cNvSpPr>
            <a:spLocks noChangeShapeType="1"/>
          </p:cNvSpPr>
          <p:nvPr/>
        </p:nvSpPr>
        <p:spPr bwMode="auto">
          <a:xfrm>
            <a:off x="1192213" y="2965450"/>
            <a:ext cx="0" cy="2901950"/>
          </a:xfrm>
          <a:prstGeom prst="line">
            <a:avLst/>
          </a:prstGeom>
          <a:noFill/>
          <a:ln w="19050">
            <a:solidFill>
              <a:schemeClr val="tx2"/>
            </a:solidFill>
            <a:prstDash val="dash"/>
            <a:round/>
            <a:headEnd/>
            <a:tailEnd type="none" w="sm" len="lg"/>
          </a:ln>
        </p:spPr>
        <p:txBody>
          <a:bodyPr wrap="none" anchor="ctr"/>
          <a:lstStyle/>
          <a:p>
            <a:endParaRPr lang="zh-CN" altLang="en-US"/>
          </a:p>
        </p:txBody>
      </p:sp>
      <p:grpSp>
        <p:nvGrpSpPr>
          <p:cNvPr id="4" name="Group 12"/>
          <p:cNvGrpSpPr>
            <a:grpSpLocks/>
          </p:cNvGrpSpPr>
          <p:nvPr/>
        </p:nvGrpSpPr>
        <p:grpSpPr bwMode="auto">
          <a:xfrm>
            <a:off x="225425" y="3635375"/>
            <a:ext cx="1906588" cy="1414463"/>
            <a:chOff x="347" y="2256"/>
            <a:chExt cx="1536" cy="912"/>
          </a:xfrm>
        </p:grpSpPr>
        <p:sp>
          <p:nvSpPr>
            <p:cNvPr id="20542" name="Oval 13"/>
            <p:cNvSpPr>
              <a:spLocks noChangeArrowheads="1"/>
            </p:cNvSpPr>
            <p:nvPr/>
          </p:nvSpPr>
          <p:spPr bwMode="auto">
            <a:xfrm>
              <a:off x="363" y="2256"/>
              <a:ext cx="1520" cy="896"/>
            </a:xfrm>
            <a:prstGeom prst="ellipse">
              <a:avLst/>
            </a:prstGeom>
            <a:noFill/>
            <a:ln w="19050">
              <a:solidFill>
                <a:srgbClr val="FF0000"/>
              </a:solidFill>
              <a:round/>
              <a:headEnd/>
              <a:tailEnd type="none" w="sm" len="lg"/>
            </a:ln>
          </p:spPr>
          <p:txBody>
            <a:bodyPr wrap="none" anchor="ctr"/>
            <a:lstStyle/>
            <a:p>
              <a:endParaRPr lang="zh-CN" altLang="en-US"/>
            </a:p>
          </p:txBody>
        </p:sp>
        <p:sp>
          <p:nvSpPr>
            <p:cNvPr id="20543" name="Oval 14"/>
            <p:cNvSpPr>
              <a:spLocks noChangeArrowheads="1"/>
            </p:cNvSpPr>
            <p:nvPr/>
          </p:nvSpPr>
          <p:spPr bwMode="auto">
            <a:xfrm>
              <a:off x="664" y="2272"/>
              <a:ext cx="918" cy="896"/>
            </a:xfrm>
            <a:prstGeom prst="ellipse">
              <a:avLst/>
            </a:prstGeom>
            <a:noFill/>
            <a:ln w="19050">
              <a:solidFill>
                <a:schemeClr val="tx1"/>
              </a:solidFill>
              <a:round/>
              <a:headEnd/>
              <a:tailEnd type="none" w="sm" len="lg"/>
            </a:ln>
          </p:spPr>
          <p:txBody>
            <a:bodyPr wrap="none" anchor="ctr"/>
            <a:lstStyle/>
            <a:p>
              <a:endParaRPr lang="zh-CN" altLang="en-US"/>
            </a:p>
          </p:txBody>
        </p:sp>
        <p:sp>
          <p:nvSpPr>
            <p:cNvPr id="20544" name="Line 15"/>
            <p:cNvSpPr>
              <a:spLocks noChangeShapeType="1"/>
            </p:cNvSpPr>
            <p:nvPr/>
          </p:nvSpPr>
          <p:spPr bwMode="auto">
            <a:xfrm flipH="1" flipV="1">
              <a:off x="1123" y="2256"/>
              <a:ext cx="0" cy="448"/>
            </a:xfrm>
            <a:prstGeom prst="line">
              <a:avLst/>
            </a:prstGeom>
            <a:noFill/>
            <a:ln w="19050">
              <a:solidFill>
                <a:schemeClr val="accent2"/>
              </a:solidFill>
              <a:round/>
              <a:headEnd/>
              <a:tailEnd type="triangle" w="sm" len="lg"/>
            </a:ln>
          </p:spPr>
          <p:txBody>
            <a:bodyPr wrap="none" anchor="ctr"/>
            <a:lstStyle/>
            <a:p>
              <a:endParaRPr lang="zh-CN" altLang="en-US"/>
            </a:p>
          </p:txBody>
        </p:sp>
        <p:sp>
          <p:nvSpPr>
            <p:cNvPr id="20545" name="Line 16"/>
            <p:cNvSpPr>
              <a:spLocks noChangeShapeType="1"/>
            </p:cNvSpPr>
            <p:nvPr/>
          </p:nvSpPr>
          <p:spPr bwMode="auto">
            <a:xfrm>
              <a:off x="1123" y="2720"/>
              <a:ext cx="0" cy="448"/>
            </a:xfrm>
            <a:prstGeom prst="line">
              <a:avLst/>
            </a:prstGeom>
            <a:noFill/>
            <a:ln w="19050">
              <a:solidFill>
                <a:schemeClr val="accent2"/>
              </a:solidFill>
              <a:round/>
              <a:headEnd/>
              <a:tailEnd type="triangle" w="sm" len="lg"/>
            </a:ln>
          </p:spPr>
          <p:txBody>
            <a:bodyPr wrap="none" anchor="ctr"/>
            <a:lstStyle/>
            <a:p>
              <a:endParaRPr lang="zh-CN" altLang="en-US"/>
            </a:p>
          </p:txBody>
        </p:sp>
        <p:sp>
          <p:nvSpPr>
            <p:cNvPr id="20546" name="Line 17"/>
            <p:cNvSpPr>
              <a:spLocks noChangeShapeType="1"/>
            </p:cNvSpPr>
            <p:nvPr/>
          </p:nvSpPr>
          <p:spPr bwMode="auto">
            <a:xfrm flipV="1">
              <a:off x="727" y="2512"/>
              <a:ext cx="823" cy="384"/>
            </a:xfrm>
            <a:prstGeom prst="line">
              <a:avLst/>
            </a:prstGeom>
            <a:noFill/>
            <a:ln w="19050">
              <a:solidFill>
                <a:schemeClr val="accent2"/>
              </a:solidFill>
              <a:round/>
              <a:headEnd type="triangle" w="med" len="med"/>
              <a:tailEnd type="triangle" w="sm" len="lg"/>
            </a:ln>
          </p:spPr>
          <p:txBody>
            <a:bodyPr wrap="none" anchor="ctr"/>
            <a:lstStyle/>
            <a:p>
              <a:endParaRPr lang="zh-CN" altLang="en-US"/>
            </a:p>
          </p:txBody>
        </p:sp>
        <p:sp>
          <p:nvSpPr>
            <p:cNvPr id="20547" name="Line 18"/>
            <p:cNvSpPr>
              <a:spLocks noChangeShapeType="1"/>
            </p:cNvSpPr>
            <p:nvPr/>
          </p:nvSpPr>
          <p:spPr bwMode="auto">
            <a:xfrm flipV="1">
              <a:off x="537" y="2400"/>
              <a:ext cx="1267" cy="576"/>
            </a:xfrm>
            <a:prstGeom prst="line">
              <a:avLst/>
            </a:prstGeom>
            <a:noFill/>
            <a:ln w="19050">
              <a:solidFill>
                <a:srgbClr val="FF0000"/>
              </a:solidFill>
              <a:round/>
              <a:headEnd type="triangle" w="med" len="med"/>
              <a:tailEnd type="triangle" w="sm" len="lg"/>
            </a:ln>
          </p:spPr>
          <p:txBody>
            <a:bodyPr wrap="none" anchor="ctr"/>
            <a:lstStyle/>
            <a:p>
              <a:endParaRPr lang="zh-CN" altLang="en-US"/>
            </a:p>
          </p:txBody>
        </p:sp>
        <p:sp>
          <p:nvSpPr>
            <p:cNvPr id="20548" name="Line 19"/>
            <p:cNvSpPr>
              <a:spLocks noChangeShapeType="1"/>
            </p:cNvSpPr>
            <p:nvPr/>
          </p:nvSpPr>
          <p:spPr bwMode="auto">
            <a:xfrm>
              <a:off x="664" y="2720"/>
              <a:ext cx="950" cy="0"/>
            </a:xfrm>
            <a:prstGeom prst="line">
              <a:avLst/>
            </a:prstGeom>
            <a:noFill/>
            <a:ln w="19050">
              <a:solidFill>
                <a:schemeClr val="accent2"/>
              </a:solidFill>
              <a:round/>
              <a:headEnd type="triangle" w="med" len="med"/>
              <a:tailEnd type="triangle" w="sm" len="lg"/>
            </a:ln>
          </p:spPr>
          <p:txBody>
            <a:bodyPr wrap="none" anchor="ctr"/>
            <a:lstStyle/>
            <a:p>
              <a:endParaRPr lang="zh-CN" altLang="en-US"/>
            </a:p>
          </p:txBody>
        </p:sp>
        <p:sp>
          <p:nvSpPr>
            <p:cNvPr id="20549" name="Line 20"/>
            <p:cNvSpPr>
              <a:spLocks noChangeShapeType="1"/>
            </p:cNvSpPr>
            <p:nvPr/>
          </p:nvSpPr>
          <p:spPr bwMode="auto">
            <a:xfrm>
              <a:off x="347" y="2720"/>
              <a:ext cx="1520" cy="0"/>
            </a:xfrm>
            <a:prstGeom prst="line">
              <a:avLst/>
            </a:prstGeom>
            <a:noFill/>
            <a:ln w="19050">
              <a:solidFill>
                <a:srgbClr val="FF0000"/>
              </a:solidFill>
              <a:round/>
              <a:headEnd type="triangle" w="med" len="med"/>
              <a:tailEnd type="triangle" w="sm" len="lg"/>
            </a:ln>
          </p:spPr>
          <p:txBody>
            <a:bodyPr wrap="none" anchor="ctr"/>
            <a:lstStyle/>
            <a:p>
              <a:endParaRPr lang="zh-CN" altLang="en-US"/>
            </a:p>
          </p:txBody>
        </p:sp>
        <p:sp>
          <p:nvSpPr>
            <p:cNvPr id="20550" name="Line 21"/>
            <p:cNvSpPr>
              <a:spLocks noChangeShapeType="1"/>
            </p:cNvSpPr>
            <p:nvPr/>
          </p:nvSpPr>
          <p:spPr bwMode="auto">
            <a:xfrm>
              <a:off x="790" y="2368"/>
              <a:ext cx="697" cy="704"/>
            </a:xfrm>
            <a:prstGeom prst="line">
              <a:avLst/>
            </a:prstGeom>
            <a:noFill/>
            <a:ln w="19050">
              <a:solidFill>
                <a:schemeClr val="accent2"/>
              </a:solidFill>
              <a:round/>
              <a:headEnd type="triangle" w="med" len="med"/>
              <a:tailEnd type="triangle" w="sm" len="lg"/>
            </a:ln>
          </p:spPr>
          <p:txBody>
            <a:bodyPr wrap="none" anchor="ctr"/>
            <a:lstStyle/>
            <a:p>
              <a:endParaRPr lang="zh-CN" altLang="en-US"/>
            </a:p>
          </p:txBody>
        </p:sp>
        <p:sp>
          <p:nvSpPr>
            <p:cNvPr id="20551" name="Line 22"/>
            <p:cNvSpPr>
              <a:spLocks noChangeShapeType="1"/>
            </p:cNvSpPr>
            <p:nvPr/>
          </p:nvSpPr>
          <p:spPr bwMode="auto">
            <a:xfrm>
              <a:off x="537" y="2416"/>
              <a:ext cx="1140" cy="624"/>
            </a:xfrm>
            <a:prstGeom prst="line">
              <a:avLst/>
            </a:prstGeom>
            <a:noFill/>
            <a:ln w="19050">
              <a:solidFill>
                <a:srgbClr val="FF0000"/>
              </a:solidFill>
              <a:round/>
              <a:headEnd type="triangle" w="med" len="med"/>
              <a:tailEnd type="triangle" w="sm" len="lg"/>
            </a:ln>
          </p:spPr>
          <p:txBody>
            <a:bodyPr wrap="none" anchor="ctr"/>
            <a:lstStyle/>
            <a:p>
              <a:endParaRPr lang="zh-CN" altLang="en-US"/>
            </a:p>
          </p:txBody>
        </p:sp>
        <p:sp>
          <p:nvSpPr>
            <p:cNvPr id="20552" name="Oval 23"/>
            <p:cNvSpPr>
              <a:spLocks noChangeArrowheads="1"/>
            </p:cNvSpPr>
            <p:nvPr/>
          </p:nvSpPr>
          <p:spPr bwMode="auto">
            <a:xfrm>
              <a:off x="1091" y="2672"/>
              <a:ext cx="64" cy="64"/>
            </a:xfrm>
            <a:prstGeom prst="ellipse">
              <a:avLst/>
            </a:prstGeom>
            <a:solidFill>
              <a:schemeClr val="accent1"/>
            </a:solidFill>
            <a:ln w="19050">
              <a:solidFill>
                <a:schemeClr val="tx1"/>
              </a:solidFill>
              <a:round/>
              <a:headEnd/>
              <a:tailEnd type="none" w="sm" len="lg"/>
            </a:ln>
          </p:spPr>
          <p:txBody>
            <a:bodyPr wrap="none" anchor="ctr"/>
            <a:lstStyle/>
            <a:p>
              <a:endParaRPr lang="zh-CN" altLang="en-US"/>
            </a:p>
          </p:txBody>
        </p:sp>
        <p:sp>
          <p:nvSpPr>
            <p:cNvPr id="20553" name="Text Box 24"/>
            <p:cNvSpPr txBox="1">
              <a:spLocks noChangeArrowheads="1"/>
            </p:cNvSpPr>
            <p:nvPr/>
          </p:nvSpPr>
          <p:spPr bwMode="auto">
            <a:xfrm>
              <a:off x="884" y="2687"/>
              <a:ext cx="318" cy="295"/>
            </a:xfrm>
            <a:prstGeom prst="rect">
              <a:avLst/>
            </a:prstGeom>
            <a:noFill/>
            <a:ln w="19050">
              <a:noFill/>
              <a:miter lim="800000"/>
              <a:headEnd/>
              <a:tailEnd type="none" w="sm" len="lg"/>
            </a:ln>
          </p:spPr>
          <p:txBody>
            <a:bodyPr>
              <a:spAutoFit/>
            </a:bodyPr>
            <a:lstStyle/>
            <a:p>
              <a:pPr>
                <a:spcBef>
                  <a:spcPct val="50000"/>
                </a:spcBef>
              </a:pPr>
              <a:r>
                <a:rPr kumimoji="1" lang="en-US" altLang="zh-CN" sz="2400" b="1">
                  <a:latin typeface="Times New Roman" pitchFamily="18" charset="0"/>
                </a:rPr>
                <a:t>S</a:t>
              </a:r>
              <a:endParaRPr kumimoji="1" lang="en-US" altLang="zh-CN" sz="2400">
                <a:latin typeface="Times New Roman" pitchFamily="18" charset="0"/>
              </a:endParaRPr>
            </a:p>
          </p:txBody>
        </p:sp>
      </p:grpSp>
      <p:sp>
        <p:nvSpPr>
          <p:cNvPr id="20493" name="Text Box 25"/>
          <p:cNvSpPr txBox="1">
            <a:spLocks noChangeArrowheads="1"/>
          </p:cNvSpPr>
          <p:nvPr/>
        </p:nvSpPr>
        <p:spPr bwMode="auto">
          <a:xfrm>
            <a:off x="1177925" y="5272088"/>
            <a:ext cx="655638" cy="822325"/>
          </a:xfrm>
          <a:prstGeom prst="rect">
            <a:avLst/>
          </a:prstGeom>
          <a:noFill/>
          <a:ln w="19050">
            <a:noFill/>
            <a:miter lim="800000"/>
            <a:headEnd/>
            <a:tailEnd type="none" w="sm" len="lg"/>
          </a:ln>
        </p:spPr>
        <p:txBody>
          <a:bodyPr>
            <a:spAutoFit/>
          </a:bodyPr>
          <a:lstStyle/>
          <a:p>
            <a:pPr>
              <a:spcBef>
                <a:spcPct val="50000"/>
              </a:spcBef>
            </a:pPr>
            <a:r>
              <a:rPr kumimoji="1" lang="zh-CN" altLang="en-US" sz="2400">
                <a:latin typeface="Times New Roman" pitchFamily="18" charset="0"/>
              </a:rPr>
              <a:t>光轴</a:t>
            </a:r>
          </a:p>
        </p:txBody>
      </p:sp>
      <p:sp>
        <p:nvSpPr>
          <p:cNvPr id="20494" name="Freeform 26"/>
          <p:cNvSpPr>
            <a:spLocks/>
          </p:cNvSpPr>
          <p:nvPr/>
        </p:nvSpPr>
        <p:spPr bwMode="auto">
          <a:xfrm>
            <a:off x="1177925" y="2965450"/>
            <a:ext cx="655638" cy="1041400"/>
          </a:xfrm>
          <a:custGeom>
            <a:avLst/>
            <a:gdLst>
              <a:gd name="T0" fmla="*/ 0 w 528"/>
              <a:gd name="T1" fmla="*/ 672 h 672"/>
              <a:gd name="T2" fmla="*/ 432 w 528"/>
              <a:gd name="T3" fmla="*/ 336 h 672"/>
              <a:gd name="T4" fmla="*/ 240 w 528"/>
              <a:gd name="T5" fmla="*/ 240 h 672"/>
              <a:gd name="T6" fmla="*/ 432 w 528"/>
              <a:gd name="T7" fmla="*/ 48 h 672"/>
              <a:gd name="T8" fmla="*/ 528 w 528"/>
              <a:gd name="T9" fmla="*/ 0 h 672"/>
              <a:gd name="T10" fmla="*/ 0 60000 65536"/>
              <a:gd name="T11" fmla="*/ 0 60000 65536"/>
              <a:gd name="T12" fmla="*/ 0 60000 65536"/>
              <a:gd name="T13" fmla="*/ 0 60000 65536"/>
              <a:gd name="T14" fmla="*/ 0 60000 65536"/>
              <a:gd name="T15" fmla="*/ 0 w 528"/>
              <a:gd name="T16" fmla="*/ 0 h 672"/>
              <a:gd name="T17" fmla="*/ 528 w 528"/>
              <a:gd name="T18" fmla="*/ 672 h 672"/>
            </a:gdLst>
            <a:ahLst/>
            <a:cxnLst>
              <a:cxn ang="T10">
                <a:pos x="T0" y="T1"/>
              </a:cxn>
              <a:cxn ang="T11">
                <a:pos x="T2" y="T3"/>
              </a:cxn>
              <a:cxn ang="T12">
                <a:pos x="T4" y="T5"/>
              </a:cxn>
              <a:cxn ang="T13">
                <a:pos x="T6" y="T7"/>
              </a:cxn>
              <a:cxn ang="T14">
                <a:pos x="T8" y="T9"/>
              </a:cxn>
            </a:cxnLst>
            <a:rect l="T15" t="T16" r="T17" b="T18"/>
            <a:pathLst>
              <a:path w="528" h="672">
                <a:moveTo>
                  <a:pt x="0" y="672"/>
                </a:moveTo>
                <a:cubicBezTo>
                  <a:pt x="196" y="540"/>
                  <a:pt x="392" y="408"/>
                  <a:pt x="432" y="336"/>
                </a:cubicBezTo>
                <a:cubicBezTo>
                  <a:pt x="472" y="264"/>
                  <a:pt x="240" y="288"/>
                  <a:pt x="240" y="240"/>
                </a:cubicBezTo>
                <a:cubicBezTo>
                  <a:pt x="240" y="192"/>
                  <a:pt x="384" y="88"/>
                  <a:pt x="432" y="48"/>
                </a:cubicBezTo>
                <a:cubicBezTo>
                  <a:pt x="480" y="8"/>
                  <a:pt x="520" y="8"/>
                  <a:pt x="528" y="0"/>
                </a:cubicBezTo>
              </a:path>
            </a:pathLst>
          </a:custGeom>
          <a:noFill/>
          <a:ln w="19050">
            <a:solidFill>
              <a:schemeClr val="accent2"/>
            </a:solidFill>
            <a:round/>
            <a:headEnd type="arrow" w="med" len="med"/>
            <a:tailEnd type="none" w="sm" len="lg"/>
          </a:ln>
        </p:spPr>
        <p:txBody>
          <a:bodyPr wrap="none" anchor="ctr"/>
          <a:lstStyle/>
          <a:p>
            <a:endParaRPr lang="zh-CN" altLang="en-US"/>
          </a:p>
        </p:txBody>
      </p:sp>
      <p:sp>
        <p:nvSpPr>
          <p:cNvPr id="20495" name="Text Box 27"/>
          <p:cNvSpPr txBox="1">
            <a:spLocks noChangeArrowheads="1"/>
          </p:cNvSpPr>
          <p:nvPr/>
        </p:nvSpPr>
        <p:spPr bwMode="auto">
          <a:xfrm>
            <a:off x="1833563" y="2667000"/>
            <a:ext cx="604837" cy="519113"/>
          </a:xfrm>
          <a:prstGeom prst="rect">
            <a:avLst/>
          </a:prstGeom>
          <a:noFill/>
          <a:ln w="19050">
            <a:noFill/>
            <a:miter lim="800000"/>
            <a:headEnd/>
            <a:tailEnd type="none" w="sm" len="lg"/>
          </a:ln>
        </p:spPr>
        <p:txBody>
          <a:bodyPr>
            <a:spAutoFit/>
          </a:bodyPr>
          <a:lstStyle/>
          <a:p>
            <a:pPr>
              <a:spcBef>
                <a:spcPct val="50000"/>
              </a:spcBef>
            </a:pPr>
            <a:r>
              <a:rPr kumimoji="1" lang="en-US" altLang="zh-CN" sz="2800">
                <a:latin typeface="Times New Roman" pitchFamily="18" charset="0"/>
              </a:rPr>
              <a:t>v</a:t>
            </a:r>
            <a:r>
              <a:rPr kumimoji="1" lang="en-US" altLang="zh-CN" sz="2800" baseline="-25000">
                <a:latin typeface="Times New Roman" pitchFamily="18" charset="0"/>
              </a:rPr>
              <a:t>0</a:t>
            </a:r>
            <a:endParaRPr kumimoji="1" lang="en-US" altLang="zh-CN" sz="2800">
              <a:latin typeface="Times New Roman" pitchFamily="18" charset="0"/>
            </a:endParaRPr>
          </a:p>
        </p:txBody>
      </p:sp>
      <p:sp>
        <p:nvSpPr>
          <p:cNvPr id="20496" name="Text Box 28"/>
          <p:cNvSpPr txBox="1">
            <a:spLocks noChangeArrowheads="1"/>
          </p:cNvSpPr>
          <p:nvPr/>
        </p:nvSpPr>
        <p:spPr bwMode="auto">
          <a:xfrm>
            <a:off x="2547938" y="3336925"/>
            <a:ext cx="423862" cy="457200"/>
          </a:xfrm>
          <a:prstGeom prst="rect">
            <a:avLst/>
          </a:prstGeom>
          <a:noFill/>
          <a:ln w="19050">
            <a:noFill/>
            <a:miter lim="800000"/>
            <a:headEnd/>
            <a:tailEnd type="none" w="sm" len="lg"/>
          </a:ln>
        </p:spPr>
        <p:txBody>
          <a:bodyPr>
            <a:spAutoFit/>
          </a:bodyPr>
          <a:lstStyle/>
          <a:p>
            <a:pPr>
              <a:spcBef>
                <a:spcPct val="50000"/>
              </a:spcBef>
            </a:pPr>
            <a:r>
              <a:rPr kumimoji="1" lang="en-US" altLang="zh-CN" sz="2400" i="1">
                <a:latin typeface="Times New Roman" pitchFamily="18" charset="0"/>
              </a:rPr>
              <a:t>v</a:t>
            </a:r>
            <a:r>
              <a:rPr kumimoji="1" lang="en-US" altLang="zh-CN" sz="2400" baseline="-25000">
                <a:latin typeface="Times New Roman" pitchFamily="18" charset="0"/>
              </a:rPr>
              <a:t>e</a:t>
            </a:r>
            <a:endParaRPr kumimoji="1" lang="en-US" altLang="zh-CN" sz="2400">
              <a:latin typeface="Times New Roman" pitchFamily="18" charset="0"/>
            </a:endParaRPr>
          </a:p>
        </p:txBody>
      </p:sp>
      <p:sp>
        <p:nvSpPr>
          <p:cNvPr id="20497" name="Freeform 29"/>
          <p:cNvSpPr>
            <a:spLocks/>
          </p:cNvSpPr>
          <p:nvPr/>
        </p:nvSpPr>
        <p:spPr bwMode="auto">
          <a:xfrm>
            <a:off x="1862138" y="3635375"/>
            <a:ext cx="655637" cy="725488"/>
          </a:xfrm>
          <a:custGeom>
            <a:avLst/>
            <a:gdLst>
              <a:gd name="T0" fmla="*/ 0 w 528"/>
              <a:gd name="T1" fmla="*/ 672 h 672"/>
              <a:gd name="T2" fmla="*/ 432 w 528"/>
              <a:gd name="T3" fmla="*/ 336 h 672"/>
              <a:gd name="T4" fmla="*/ 240 w 528"/>
              <a:gd name="T5" fmla="*/ 240 h 672"/>
              <a:gd name="T6" fmla="*/ 432 w 528"/>
              <a:gd name="T7" fmla="*/ 48 h 672"/>
              <a:gd name="T8" fmla="*/ 528 w 528"/>
              <a:gd name="T9" fmla="*/ 0 h 672"/>
              <a:gd name="T10" fmla="*/ 0 60000 65536"/>
              <a:gd name="T11" fmla="*/ 0 60000 65536"/>
              <a:gd name="T12" fmla="*/ 0 60000 65536"/>
              <a:gd name="T13" fmla="*/ 0 60000 65536"/>
              <a:gd name="T14" fmla="*/ 0 60000 65536"/>
              <a:gd name="T15" fmla="*/ 0 w 528"/>
              <a:gd name="T16" fmla="*/ 0 h 672"/>
              <a:gd name="T17" fmla="*/ 528 w 528"/>
              <a:gd name="T18" fmla="*/ 672 h 672"/>
            </a:gdLst>
            <a:ahLst/>
            <a:cxnLst>
              <a:cxn ang="T10">
                <a:pos x="T0" y="T1"/>
              </a:cxn>
              <a:cxn ang="T11">
                <a:pos x="T2" y="T3"/>
              </a:cxn>
              <a:cxn ang="T12">
                <a:pos x="T4" y="T5"/>
              </a:cxn>
              <a:cxn ang="T13">
                <a:pos x="T6" y="T7"/>
              </a:cxn>
              <a:cxn ang="T14">
                <a:pos x="T8" y="T9"/>
              </a:cxn>
            </a:cxnLst>
            <a:rect l="T15" t="T16" r="T17" b="T18"/>
            <a:pathLst>
              <a:path w="528" h="672">
                <a:moveTo>
                  <a:pt x="0" y="672"/>
                </a:moveTo>
                <a:cubicBezTo>
                  <a:pt x="196" y="540"/>
                  <a:pt x="392" y="408"/>
                  <a:pt x="432" y="336"/>
                </a:cubicBezTo>
                <a:cubicBezTo>
                  <a:pt x="472" y="264"/>
                  <a:pt x="240" y="288"/>
                  <a:pt x="240" y="240"/>
                </a:cubicBezTo>
                <a:cubicBezTo>
                  <a:pt x="240" y="192"/>
                  <a:pt x="384" y="88"/>
                  <a:pt x="432" y="48"/>
                </a:cubicBezTo>
                <a:cubicBezTo>
                  <a:pt x="480" y="8"/>
                  <a:pt x="520" y="8"/>
                  <a:pt x="528" y="0"/>
                </a:cubicBezTo>
              </a:path>
            </a:pathLst>
          </a:custGeom>
          <a:noFill/>
          <a:ln w="19050">
            <a:solidFill>
              <a:srgbClr val="FF0000"/>
            </a:solidFill>
            <a:round/>
            <a:headEnd type="arrow" w="med" len="med"/>
            <a:tailEnd type="none" w="sm" len="lg"/>
          </a:ln>
        </p:spPr>
        <p:txBody>
          <a:bodyPr wrap="none" anchor="ctr"/>
          <a:lstStyle/>
          <a:p>
            <a:endParaRPr lang="zh-CN" altLang="en-US"/>
          </a:p>
        </p:txBody>
      </p:sp>
      <p:sp>
        <p:nvSpPr>
          <p:cNvPr id="20498" name="Text Box 30"/>
          <p:cNvSpPr txBox="1">
            <a:spLocks noChangeArrowheads="1"/>
          </p:cNvSpPr>
          <p:nvPr/>
        </p:nvSpPr>
        <p:spPr bwMode="auto">
          <a:xfrm>
            <a:off x="685800" y="6096000"/>
            <a:ext cx="2057400" cy="457200"/>
          </a:xfrm>
          <a:prstGeom prst="rect">
            <a:avLst/>
          </a:prstGeom>
          <a:noFill/>
          <a:ln w="19050">
            <a:noFill/>
            <a:miter lim="800000"/>
            <a:headEnd/>
            <a:tailEnd type="none" w="sm" len="lg"/>
          </a:ln>
        </p:spPr>
        <p:txBody>
          <a:bodyPr>
            <a:spAutoFit/>
          </a:bodyPr>
          <a:lstStyle/>
          <a:p>
            <a:pPr>
              <a:spcBef>
                <a:spcPct val="50000"/>
              </a:spcBef>
            </a:pPr>
            <a:r>
              <a:rPr kumimoji="1" lang="zh-CN" altLang="en-US" sz="2400">
                <a:latin typeface="Times New Roman" pitchFamily="18" charset="0"/>
              </a:rPr>
              <a:t>负晶体</a:t>
            </a:r>
          </a:p>
        </p:txBody>
      </p:sp>
      <p:grpSp>
        <p:nvGrpSpPr>
          <p:cNvPr id="5" name="Group 31"/>
          <p:cNvGrpSpPr>
            <a:grpSpLocks/>
          </p:cNvGrpSpPr>
          <p:nvPr/>
        </p:nvGrpSpPr>
        <p:grpSpPr bwMode="auto">
          <a:xfrm>
            <a:off x="2971800" y="2819400"/>
            <a:ext cx="2895600" cy="3289300"/>
            <a:chOff x="2160" y="1768"/>
            <a:chExt cx="1920" cy="2072"/>
          </a:xfrm>
        </p:grpSpPr>
        <p:sp>
          <p:nvSpPr>
            <p:cNvPr id="20522" name="AutoShape 32"/>
            <p:cNvSpPr>
              <a:spLocks noChangeArrowheads="1"/>
            </p:cNvSpPr>
            <p:nvPr/>
          </p:nvSpPr>
          <p:spPr bwMode="auto">
            <a:xfrm rot="5367136">
              <a:off x="1984" y="2033"/>
              <a:ext cx="1828" cy="1475"/>
            </a:xfrm>
            <a:prstGeom prst="hexagon">
              <a:avLst>
                <a:gd name="adj" fmla="val 30983"/>
                <a:gd name="vf" fmla="val 115470"/>
              </a:avLst>
            </a:prstGeom>
            <a:noFill/>
            <a:ln w="19050">
              <a:solidFill>
                <a:schemeClr val="tx1"/>
              </a:solidFill>
              <a:miter lim="800000"/>
              <a:headEnd/>
              <a:tailEnd type="none" w="sm" len="lg"/>
            </a:ln>
          </p:spPr>
          <p:txBody>
            <a:bodyPr wrap="none" anchor="ctr"/>
            <a:lstStyle/>
            <a:p>
              <a:endParaRPr lang="zh-CN" altLang="en-US"/>
            </a:p>
          </p:txBody>
        </p:sp>
        <p:sp>
          <p:nvSpPr>
            <p:cNvPr id="20523" name="Line 33"/>
            <p:cNvSpPr>
              <a:spLocks noChangeShapeType="1"/>
            </p:cNvSpPr>
            <p:nvPr/>
          </p:nvSpPr>
          <p:spPr bwMode="auto">
            <a:xfrm>
              <a:off x="2898" y="1905"/>
              <a:ext cx="0" cy="1783"/>
            </a:xfrm>
            <a:prstGeom prst="line">
              <a:avLst/>
            </a:prstGeom>
            <a:noFill/>
            <a:ln w="19050">
              <a:solidFill>
                <a:schemeClr val="tx2"/>
              </a:solidFill>
              <a:prstDash val="dash"/>
              <a:round/>
              <a:headEnd/>
              <a:tailEnd type="none" w="sm" len="lg"/>
            </a:ln>
          </p:spPr>
          <p:txBody>
            <a:bodyPr wrap="none" anchor="ctr"/>
            <a:lstStyle/>
            <a:p>
              <a:endParaRPr lang="zh-CN" altLang="en-US"/>
            </a:p>
          </p:txBody>
        </p:sp>
        <p:sp>
          <p:nvSpPr>
            <p:cNvPr id="20524" name="Oval 34"/>
            <p:cNvSpPr>
              <a:spLocks noChangeArrowheads="1"/>
            </p:cNvSpPr>
            <p:nvPr/>
          </p:nvSpPr>
          <p:spPr bwMode="auto">
            <a:xfrm rot="5332677">
              <a:off x="2326" y="2435"/>
              <a:ext cx="1142" cy="675"/>
            </a:xfrm>
            <a:prstGeom prst="ellipse">
              <a:avLst/>
            </a:prstGeom>
            <a:noFill/>
            <a:ln w="19050">
              <a:solidFill>
                <a:srgbClr val="FF0000"/>
              </a:solidFill>
              <a:round/>
              <a:headEnd/>
              <a:tailEnd type="none" w="sm" len="lg"/>
            </a:ln>
          </p:spPr>
          <p:txBody>
            <a:bodyPr wrap="none" anchor="ctr"/>
            <a:lstStyle/>
            <a:p>
              <a:endParaRPr lang="zh-CN" altLang="en-US"/>
            </a:p>
          </p:txBody>
        </p:sp>
        <p:sp>
          <p:nvSpPr>
            <p:cNvPr id="20525" name="Oval 35"/>
            <p:cNvSpPr>
              <a:spLocks noChangeArrowheads="1"/>
            </p:cNvSpPr>
            <p:nvPr/>
          </p:nvSpPr>
          <p:spPr bwMode="auto">
            <a:xfrm>
              <a:off x="2338" y="2202"/>
              <a:ext cx="1140" cy="1143"/>
            </a:xfrm>
            <a:prstGeom prst="ellipse">
              <a:avLst/>
            </a:prstGeom>
            <a:noFill/>
            <a:ln w="19050">
              <a:solidFill>
                <a:schemeClr val="tx1"/>
              </a:solidFill>
              <a:round/>
              <a:headEnd/>
              <a:tailEnd type="none" w="sm" len="lg"/>
            </a:ln>
          </p:spPr>
          <p:txBody>
            <a:bodyPr wrap="none" anchor="ctr"/>
            <a:lstStyle/>
            <a:p>
              <a:endParaRPr lang="zh-CN" altLang="en-US"/>
            </a:p>
          </p:txBody>
        </p:sp>
        <p:sp>
          <p:nvSpPr>
            <p:cNvPr id="20526" name="Line 36"/>
            <p:cNvSpPr>
              <a:spLocks noChangeShapeType="1"/>
            </p:cNvSpPr>
            <p:nvPr/>
          </p:nvSpPr>
          <p:spPr bwMode="auto">
            <a:xfrm flipH="1" flipV="1">
              <a:off x="2894" y="2179"/>
              <a:ext cx="0" cy="648"/>
            </a:xfrm>
            <a:prstGeom prst="line">
              <a:avLst/>
            </a:prstGeom>
            <a:noFill/>
            <a:ln w="19050">
              <a:solidFill>
                <a:schemeClr val="accent2"/>
              </a:solidFill>
              <a:round/>
              <a:headEnd/>
              <a:tailEnd type="triangle" w="sm" len="lg"/>
            </a:ln>
          </p:spPr>
          <p:txBody>
            <a:bodyPr wrap="none" anchor="ctr"/>
            <a:lstStyle/>
            <a:p>
              <a:endParaRPr lang="zh-CN" altLang="en-US"/>
            </a:p>
          </p:txBody>
        </p:sp>
        <p:sp>
          <p:nvSpPr>
            <p:cNvPr id="20527" name="Line 37"/>
            <p:cNvSpPr>
              <a:spLocks noChangeShapeType="1"/>
            </p:cNvSpPr>
            <p:nvPr/>
          </p:nvSpPr>
          <p:spPr bwMode="auto">
            <a:xfrm>
              <a:off x="2894" y="2758"/>
              <a:ext cx="0" cy="648"/>
            </a:xfrm>
            <a:prstGeom prst="line">
              <a:avLst/>
            </a:prstGeom>
            <a:noFill/>
            <a:ln w="19050">
              <a:solidFill>
                <a:schemeClr val="accent2"/>
              </a:solidFill>
              <a:round/>
              <a:headEnd/>
              <a:tailEnd type="triangle" w="sm" len="lg"/>
            </a:ln>
          </p:spPr>
          <p:txBody>
            <a:bodyPr wrap="none" anchor="ctr"/>
            <a:lstStyle/>
            <a:p>
              <a:endParaRPr lang="zh-CN" altLang="en-US"/>
            </a:p>
          </p:txBody>
        </p:sp>
        <p:sp>
          <p:nvSpPr>
            <p:cNvPr id="20528" name="Line 38"/>
            <p:cNvSpPr>
              <a:spLocks noChangeShapeType="1"/>
            </p:cNvSpPr>
            <p:nvPr/>
          </p:nvSpPr>
          <p:spPr bwMode="auto">
            <a:xfrm rot="19879085" flipV="1">
              <a:off x="2381" y="2499"/>
              <a:ext cx="1054" cy="503"/>
            </a:xfrm>
            <a:prstGeom prst="line">
              <a:avLst/>
            </a:prstGeom>
            <a:noFill/>
            <a:ln w="19050">
              <a:solidFill>
                <a:schemeClr val="accent2"/>
              </a:solidFill>
              <a:round/>
              <a:headEnd type="triangle" w="med" len="med"/>
              <a:tailEnd type="triangle" w="sm" len="lg"/>
            </a:ln>
          </p:spPr>
          <p:txBody>
            <a:bodyPr wrap="none" anchor="ctr"/>
            <a:lstStyle/>
            <a:p>
              <a:endParaRPr lang="zh-CN" altLang="en-US"/>
            </a:p>
          </p:txBody>
        </p:sp>
        <p:sp>
          <p:nvSpPr>
            <p:cNvPr id="20529" name="Line 39"/>
            <p:cNvSpPr>
              <a:spLocks noChangeShapeType="1"/>
            </p:cNvSpPr>
            <p:nvPr/>
          </p:nvSpPr>
          <p:spPr bwMode="auto">
            <a:xfrm>
              <a:off x="2338" y="2751"/>
              <a:ext cx="1182" cy="0"/>
            </a:xfrm>
            <a:prstGeom prst="line">
              <a:avLst/>
            </a:prstGeom>
            <a:noFill/>
            <a:ln w="19050">
              <a:solidFill>
                <a:schemeClr val="accent2"/>
              </a:solidFill>
              <a:round/>
              <a:headEnd type="triangle" w="med" len="med"/>
              <a:tailEnd type="triangle" w="sm" len="lg"/>
            </a:ln>
          </p:spPr>
          <p:txBody>
            <a:bodyPr wrap="none" anchor="ctr"/>
            <a:lstStyle/>
            <a:p>
              <a:endParaRPr lang="zh-CN" altLang="en-US"/>
            </a:p>
          </p:txBody>
        </p:sp>
        <p:sp>
          <p:nvSpPr>
            <p:cNvPr id="20530" name="Line 40"/>
            <p:cNvSpPr>
              <a:spLocks noChangeShapeType="1"/>
            </p:cNvSpPr>
            <p:nvPr/>
          </p:nvSpPr>
          <p:spPr bwMode="auto">
            <a:xfrm>
              <a:off x="2528" y="2351"/>
              <a:ext cx="802" cy="868"/>
            </a:xfrm>
            <a:prstGeom prst="line">
              <a:avLst/>
            </a:prstGeom>
            <a:noFill/>
            <a:ln w="19050">
              <a:solidFill>
                <a:schemeClr val="accent2"/>
              </a:solidFill>
              <a:round/>
              <a:headEnd type="triangle" w="med" len="med"/>
              <a:tailEnd type="triangle" w="sm" len="lg"/>
            </a:ln>
          </p:spPr>
          <p:txBody>
            <a:bodyPr wrap="none" anchor="ctr"/>
            <a:lstStyle/>
            <a:p>
              <a:endParaRPr lang="zh-CN" altLang="en-US"/>
            </a:p>
          </p:txBody>
        </p:sp>
        <p:sp>
          <p:nvSpPr>
            <p:cNvPr id="20531" name="Line 41"/>
            <p:cNvSpPr>
              <a:spLocks noChangeShapeType="1"/>
            </p:cNvSpPr>
            <p:nvPr/>
          </p:nvSpPr>
          <p:spPr bwMode="auto">
            <a:xfrm rot="4052910" flipV="1">
              <a:off x="2497" y="2629"/>
              <a:ext cx="827" cy="287"/>
            </a:xfrm>
            <a:prstGeom prst="line">
              <a:avLst/>
            </a:prstGeom>
            <a:noFill/>
            <a:ln w="19050">
              <a:solidFill>
                <a:srgbClr val="FF0000"/>
              </a:solidFill>
              <a:round/>
              <a:headEnd type="triangle" w="med" len="med"/>
              <a:tailEnd type="triangle" w="sm" len="lg"/>
            </a:ln>
          </p:spPr>
          <p:txBody>
            <a:bodyPr wrap="none" anchor="ctr"/>
            <a:lstStyle/>
            <a:p>
              <a:endParaRPr lang="zh-CN" altLang="en-US"/>
            </a:p>
          </p:txBody>
        </p:sp>
        <p:sp>
          <p:nvSpPr>
            <p:cNvPr id="20532" name="Line 42"/>
            <p:cNvSpPr>
              <a:spLocks noChangeShapeType="1"/>
            </p:cNvSpPr>
            <p:nvPr/>
          </p:nvSpPr>
          <p:spPr bwMode="auto">
            <a:xfrm rot="16200000" flipH="1">
              <a:off x="2318" y="2748"/>
              <a:ext cx="1152" cy="13"/>
            </a:xfrm>
            <a:prstGeom prst="line">
              <a:avLst/>
            </a:prstGeom>
            <a:noFill/>
            <a:ln w="19050">
              <a:solidFill>
                <a:srgbClr val="FF0000"/>
              </a:solidFill>
              <a:round/>
              <a:headEnd type="triangle" w="med" len="med"/>
              <a:tailEnd type="triangle" w="sm" len="lg"/>
            </a:ln>
          </p:spPr>
          <p:txBody>
            <a:bodyPr wrap="none" anchor="ctr"/>
            <a:lstStyle/>
            <a:p>
              <a:endParaRPr lang="zh-CN" altLang="en-US"/>
            </a:p>
          </p:txBody>
        </p:sp>
        <p:sp>
          <p:nvSpPr>
            <p:cNvPr id="20533" name="Line 43"/>
            <p:cNvSpPr>
              <a:spLocks noChangeShapeType="1"/>
            </p:cNvSpPr>
            <p:nvPr/>
          </p:nvSpPr>
          <p:spPr bwMode="auto">
            <a:xfrm rot="6084088">
              <a:off x="2475" y="2566"/>
              <a:ext cx="869" cy="380"/>
            </a:xfrm>
            <a:prstGeom prst="line">
              <a:avLst/>
            </a:prstGeom>
            <a:noFill/>
            <a:ln w="19050">
              <a:solidFill>
                <a:srgbClr val="FF0000"/>
              </a:solidFill>
              <a:round/>
              <a:headEnd type="triangle" w="med" len="med"/>
              <a:tailEnd type="triangle" w="sm" len="lg"/>
            </a:ln>
          </p:spPr>
          <p:txBody>
            <a:bodyPr wrap="none" anchor="ctr"/>
            <a:lstStyle/>
            <a:p>
              <a:endParaRPr lang="zh-CN" altLang="en-US"/>
            </a:p>
          </p:txBody>
        </p:sp>
        <p:sp>
          <p:nvSpPr>
            <p:cNvPr id="20534" name="Oval 44"/>
            <p:cNvSpPr>
              <a:spLocks noChangeArrowheads="1"/>
            </p:cNvSpPr>
            <p:nvPr/>
          </p:nvSpPr>
          <p:spPr bwMode="auto">
            <a:xfrm>
              <a:off x="2866" y="2713"/>
              <a:ext cx="56" cy="61"/>
            </a:xfrm>
            <a:prstGeom prst="ellipse">
              <a:avLst/>
            </a:prstGeom>
            <a:solidFill>
              <a:schemeClr val="accent1"/>
            </a:solidFill>
            <a:ln w="19050">
              <a:solidFill>
                <a:schemeClr val="tx1"/>
              </a:solidFill>
              <a:round/>
              <a:headEnd/>
              <a:tailEnd type="none" w="sm" len="lg"/>
            </a:ln>
          </p:spPr>
          <p:txBody>
            <a:bodyPr wrap="none" anchor="ctr"/>
            <a:lstStyle/>
            <a:p>
              <a:endParaRPr lang="zh-CN" altLang="en-US"/>
            </a:p>
          </p:txBody>
        </p:sp>
        <p:sp>
          <p:nvSpPr>
            <p:cNvPr id="20535" name="Text Box 45"/>
            <p:cNvSpPr txBox="1">
              <a:spLocks noChangeArrowheads="1"/>
            </p:cNvSpPr>
            <p:nvPr/>
          </p:nvSpPr>
          <p:spPr bwMode="auto">
            <a:xfrm>
              <a:off x="2685" y="2728"/>
              <a:ext cx="278" cy="288"/>
            </a:xfrm>
            <a:prstGeom prst="rect">
              <a:avLst/>
            </a:prstGeom>
            <a:noFill/>
            <a:ln w="19050">
              <a:noFill/>
              <a:miter lim="800000"/>
              <a:headEnd/>
              <a:tailEnd type="none" w="sm" len="lg"/>
            </a:ln>
          </p:spPr>
          <p:txBody>
            <a:bodyPr>
              <a:spAutoFit/>
            </a:bodyPr>
            <a:lstStyle/>
            <a:p>
              <a:pPr>
                <a:spcBef>
                  <a:spcPct val="50000"/>
                </a:spcBef>
              </a:pPr>
              <a:r>
                <a:rPr kumimoji="1" lang="en-US" altLang="zh-CN" sz="2400" b="1">
                  <a:latin typeface="Times New Roman" pitchFamily="18" charset="0"/>
                </a:rPr>
                <a:t>S</a:t>
              </a:r>
              <a:endParaRPr kumimoji="1" lang="en-US" altLang="zh-CN" sz="2400">
                <a:latin typeface="Times New Roman" pitchFamily="18" charset="0"/>
              </a:endParaRPr>
            </a:p>
          </p:txBody>
        </p:sp>
        <p:sp>
          <p:nvSpPr>
            <p:cNvPr id="20536" name="Text Box 46"/>
            <p:cNvSpPr txBox="1">
              <a:spLocks noChangeArrowheads="1"/>
            </p:cNvSpPr>
            <p:nvPr/>
          </p:nvSpPr>
          <p:spPr bwMode="auto">
            <a:xfrm>
              <a:off x="2887" y="3322"/>
              <a:ext cx="464" cy="518"/>
            </a:xfrm>
            <a:prstGeom prst="rect">
              <a:avLst/>
            </a:prstGeom>
            <a:noFill/>
            <a:ln w="19050">
              <a:noFill/>
              <a:miter lim="800000"/>
              <a:headEnd/>
              <a:tailEnd type="none" w="sm" len="lg"/>
            </a:ln>
          </p:spPr>
          <p:txBody>
            <a:bodyPr>
              <a:spAutoFit/>
            </a:bodyPr>
            <a:lstStyle/>
            <a:p>
              <a:pPr>
                <a:spcBef>
                  <a:spcPct val="50000"/>
                </a:spcBef>
              </a:pPr>
              <a:r>
                <a:rPr kumimoji="1" lang="zh-CN" altLang="en-US" sz="2400">
                  <a:latin typeface="Times New Roman" pitchFamily="18" charset="0"/>
                </a:rPr>
                <a:t>光轴</a:t>
              </a:r>
            </a:p>
          </p:txBody>
        </p:sp>
        <p:sp>
          <p:nvSpPr>
            <p:cNvPr id="20537" name="Freeform 47"/>
            <p:cNvSpPr>
              <a:spLocks/>
            </p:cNvSpPr>
            <p:nvPr/>
          </p:nvSpPr>
          <p:spPr bwMode="auto">
            <a:xfrm>
              <a:off x="2887" y="1905"/>
              <a:ext cx="464" cy="640"/>
            </a:xfrm>
            <a:custGeom>
              <a:avLst/>
              <a:gdLst>
                <a:gd name="T0" fmla="*/ 0 w 528"/>
                <a:gd name="T1" fmla="*/ 672 h 672"/>
                <a:gd name="T2" fmla="*/ 432 w 528"/>
                <a:gd name="T3" fmla="*/ 336 h 672"/>
                <a:gd name="T4" fmla="*/ 240 w 528"/>
                <a:gd name="T5" fmla="*/ 240 h 672"/>
                <a:gd name="T6" fmla="*/ 432 w 528"/>
                <a:gd name="T7" fmla="*/ 48 h 672"/>
                <a:gd name="T8" fmla="*/ 528 w 528"/>
                <a:gd name="T9" fmla="*/ 0 h 672"/>
                <a:gd name="T10" fmla="*/ 0 60000 65536"/>
                <a:gd name="T11" fmla="*/ 0 60000 65536"/>
                <a:gd name="T12" fmla="*/ 0 60000 65536"/>
                <a:gd name="T13" fmla="*/ 0 60000 65536"/>
                <a:gd name="T14" fmla="*/ 0 60000 65536"/>
                <a:gd name="T15" fmla="*/ 0 w 528"/>
                <a:gd name="T16" fmla="*/ 0 h 672"/>
                <a:gd name="T17" fmla="*/ 528 w 528"/>
                <a:gd name="T18" fmla="*/ 672 h 672"/>
              </a:gdLst>
              <a:ahLst/>
              <a:cxnLst>
                <a:cxn ang="T10">
                  <a:pos x="T0" y="T1"/>
                </a:cxn>
                <a:cxn ang="T11">
                  <a:pos x="T2" y="T3"/>
                </a:cxn>
                <a:cxn ang="T12">
                  <a:pos x="T4" y="T5"/>
                </a:cxn>
                <a:cxn ang="T13">
                  <a:pos x="T6" y="T7"/>
                </a:cxn>
                <a:cxn ang="T14">
                  <a:pos x="T8" y="T9"/>
                </a:cxn>
              </a:cxnLst>
              <a:rect l="T15" t="T16" r="T17" b="T18"/>
              <a:pathLst>
                <a:path w="528" h="672">
                  <a:moveTo>
                    <a:pt x="0" y="672"/>
                  </a:moveTo>
                  <a:cubicBezTo>
                    <a:pt x="196" y="540"/>
                    <a:pt x="392" y="408"/>
                    <a:pt x="432" y="336"/>
                  </a:cubicBezTo>
                  <a:cubicBezTo>
                    <a:pt x="472" y="264"/>
                    <a:pt x="240" y="288"/>
                    <a:pt x="240" y="240"/>
                  </a:cubicBezTo>
                  <a:cubicBezTo>
                    <a:pt x="240" y="192"/>
                    <a:pt x="384" y="88"/>
                    <a:pt x="432" y="48"/>
                  </a:cubicBezTo>
                  <a:cubicBezTo>
                    <a:pt x="480" y="8"/>
                    <a:pt x="520" y="8"/>
                    <a:pt x="528" y="0"/>
                  </a:cubicBezTo>
                </a:path>
              </a:pathLst>
            </a:custGeom>
            <a:noFill/>
            <a:ln w="19050">
              <a:solidFill>
                <a:schemeClr val="accent2"/>
              </a:solidFill>
              <a:round/>
              <a:headEnd type="arrow" w="med" len="med"/>
              <a:tailEnd type="none" w="sm" len="lg"/>
            </a:ln>
          </p:spPr>
          <p:txBody>
            <a:bodyPr wrap="none" anchor="ctr"/>
            <a:lstStyle/>
            <a:p>
              <a:endParaRPr lang="zh-CN" altLang="en-US"/>
            </a:p>
          </p:txBody>
        </p:sp>
        <p:sp>
          <p:nvSpPr>
            <p:cNvPr id="20538" name="Text Box 48"/>
            <p:cNvSpPr txBox="1">
              <a:spLocks noChangeArrowheads="1"/>
            </p:cNvSpPr>
            <p:nvPr/>
          </p:nvSpPr>
          <p:spPr bwMode="auto">
            <a:xfrm>
              <a:off x="3393" y="1768"/>
              <a:ext cx="296" cy="288"/>
            </a:xfrm>
            <a:prstGeom prst="rect">
              <a:avLst/>
            </a:prstGeom>
            <a:noFill/>
            <a:ln w="19050">
              <a:noFill/>
              <a:miter lim="800000"/>
              <a:headEnd/>
              <a:tailEnd type="none" w="sm" len="lg"/>
            </a:ln>
          </p:spPr>
          <p:txBody>
            <a:bodyPr>
              <a:spAutoFit/>
            </a:bodyPr>
            <a:lstStyle/>
            <a:p>
              <a:pPr>
                <a:spcBef>
                  <a:spcPct val="50000"/>
                </a:spcBef>
              </a:pPr>
              <a:r>
                <a:rPr kumimoji="1" lang="en-US" altLang="zh-CN" sz="2400" i="1">
                  <a:latin typeface="Times New Roman" pitchFamily="18" charset="0"/>
                </a:rPr>
                <a:t>v</a:t>
              </a:r>
              <a:r>
                <a:rPr kumimoji="1" lang="en-US" altLang="zh-CN" sz="2400" baseline="-25000">
                  <a:latin typeface="Times New Roman" pitchFamily="18" charset="0"/>
                </a:rPr>
                <a:t>o</a:t>
              </a:r>
              <a:endParaRPr kumimoji="1" lang="en-US" altLang="zh-CN" sz="2400">
                <a:latin typeface="Times New Roman" pitchFamily="18" charset="0"/>
              </a:endParaRPr>
            </a:p>
          </p:txBody>
        </p:sp>
        <p:sp>
          <p:nvSpPr>
            <p:cNvPr id="20539" name="Text Box 49"/>
            <p:cNvSpPr txBox="1">
              <a:spLocks noChangeArrowheads="1"/>
            </p:cNvSpPr>
            <p:nvPr/>
          </p:nvSpPr>
          <p:spPr bwMode="auto">
            <a:xfrm>
              <a:off x="3731" y="2134"/>
              <a:ext cx="349" cy="288"/>
            </a:xfrm>
            <a:prstGeom prst="rect">
              <a:avLst/>
            </a:prstGeom>
            <a:noFill/>
            <a:ln w="19050">
              <a:noFill/>
              <a:miter lim="800000"/>
              <a:headEnd/>
              <a:tailEnd type="none" w="sm" len="lg"/>
            </a:ln>
          </p:spPr>
          <p:txBody>
            <a:bodyPr>
              <a:spAutoFit/>
            </a:bodyPr>
            <a:lstStyle/>
            <a:p>
              <a:pPr>
                <a:spcBef>
                  <a:spcPct val="50000"/>
                </a:spcBef>
              </a:pPr>
              <a:r>
                <a:rPr kumimoji="1" lang="en-US" altLang="zh-CN" sz="2400" i="1">
                  <a:latin typeface="Times New Roman" pitchFamily="18" charset="0"/>
                </a:rPr>
                <a:t>v</a:t>
              </a:r>
              <a:r>
                <a:rPr kumimoji="1" lang="en-US" altLang="zh-CN" sz="2400" baseline="-25000">
                  <a:latin typeface="Times New Roman" pitchFamily="18" charset="0"/>
                </a:rPr>
                <a:t>e</a:t>
              </a:r>
              <a:endParaRPr kumimoji="1" lang="en-US" altLang="zh-CN" sz="2400">
                <a:latin typeface="Times New Roman" pitchFamily="18" charset="0"/>
              </a:endParaRPr>
            </a:p>
          </p:txBody>
        </p:sp>
        <p:sp>
          <p:nvSpPr>
            <p:cNvPr id="20540" name="Freeform 50"/>
            <p:cNvSpPr>
              <a:spLocks/>
            </p:cNvSpPr>
            <p:nvPr/>
          </p:nvSpPr>
          <p:spPr bwMode="auto">
            <a:xfrm>
              <a:off x="3098" y="2316"/>
              <a:ext cx="633" cy="446"/>
            </a:xfrm>
            <a:custGeom>
              <a:avLst/>
              <a:gdLst>
                <a:gd name="T0" fmla="*/ 0 w 528"/>
                <a:gd name="T1" fmla="*/ 672 h 672"/>
                <a:gd name="T2" fmla="*/ 432 w 528"/>
                <a:gd name="T3" fmla="*/ 336 h 672"/>
                <a:gd name="T4" fmla="*/ 240 w 528"/>
                <a:gd name="T5" fmla="*/ 240 h 672"/>
                <a:gd name="T6" fmla="*/ 432 w 528"/>
                <a:gd name="T7" fmla="*/ 48 h 672"/>
                <a:gd name="T8" fmla="*/ 528 w 528"/>
                <a:gd name="T9" fmla="*/ 0 h 672"/>
                <a:gd name="T10" fmla="*/ 0 60000 65536"/>
                <a:gd name="T11" fmla="*/ 0 60000 65536"/>
                <a:gd name="T12" fmla="*/ 0 60000 65536"/>
                <a:gd name="T13" fmla="*/ 0 60000 65536"/>
                <a:gd name="T14" fmla="*/ 0 60000 65536"/>
                <a:gd name="T15" fmla="*/ 0 w 528"/>
                <a:gd name="T16" fmla="*/ 0 h 672"/>
                <a:gd name="T17" fmla="*/ 528 w 528"/>
                <a:gd name="T18" fmla="*/ 672 h 672"/>
              </a:gdLst>
              <a:ahLst/>
              <a:cxnLst>
                <a:cxn ang="T10">
                  <a:pos x="T0" y="T1"/>
                </a:cxn>
                <a:cxn ang="T11">
                  <a:pos x="T2" y="T3"/>
                </a:cxn>
                <a:cxn ang="T12">
                  <a:pos x="T4" y="T5"/>
                </a:cxn>
                <a:cxn ang="T13">
                  <a:pos x="T6" y="T7"/>
                </a:cxn>
                <a:cxn ang="T14">
                  <a:pos x="T8" y="T9"/>
                </a:cxn>
              </a:cxnLst>
              <a:rect l="T15" t="T16" r="T17" b="T18"/>
              <a:pathLst>
                <a:path w="528" h="672">
                  <a:moveTo>
                    <a:pt x="0" y="672"/>
                  </a:moveTo>
                  <a:cubicBezTo>
                    <a:pt x="196" y="540"/>
                    <a:pt x="392" y="408"/>
                    <a:pt x="432" y="336"/>
                  </a:cubicBezTo>
                  <a:cubicBezTo>
                    <a:pt x="472" y="264"/>
                    <a:pt x="240" y="288"/>
                    <a:pt x="240" y="240"/>
                  </a:cubicBezTo>
                  <a:cubicBezTo>
                    <a:pt x="240" y="192"/>
                    <a:pt x="384" y="88"/>
                    <a:pt x="432" y="48"/>
                  </a:cubicBezTo>
                  <a:cubicBezTo>
                    <a:pt x="480" y="8"/>
                    <a:pt x="520" y="8"/>
                    <a:pt x="528" y="0"/>
                  </a:cubicBezTo>
                </a:path>
              </a:pathLst>
            </a:custGeom>
            <a:noFill/>
            <a:ln w="19050">
              <a:solidFill>
                <a:srgbClr val="FF0000"/>
              </a:solidFill>
              <a:round/>
              <a:headEnd type="arrow" w="med" len="med"/>
              <a:tailEnd type="none" w="sm" len="lg"/>
            </a:ln>
          </p:spPr>
          <p:txBody>
            <a:bodyPr wrap="none" anchor="ctr"/>
            <a:lstStyle/>
            <a:p>
              <a:endParaRPr lang="zh-CN" altLang="en-US"/>
            </a:p>
          </p:txBody>
        </p:sp>
        <p:sp>
          <p:nvSpPr>
            <p:cNvPr id="20541" name="Line 51"/>
            <p:cNvSpPr>
              <a:spLocks noChangeShapeType="1"/>
            </p:cNvSpPr>
            <p:nvPr/>
          </p:nvSpPr>
          <p:spPr bwMode="auto">
            <a:xfrm>
              <a:off x="2549" y="2751"/>
              <a:ext cx="718" cy="0"/>
            </a:xfrm>
            <a:prstGeom prst="line">
              <a:avLst/>
            </a:prstGeom>
            <a:noFill/>
            <a:ln w="19050">
              <a:solidFill>
                <a:srgbClr val="FF0000"/>
              </a:solidFill>
              <a:round/>
              <a:headEnd type="triangle" w="med" len="med"/>
              <a:tailEnd type="triangle" w="sm" len="lg"/>
            </a:ln>
          </p:spPr>
          <p:txBody>
            <a:bodyPr wrap="none" anchor="ctr"/>
            <a:lstStyle/>
            <a:p>
              <a:endParaRPr lang="zh-CN" altLang="en-US"/>
            </a:p>
          </p:txBody>
        </p:sp>
      </p:grpSp>
      <p:sp>
        <p:nvSpPr>
          <p:cNvPr id="20500" name="Text Box 52"/>
          <p:cNvSpPr txBox="1">
            <a:spLocks noChangeArrowheads="1"/>
          </p:cNvSpPr>
          <p:nvPr/>
        </p:nvSpPr>
        <p:spPr bwMode="auto">
          <a:xfrm>
            <a:off x="3733800" y="6096000"/>
            <a:ext cx="1752600" cy="457200"/>
          </a:xfrm>
          <a:prstGeom prst="rect">
            <a:avLst/>
          </a:prstGeom>
          <a:noFill/>
          <a:ln w="19050">
            <a:noFill/>
            <a:miter lim="800000"/>
            <a:headEnd/>
            <a:tailEnd type="none" w="sm" len="lg"/>
          </a:ln>
        </p:spPr>
        <p:txBody>
          <a:bodyPr>
            <a:spAutoFit/>
          </a:bodyPr>
          <a:lstStyle/>
          <a:p>
            <a:pPr>
              <a:spcBef>
                <a:spcPct val="50000"/>
              </a:spcBef>
            </a:pPr>
            <a:r>
              <a:rPr kumimoji="1" lang="zh-CN" altLang="en-US" sz="2400">
                <a:latin typeface="Times New Roman" pitchFamily="18" charset="0"/>
              </a:rPr>
              <a:t>正晶体</a:t>
            </a:r>
          </a:p>
        </p:txBody>
      </p:sp>
      <p:sp>
        <p:nvSpPr>
          <p:cNvPr id="20501" name="Text Box 53"/>
          <p:cNvSpPr txBox="1">
            <a:spLocks noChangeArrowheads="1"/>
          </p:cNvSpPr>
          <p:nvPr/>
        </p:nvSpPr>
        <p:spPr bwMode="auto">
          <a:xfrm>
            <a:off x="357158" y="214290"/>
            <a:ext cx="5348288" cy="457200"/>
          </a:xfrm>
          <a:prstGeom prst="rect">
            <a:avLst/>
          </a:prstGeom>
          <a:noFill/>
          <a:ln w="9525">
            <a:noFill/>
            <a:miter lim="800000"/>
            <a:headEnd/>
            <a:tailEnd/>
          </a:ln>
        </p:spPr>
        <p:txBody>
          <a:bodyPr wrap="none">
            <a:spAutoFit/>
          </a:bodyPr>
          <a:lstStyle/>
          <a:p>
            <a:r>
              <a:rPr kumimoji="1" lang="zh-CN" altLang="en-US" sz="2400" dirty="0">
                <a:latin typeface="Times New Roman" pitchFamily="18" charset="0"/>
              </a:rPr>
              <a:t>沿着光轴方向，</a:t>
            </a:r>
            <a:r>
              <a:rPr kumimoji="1" lang="en-US" altLang="zh-CN" sz="2400" dirty="0">
                <a:latin typeface="Times New Roman" pitchFamily="18" charset="0"/>
              </a:rPr>
              <a:t>o</a:t>
            </a:r>
            <a:r>
              <a:rPr kumimoji="1" lang="zh-CN" altLang="en-US" sz="2400" dirty="0">
                <a:latin typeface="Times New Roman" pitchFamily="18" charset="0"/>
              </a:rPr>
              <a:t>光和</a:t>
            </a:r>
            <a:r>
              <a:rPr kumimoji="1" lang="en-US" altLang="zh-CN" sz="2400" dirty="0">
                <a:latin typeface="Times New Roman" pitchFamily="18" charset="0"/>
              </a:rPr>
              <a:t>e</a:t>
            </a:r>
            <a:r>
              <a:rPr kumimoji="1" lang="zh-CN" altLang="en-US" sz="2400" dirty="0">
                <a:latin typeface="Times New Roman" pitchFamily="18" charset="0"/>
              </a:rPr>
              <a:t>光传播速度相等</a:t>
            </a:r>
          </a:p>
        </p:txBody>
      </p:sp>
      <p:sp>
        <p:nvSpPr>
          <p:cNvPr id="20502" name="Text Box 54"/>
          <p:cNvSpPr txBox="1">
            <a:spLocks noChangeArrowheads="1"/>
          </p:cNvSpPr>
          <p:nvPr/>
        </p:nvSpPr>
        <p:spPr bwMode="auto">
          <a:xfrm>
            <a:off x="6003925" y="2840038"/>
            <a:ext cx="3097213" cy="1187450"/>
          </a:xfrm>
          <a:prstGeom prst="rect">
            <a:avLst/>
          </a:prstGeom>
          <a:noFill/>
          <a:ln w="9525">
            <a:noFill/>
            <a:miter lim="800000"/>
            <a:headEnd/>
            <a:tailEnd/>
          </a:ln>
        </p:spPr>
        <p:txBody>
          <a:bodyPr wrap="none">
            <a:spAutoFit/>
          </a:bodyPr>
          <a:lstStyle/>
          <a:p>
            <a:r>
              <a:rPr kumimoji="1" lang="zh-CN" altLang="en-US" sz="2400">
                <a:latin typeface="Times New Roman" pitchFamily="18" charset="0"/>
              </a:rPr>
              <a:t>设晶体中有一子波波</a:t>
            </a:r>
          </a:p>
          <a:p>
            <a:r>
              <a:rPr kumimoji="1" lang="zh-CN" altLang="en-US" sz="2400">
                <a:latin typeface="Times New Roman" pitchFamily="18" charset="0"/>
              </a:rPr>
              <a:t>源</a:t>
            </a:r>
            <a:r>
              <a:rPr kumimoji="1" lang="en-US" altLang="zh-CN" sz="2400">
                <a:latin typeface="Times New Roman" pitchFamily="18" charset="0"/>
              </a:rPr>
              <a:t>S</a:t>
            </a:r>
            <a:r>
              <a:rPr kumimoji="1" lang="zh-CN" altLang="en-US" sz="2400">
                <a:latin typeface="Times New Roman" pitchFamily="18" charset="0"/>
              </a:rPr>
              <a:t>，该子波将发出两</a:t>
            </a:r>
          </a:p>
          <a:p>
            <a:r>
              <a:rPr kumimoji="1" lang="zh-CN" altLang="en-US" sz="2400">
                <a:latin typeface="Times New Roman" pitchFamily="18" charset="0"/>
              </a:rPr>
              <a:t>组惠更斯子波。</a:t>
            </a:r>
          </a:p>
        </p:txBody>
      </p:sp>
      <p:sp>
        <p:nvSpPr>
          <p:cNvPr id="20503" name="Text Box 55"/>
          <p:cNvSpPr txBox="1">
            <a:spLocks noChangeArrowheads="1"/>
          </p:cNvSpPr>
          <p:nvPr/>
        </p:nvSpPr>
        <p:spPr bwMode="auto">
          <a:xfrm>
            <a:off x="6248400" y="4724400"/>
            <a:ext cx="1723549" cy="461665"/>
          </a:xfrm>
          <a:prstGeom prst="rect">
            <a:avLst/>
          </a:prstGeom>
          <a:noFill/>
          <a:ln w="9525">
            <a:noFill/>
            <a:miter lim="800000"/>
            <a:headEnd/>
            <a:tailEnd/>
          </a:ln>
        </p:spPr>
        <p:txBody>
          <a:bodyPr wrap="none">
            <a:spAutoFit/>
          </a:bodyPr>
          <a:lstStyle/>
          <a:p>
            <a:r>
              <a:rPr kumimoji="1" lang="zh-CN" altLang="en-US" sz="2400" dirty="0">
                <a:latin typeface="Times New Roman" pitchFamily="18" charset="0"/>
              </a:rPr>
              <a:t>一组是</a:t>
            </a:r>
            <a:r>
              <a:rPr kumimoji="1" lang="zh-CN" altLang="en-US" sz="2400" dirty="0" smtClean="0">
                <a:latin typeface="Times New Roman" pitchFamily="18" charset="0"/>
              </a:rPr>
              <a:t>球面</a:t>
            </a:r>
            <a:endParaRPr kumimoji="1" lang="zh-CN" altLang="en-US" sz="2400" dirty="0">
              <a:latin typeface="Times New Roman" pitchFamily="18" charset="0"/>
            </a:endParaRPr>
          </a:p>
        </p:txBody>
      </p:sp>
      <p:sp>
        <p:nvSpPr>
          <p:cNvPr id="20504" name="Text Box 56"/>
          <p:cNvSpPr txBox="1">
            <a:spLocks noChangeArrowheads="1"/>
          </p:cNvSpPr>
          <p:nvPr/>
        </p:nvSpPr>
        <p:spPr bwMode="auto">
          <a:xfrm>
            <a:off x="6477000" y="4191000"/>
            <a:ext cx="10985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rPr>
              <a:t>寻常光</a:t>
            </a:r>
          </a:p>
        </p:txBody>
      </p:sp>
      <p:sp>
        <p:nvSpPr>
          <p:cNvPr id="20505" name="Text Box 57"/>
          <p:cNvSpPr txBox="1">
            <a:spLocks noChangeArrowheads="1"/>
          </p:cNvSpPr>
          <p:nvPr/>
        </p:nvSpPr>
        <p:spPr bwMode="auto">
          <a:xfrm>
            <a:off x="6172200" y="5943600"/>
            <a:ext cx="26225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rPr>
              <a:t>一组是旋转椭球面</a:t>
            </a:r>
          </a:p>
        </p:txBody>
      </p:sp>
      <p:sp>
        <p:nvSpPr>
          <p:cNvPr id="20506" name="Text Box 58"/>
          <p:cNvSpPr txBox="1">
            <a:spLocks noChangeArrowheads="1"/>
          </p:cNvSpPr>
          <p:nvPr/>
        </p:nvSpPr>
        <p:spPr bwMode="auto">
          <a:xfrm>
            <a:off x="6477000" y="5334000"/>
            <a:ext cx="10985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rPr>
              <a:t>非常光</a:t>
            </a:r>
          </a:p>
        </p:txBody>
      </p:sp>
      <p:graphicFrame>
        <p:nvGraphicFramePr>
          <p:cNvPr id="20482" name="Object 59"/>
          <p:cNvGraphicFramePr>
            <a:graphicFrameLocks noChangeAspect="1"/>
          </p:cNvGraphicFramePr>
          <p:nvPr/>
        </p:nvGraphicFramePr>
        <p:xfrm>
          <a:off x="1790700" y="6096000"/>
          <a:ext cx="866775" cy="458788"/>
        </p:xfrm>
        <a:graphic>
          <a:graphicData uri="http://schemas.openxmlformats.org/presentationml/2006/ole">
            <p:oleObj spid="_x0000_s67586" name="Equation" r:id="rId5" imgW="431640" imgH="228600" progId="Equation.DSMT4">
              <p:embed/>
            </p:oleObj>
          </a:graphicData>
        </a:graphic>
      </p:graphicFrame>
      <p:graphicFrame>
        <p:nvGraphicFramePr>
          <p:cNvPr id="20483" name="Object 60"/>
          <p:cNvGraphicFramePr>
            <a:graphicFrameLocks noChangeAspect="1"/>
          </p:cNvGraphicFramePr>
          <p:nvPr/>
        </p:nvGraphicFramePr>
        <p:xfrm>
          <a:off x="4838700" y="6096000"/>
          <a:ext cx="865188" cy="458788"/>
        </p:xfrm>
        <a:graphic>
          <a:graphicData uri="http://schemas.openxmlformats.org/presentationml/2006/ole">
            <p:oleObj spid="_x0000_s67587" name="Equation" r:id="rId6" imgW="431640" imgH="228600" progId="Equation.DSMT4">
              <p:embed/>
            </p:oleObj>
          </a:graphicData>
        </a:graphic>
      </p:graphicFrame>
      <p:grpSp>
        <p:nvGrpSpPr>
          <p:cNvPr id="6" name="Group 61"/>
          <p:cNvGrpSpPr>
            <a:grpSpLocks/>
          </p:cNvGrpSpPr>
          <p:nvPr/>
        </p:nvGrpSpPr>
        <p:grpSpPr bwMode="auto">
          <a:xfrm>
            <a:off x="28575" y="3657600"/>
            <a:ext cx="2286000" cy="1447800"/>
            <a:chOff x="3264" y="576"/>
            <a:chExt cx="1440" cy="912"/>
          </a:xfrm>
        </p:grpSpPr>
        <p:sp>
          <p:nvSpPr>
            <p:cNvPr id="20516" name="Oval 62"/>
            <p:cNvSpPr>
              <a:spLocks noChangeArrowheads="1"/>
            </p:cNvSpPr>
            <p:nvPr/>
          </p:nvSpPr>
          <p:spPr bwMode="auto">
            <a:xfrm>
              <a:off x="3264" y="578"/>
              <a:ext cx="1440" cy="879"/>
            </a:xfrm>
            <a:prstGeom prst="ellipse">
              <a:avLst/>
            </a:prstGeom>
            <a:gradFill rotWithShape="0">
              <a:gsLst>
                <a:gs pos="0">
                  <a:srgbClr val="33CCFF"/>
                </a:gs>
                <a:gs pos="100000">
                  <a:srgbClr val="2287A9"/>
                </a:gs>
              </a:gsLst>
              <a:path path="shape">
                <a:fillToRect l="50000" t="50000" r="50000" b="50000"/>
              </a:path>
            </a:gradFill>
            <a:ln w="9525">
              <a:solidFill>
                <a:srgbClr val="FF3300"/>
              </a:solidFill>
              <a:round/>
              <a:headEnd/>
              <a:tailEnd/>
            </a:ln>
          </p:spPr>
          <p:txBody>
            <a:bodyPr wrap="none" anchor="ctr"/>
            <a:lstStyle/>
            <a:p>
              <a:endParaRPr lang="zh-CN" altLang="en-US"/>
            </a:p>
          </p:txBody>
        </p:sp>
        <p:sp>
          <p:nvSpPr>
            <p:cNvPr id="20517" name="Line 63"/>
            <p:cNvSpPr>
              <a:spLocks noChangeShapeType="1"/>
            </p:cNvSpPr>
            <p:nvPr/>
          </p:nvSpPr>
          <p:spPr bwMode="auto">
            <a:xfrm>
              <a:off x="3984" y="576"/>
              <a:ext cx="0" cy="912"/>
            </a:xfrm>
            <a:prstGeom prst="line">
              <a:avLst/>
            </a:prstGeom>
            <a:noFill/>
            <a:ln w="38100">
              <a:solidFill>
                <a:srgbClr val="FF3300"/>
              </a:solidFill>
              <a:round/>
              <a:headEnd type="triangle" w="med" len="med"/>
              <a:tailEnd type="triangle" w="med" len="med"/>
            </a:ln>
          </p:spPr>
          <p:txBody>
            <a:bodyPr wrap="none" anchor="ctr"/>
            <a:lstStyle/>
            <a:p>
              <a:endParaRPr lang="zh-CN" altLang="en-US"/>
            </a:p>
          </p:txBody>
        </p:sp>
        <p:sp>
          <p:nvSpPr>
            <p:cNvPr id="20518" name="Line 64"/>
            <p:cNvSpPr>
              <a:spLocks noChangeShapeType="1"/>
            </p:cNvSpPr>
            <p:nvPr/>
          </p:nvSpPr>
          <p:spPr bwMode="auto">
            <a:xfrm flipV="1">
              <a:off x="3456" y="724"/>
              <a:ext cx="1008" cy="587"/>
            </a:xfrm>
            <a:prstGeom prst="line">
              <a:avLst/>
            </a:prstGeom>
            <a:noFill/>
            <a:ln w="38100">
              <a:solidFill>
                <a:srgbClr val="FF3300"/>
              </a:solidFill>
              <a:round/>
              <a:headEnd type="triangle" w="med" len="med"/>
              <a:tailEnd type="triangle" w="med" len="med"/>
            </a:ln>
          </p:spPr>
          <p:txBody>
            <a:bodyPr wrap="none" anchor="ctr"/>
            <a:lstStyle/>
            <a:p>
              <a:endParaRPr lang="zh-CN" altLang="en-US"/>
            </a:p>
          </p:txBody>
        </p:sp>
        <p:sp>
          <p:nvSpPr>
            <p:cNvPr id="20519" name="Line 65"/>
            <p:cNvSpPr>
              <a:spLocks noChangeShapeType="1"/>
            </p:cNvSpPr>
            <p:nvPr/>
          </p:nvSpPr>
          <p:spPr bwMode="auto">
            <a:xfrm>
              <a:off x="3264" y="1018"/>
              <a:ext cx="1440" cy="0"/>
            </a:xfrm>
            <a:prstGeom prst="line">
              <a:avLst/>
            </a:prstGeom>
            <a:noFill/>
            <a:ln w="38100">
              <a:solidFill>
                <a:srgbClr val="FF3300"/>
              </a:solidFill>
              <a:round/>
              <a:headEnd type="triangle" w="med" len="med"/>
              <a:tailEnd type="triangle" w="med" len="med"/>
            </a:ln>
          </p:spPr>
          <p:txBody>
            <a:bodyPr wrap="none" anchor="ctr"/>
            <a:lstStyle/>
            <a:p>
              <a:endParaRPr lang="zh-CN" altLang="en-US"/>
            </a:p>
          </p:txBody>
        </p:sp>
        <p:sp>
          <p:nvSpPr>
            <p:cNvPr id="20520" name="Line 66"/>
            <p:cNvSpPr>
              <a:spLocks noChangeShapeType="1"/>
            </p:cNvSpPr>
            <p:nvPr/>
          </p:nvSpPr>
          <p:spPr bwMode="auto">
            <a:xfrm>
              <a:off x="3504" y="675"/>
              <a:ext cx="912" cy="685"/>
            </a:xfrm>
            <a:prstGeom prst="line">
              <a:avLst/>
            </a:prstGeom>
            <a:noFill/>
            <a:ln w="38100">
              <a:solidFill>
                <a:srgbClr val="FF3300"/>
              </a:solidFill>
              <a:round/>
              <a:headEnd type="triangle" w="med" len="med"/>
              <a:tailEnd type="triangle" w="med" len="med"/>
            </a:ln>
          </p:spPr>
          <p:txBody>
            <a:bodyPr wrap="none" anchor="ctr"/>
            <a:lstStyle/>
            <a:p>
              <a:endParaRPr lang="zh-CN" altLang="en-US"/>
            </a:p>
          </p:txBody>
        </p:sp>
        <p:sp>
          <p:nvSpPr>
            <p:cNvPr id="20521" name="Oval 67"/>
            <p:cNvSpPr>
              <a:spLocks noChangeArrowheads="1"/>
            </p:cNvSpPr>
            <p:nvPr/>
          </p:nvSpPr>
          <p:spPr bwMode="auto">
            <a:xfrm>
              <a:off x="3888" y="920"/>
              <a:ext cx="192" cy="195"/>
            </a:xfrm>
            <a:prstGeom prst="ellipse">
              <a:avLst/>
            </a:prstGeom>
            <a:gradFill rotWithShape="0">
              <a:gsLst>
                <a:gs pos="0">
                  <a:srgbClr val="FF3300"/>
                </a:gs>
                <a:gs pos="100000">
                  <a:srgbClr val="8F1D00"/>
                </a:gs>
              </a:gsLst>
              <a:path path="shape">
                <a:fillToRect l="50000" t="50000" r="50000" b="50000"/>
              </a:path>
            </a:gradFill>
            <a:ln w="9525">
              <a:solidFill>
                <a:srgbClr val="FF3300"/>
              </a:solidFill>
              <a:round/>
              <a:headEnd/>
              <a:tailEnd/>
            </a:ln>
          </p:spPr>
          <p:txBody>
            <a:bodyPr wrap="none" anchor="ctr"/>
            <a:lstStyle/>
            <a:p>
              <a:endParaRPr lang="zh-CN" altLang="en-US"/>
            </a:p>
          </p:txBody>
        </p:sp>
      </p:grpSp>
      <p:grpSp>
        <p:nvGrpSpPr>
          <p:cNvPr id="7" name="Group 68"/>
          <p:cNvGrpSpPr>
            <a:grpSpLocks/>
          </p:cNvGrpSpPr>
          <p:nvPr/>
        </p:nvGrpSpPr>
        <p:grpSpPr bwMode="auto">
          <a:xfrm>
            <a:off x="485775" y="3657600"/>
            <a:ext cx="1371600" cy="1371600"/>
            <a:chOff x="1632" y="1008"/>
            <a:chExt cx="864" cy="864"/>
          </a:xfrm>
        </p:grpSpPr>
        <p:grpSp>
          <p:nvGrpSpPr>
            <p:cNvPr id="8" name="Group 69"/>
            <p:cNvGrpSpPr>
              <a:grpSpLocks/>
            </p:cNvGrpSpPr>
            <p:nvPr/>
          </p:nvGrpSpPr>
          <p:grpSpPr bwMode="auto">
            <a:xfrm>
              <a:off x="1632" y="1008"/>
              <a:ext cx="864" cy="864"/>
              <a:chOff x="2352" y="3312"/>
              <a:chExt cx="864" cy="864"/>
            </a:xfrm>
          </p:grpSpPr>
          <p:sp>
            <p:nvSpPr>
              <p:cNvPr id="20511" name="Oval 70"/>
              <p:cNvSpPr>
                <a:spLocks noChangeArrowheads="1"/>
              </p:cNvSpPr>
              <p:nvPr/>
            </p:nvSpPr>
            <p:spPr bwMode="auto">
              <a:xfrm>
                <a:off x="2352" y="3312"/>
                <a:ext cx="864" cy="864"/>
              </a:xfrm>
              <a:prstGeom prst="ellipse">
                <a:avLst/>
              </a:prstGeom>
              <a:gradFill rotWithShape="0">
                <a:gsLst>
                  <a:gs pos="0">
                    <a:srgbClr val="FF3300"/>
                  </a:gs>
                  <a:gs pos="100000">
                    <a:srgbClr val="A92200"/>
                  </a:gs>
                </a:gsLst>
                <a:path path="shape">
                  <a:fillToRect l="50000" t="50000" r="50000" b="50000"/>
                </a:path>
              </a:gradFill>
              <a:ln w="9525">
                <a:solidFill>
                  <a:srgbClr val="FFFF00"/>
                </a:solidFill>
                <a:round/>
                <a:headEnd/>
                <a:tailEnd/>
              </a:ln>
            </p:spPr>
            <p:txBody>
              <a:bodyPr wrap="none" anchor="ctr"/>
              <a:lstStyle/>
              <a:p>
                <a:endParaRPr lang="zh-CN" altLang="en-US"/>
              </a:p>
            </p:txBody>
          </p:sp>
          <p:sp>
            <p:nvSpPr>
              <p:cNvPr id="20512" name="Line 71"/>
              <p:cNvSpPr>
                <a:spLocks noChangeShapeType="1"/>
              </p:cNvSpPr>
              <p:nvPr/>
            </p:nvSpPr>
            <p:spPr bwMode="auto">
              <a:xfrm>
                <a:off x="2352" y="3744"/>
                <a:ext cx="864" cy="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20513" name="Line 72"/>
              <p:cNvSpPr>
                <a:spLocks noChangeShapeType="1"/>
              </p:cNvSpPr>
              <p:nvPr/>
            </p:nvSpPr>
            <p:spPr bwMode="auto">
              <a:xfrm>
                <a:off x="2784" y="3312"/>
                <a:ext cx="0" cy="864"/>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20514" name="Line 73"/>
              <p:cNvSpPr>
                <a:spLocks noChangeShapeType="1"/>
              </p:cNvSpPr>
              <p:nvPr/>
            </p:nvSpPr>
            <p:spPr bwMode="auto">
              <a:xfrm>
                <a:off x="2496" y="3408"/>
                <a:ext cx="576" cy="672"/>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20515" name="Line 74"/>
              <p:cNvSpPr>
                <a:spLocks noChangeShapeType="1"/>
              </p:cNvSpPr>
              <p:nvPr/>
            </p:nvSpPr>
            <p:spPr bwMode="auto">
              <a:xfrm flipV="1">
                <a:off x="2448" y="3456"/>
                <a:ext cx="672" cy="576"/>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grpSp>
        <p:sp>
          <p:nvSpPr>
            <p:cNvPr id="20510" name="Oval 75"/>
            <p:cNvSpPr>
              <a:spLocks noChangeArrowheads="1"/>
            </p:cNvSpPr>
            <p:nvPr/>
          </p:nvSpPr>
          <p:spPr bwMode="auto">
            <a:xfrm>
              <a:off x="1968" y="1344"/>
              <a:ext cx="192" cy="192"/>
            </a:xfrm>
            <a:prstGeom prst="ellipse">
              <a:avLst/>
            </a:prstGeom>
            <a:gradFill rotWithShape="0">
              <a:gsLst>
                <a:gs pos="0">
                  <a:srgbClr val="FF3300"/>
                </a:gs>
                <a:gs pos="100000">
                  <a:srgbClr val="8F1D00"/>
                </a:gs>
              </a:gsLst>
              <a:path path="shape">
                <a:fillToRect l="50000" t="50000" r="50000" b="50000"/>
              </a:path>
            </a:gradFill>
            <a:ln w="9525">
              <a:solidFill>
                <a:srgbClr val="FFFF00"/>
              </a:solidFill>
              <a:round/>
              <a:headEnd/>
              <a:tailEn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0" y="52388"/>
            <a:ext cx="2862263" cy="519112"/>
          </a:xfrm>
          <a:prstGeom prst="rect">
            <a:avLst/>
          </a:prstGeom>
          <a:noFill/>
          <a:ln w="9525">
            <a:noFill/>
            <a:miter lim="800000"/>
            <a:headEnd/>
            <a:tailEnd/>
          </a:ln>
        </p:spPr>
        <p:txBody>
          <a:bodyPr wrap="none">
            <a:spAutoFit/>
          </a:bodyPr>
          <a:lstStyle/>
          <a:p>
            <a:r>
              <a:rPr kumimoji="1" lang="en-US" altLang="zh-CN" sz="2800">
                <a:solidFill>
                  <a:srgbClr val="FF3300"/>
                </a:solidFill>
                <a:latin typeface="宋体" pitchFamily="2" charset="-122"/>
              </a:rPr>
              <a:t> </a:t>
            </a:r>
            <a:r>
              <a:rPr kumimoji="1" lang="zh-CN" altLang="en-US" sz="2800" b="1">
                <a:solidFill>
                  <a:srgbClr val="FF3300"/>
                </a:solidFill>
                <a:latin typeface="宋体" pitchFamily="2" charset="-122"/>
              </a:rPr>
              <a:t>主平面和主截面</a:t>
            </a:r>
          </a:p>
        </p:txBody>
      </p:sp>
      <p:sp>
        <p:nvSpPr>
          <p:cNvPr id="33795" name="Rectangle 3"/>
          <p:cNvSpPr>
            <a:spLocks noChangeArrowheads="1"/>
          </p:cNvSpPr>
          <p:nvPr/>
        </p:nvSpPr>
        <p:spPr bwMode="auto">
          <a:xfrm>
            <a:off x="304800" y="533400"/>
            <a:ext cx="2035175" cy="519113"/>
          </a:xfrm>
          <a:prstGeom prst="rect">
            <a:avLst/>
          </a:prstGeom>
          <a:noFill/>
          <a:ln w="9525">
            <a:noFill/>
            <a:miter lim="800000"/>
            <a:headEnd/>
            <a:tailEnd/>
          </a:ln>
        </p:spPr>
        <p:txBody>
          <a:bodyPr>
            <a:spAutoFit/>
          </a:bodyPr>
          <a:lstStyle/>
          <a:p>
            <a:pPr>
              <a:spcBef>
                <a:spcPct val="50000"/>
              </a:spcBef>
            </a:pPr>
            <a:r>
              <a:rPr kumimoji="1" lang="en-US" altLang="zh-CN" sz="2800">
                <a:solidFill>
                  <a:srgbClr val="FF0000"/>
                </a:solidFill>
                <a:latin typeface="宋体" pitchFamily="2" charset="-122"/>
                <a:sym typeface="Symbol" pitchFamily="18" charset="2"/>
              </a:rPr>
              <a:t></a:t>
            </a:r>
            <a:r>
              <a:rPr kumimoji="1" lang="zh-CN" altLang="en-US" sz="2800">
                <a:solidFill>
                  <a:srgbClr val="FF0000"/>
                </a:solidFill>
                <a:latin typeface="宋体" pitchFamily="2" charset="-122"/>
              </a:rPr>
              <a:t>主平面：</a:t>
            </a:r>
            <a:endParaRPr kumimoji="1" lang="zh-CN" altLang="en-US" sz="2400">
              <a:latin typeface="宋体" pitchFamily="2" charset="-122"/>
            </a:endParaRPr>
          </a:p>
        </p:txBody>
      </p:sp>
      <p:sp>
        <p:nvSpPr>
          <p:cNvPr id="33796" name="Rectangle 4"/>
          <p:cNvSpPr>
            <a:spLocks noChangeArrowheads="1"/>
          </p:cNvSpPr>
          <p:nvPr/>
        </p:nvSpPr>
        <p:spPr bwMode="auto">
          <a:xfrm>
            <a:off x="304800" y="1676400"/>
            <a:ext cx="8229600" cy="457200"/>
          </a:xfrm>
          <a:prstGeom prst="rect">
            <a:avLst/>
          </a:prstGeom>
          <a:noFill/>
          <a:ln w="9525">
            <a:noFill/>
            <a:miter lim="800000"/>
            <a:headEnd/>
            <a:tailEnd/>
          </a:ln>
        </p:spPr>
        <p:txBody>
          <a:bodyPr>
            <a:spAutoFit/>
          </a:bodyPr>
          <a:lstStyle/>
          <a:p>
            <a:pPr>
              <a:spcBef>
                <a:spcPct val="50000"/>
              </a:spcBef>
            </a:pPr>
            <a:r>
              <a:rPr kumimoji="1" lang="en-US" altLang="en-US" sz="2400">
                <a:solidFill>
                  <a:srgbClr val="0000FF"/>
                </a:solidFill>
                <a:latin typeface="Times New Roman" pitchFamily="18" charset="0"/>
              </a:rPr>
              <a:t>0</a:t>
            </a:r>
            <a:r>
              <a:rPr kumimoji="1" lang="zh-CN" altLang="en-US" sz="2400">
                <a:solidFill>
                  <a:srgbClr val="0000FF"/>
                </a:solidFill>
                <a:latin typeface="Times New Roman" pitchFamily="18" charset="0"/>
              </a:rPr>
              <a:t>光有</a:t>
            </a:r>
            <a:r>
              <a:rPr kumimoji="1" lang="en-US" altLang="zh-CN" sz="2400">
                <a:solidFill>
                  <a:srgbClr val="0000FF"/>
                </a:solidFill>
                <a:latin typeface="Times New Roman" pitchFamily="18" charset="0"/>
              </a:rPr>
              <a:t>0</a:t>
            </a:r>
            <a:r>
              <a:rPr kumimoji="1" lang="zh-CN" altLang="en-US" sz="2400">
                <a:solidFill>
                  <a:srgbClr val="0000FF"/>
                </a:solidFill>
                <a:latin typeface="Times New Roman" pitchFamily="18" charset="0"/>
              </a:rPr>
              <a:t>光的主平面；</a:t>
            </a:r>
            <a:r>
              <a:rPr kumimoji="1" lang="en-US" altLang="zh-CN" sz="2400">
                <a:solidFill>
                  <a:srgbClr val="0000FF"/>
                </a:solidFill>
                <a:latin typeface="Times New Roman" pitchFamily="18" charset="0"/>
              </a:rPr>
              <a:t>e</a:t>
            </a:r>
            <a:r>
              <a:rPr kumimoji="1" lang="zh-CN" altLang="en-US" sz="2400">
                <a:solidFill>
                  <a:srgbClr val="0000FF"/>
                </a:solidFill>
                <a:latin typeface="Times New Roman" pitchFamily="18" charset="0"/>
              </a:rPr>
              <a:t>光有</a:t>
            </a:r>
            <a:r>
              <a:rPr kumimoji="1" lang="en-US" altLang="zh-CN" sz="2400">
                <a:solidFill>
                  <a:srgbClr val="0000FF"/>
                </a:solidFill>
                <a:latin typeface="Times New Roman" pitchFamily="18" charset="0"/>
              </a:rPr>
              <a:t>e</a:t>
            </a:r>
            <a:r>
              <a:rPr kumimoji="1" lang="zh-CN" altLang="en-US" sz="2400">
                <a:solidFill>
                  <a:srgbClr val="0000FF"/>
                </a:solidFill>
                <a:latin typeface="Times New Roman" pitchFamily="18" charset="0"/>
              </a:rPr>
              <a:t>光的主平面</a:t>
            </a:r>
            <a:r>
              <a:rPr kumimoji="1" lang="en-US" altLang="zh-CN" sz="2400">
                <a:solidFill>
                  <a:srgbClr val="0000FF"/>
                </a:solidFill>
                <a:latin typeface="Times New Roman" pitchFamily="18" charset="0"/>
              </a:rPr>
              <a:t>.</a:t>
            </a:r>
          </a:p>
        </p:txBody>
      </p:sp>
      <p:sp>
        <p:nvSpPr>
          <p:cNvPr id="33797" name="Rectangle 5"/>
          <p:cNvSpPr>
            <a:spLocks noChangeArrowheads="1"/>
          </p:cNvSpPr>
          <p:nvPr/>
        </p:nvSpPr>
        <p:spPr bwMode="auto">
          <a:xfrm>
            <a:off x="228600" y="2257425"/>
            <a:ext cx="1704975" cy="519113"/>
          </a:xfrm>
          <a:prstGeom prst="rect">
            <a:avLst/>
          </a:prstGeom>
          <a:noFill/>
          <a:ln w="9525">
            <a:noFill/>
            <a:miter lim="800000"/>
            <a:headEnd/>
            <a:tailEnd/>
          </a:ln>
        </p:spPr>
        <p:txBody>
          <a:bodyPr wrap="none">
            <a:spAutoFit/>
          </a:bodyPr>
          <a:lstStyle/>
          <a:p>
            <a:r>
              <a:rPr kumimoji="1" lang="zh-CN" altLang="en-US" sz="2800">
                <a:solidFill>
                  <a:srgbClr val="0000FF"/>
                </a:solidFill>
                <a:latin typeface="Times New Roman" pitchFamily="18" charset="0"/>
              </a:rPr>
              <a:t>实验表明</a:t>
            </a:r>
            <a:r>
              <a:rPr kumimoji="1" lang="en-US" altLang="zh-CN" sz="2800">
                <a:solidFill>
                  <a:srgbClr val="0000FF"/>
                </a:solidFill>
                <a:latin typeface="Times New Roman" pitchFamily="18" charset="0"/>
              </a:rPr>
              <a:t>:</a:t>
            </a:r>
          </a:p>
        </p:txBody>
      </p:sp>
      <p:sp>
        <p:nvSpPr>
          <p:cNvPr id="33798" name="Rectangle 6"/>
          <p:cNvSpPr>
            <a:spLocks noChangeArrowheads="1"/>
          </p:cNvSpPr>
          <p:nvPr/>
        </p:nvSpPr>
        <p:spPr bwMode="auto">
          <a:xfrm>
            <a:off x="571472" y="2786058"/>
            <a:ext cx="3724096" cy="461665"/>
          </a:xfrm>
          <a:prstGeom prst="rect">
            <a:avLst/>
          </a:prstGeom>
          <a:noFill/>
          <a:ln w="9525">
            <a:noFill/>
            <a:miter lim="800000"/>
            <a:headEnd/>
            <a:tailEnd/>
          </a:ln>
        </p:spPr>
        <p:txBody>
          <a:bodyPr wrap="none">
            <a:spAutoFit/>
          </a:bodyPr>
          <a:lstStyle/>
          <a:p>
            <a:r>
              <a:rPr kumimoji="1" lang="en-US" altLang="zh-CN" sz="2400" dirty="0">
                <a:solidFill>
                  <a:srgbClr val="FF3300"/>
                </a:solidFill>
                <a:latin typeface="宋体" pitchFamily="2" charset="-122"/>
              </a:rPr>
              <a:t>O</a:t>
            </a:r>
            <a:r>
              <a:rPr kumimoji="1" lang="en-US" altLang="zh-CN" sz="2400" i="1" dirty="0">
                <a:solidFill>
                  <a:srgbClr val="FF3300"/>
                </a:solidFill>
                <a:latin typeface="宋体" pitchFamily="2" charset="-122"/>
              </a:rPr>
              <a:t> </a:t>
            </a:r>
            <a:r>
              <a:rPr kumimoji="1" lang="zh-CN" altLang="en-US" sz="2400" dirty="0">
                <a:solidFill>
                  <a:srgbClr val="FF3300"/>
                </a:solidFill>
                <a:latin typeface="宋体" pitchFamily="2" charset="-122"/>
              </a:rPr>
              <a:t>光</a:t>
            </a:r>
            <a:r>
              <a:rPr kumimoji="1" lang="zh-CN" altLang="en-US" sz="2400" dirty="0" smtClean="0">
                <a:solidFill>
                  <a:srgbClr val="FF3300"/>
                </a:solidFill>
                <a:latin typeface="宋体" pitchFamily="2" charset="-122"/>
              </a:rPr>
              <a:t>振动垂直于</a:t>
            </a:r>
            <a:r>
              <a:rPr kumimoji="1" lang="zh-CN" altLang="en-US" sz="2400" dirty="0" smtClean="0">
                <a:solidFill>
                  <a:srgbClr val="FF3300"/>
                </a:solidFill>
                <a:latin typeface="宋体" pitchFamily="2" charset="-122"/>
                <a:sym typeface="Symbol" pitchFamily="18" charset="2"/>
              </a:rPr>
              <a:t>其</a:t>
            </a:r>
            <a:r>
              <a:rPr kumimoji="1" lang="zh-CN" altLang="en-US" sz="2400" dirty="0">
                <a:solidFill>
                  <a:srgbClr val="FF3300"/>
                </a:solidFill>
                <a:latin typeface="宋体" pitchFamily="2" charset="-122"/>
              </a:rPr>
              <a:t>主平面</a:t>
            </a:r>
            <a:r>
              <a:rPr kumimoji="1" lang="en-US" altLang="zh-CN" sz="2400" dirty="0">
                <a:solidFill>
                  <a:srgbClr val="FF3300"/>
                </a:solidFill>
                <a:latin typeface="宋体" pitchFamily="2" charset="-122"/>
              </a:rPr>
              <a:t>;</a:t>
            </a:r>
          </a:p>
        </p:txBody>
      </p:sp>
      <p:sp>
        <p:nvSpPr>
          <p:cNvPr id="33799" name="Rectangle 7"/>
          <p:cNvSpPr>
            <a:spLocks noChangeArrowheads="1"/>
          </p:cNvSpPr>
          <p:nvPr/>
        </p:nvSpPr>
        <p:spPr bwMode="auto">
          <a:xfrm>
            <a:off x="4648200" y="2819400"/>
            <a:ext cx="3416320" cy="461665"/>
          </a:xfrm>
          <a:prstGeom prst="rect">
            <a:avLst/>
          </a:prstGeom>
          <a:noFill/>
          <a:ln w="9525">
            <a:noFill/>
            <a:miter lim="800000"/>
            <a:headEnd/>
            <a:tailEnd/>
          </a:ln>
        </p:spPr>
        <p:txBody>
          <a:bodyPr wrap="none">
            <a:spAutoFit/>
          </a:bodyPr>
          <a:lstStyle/>
          <a:p>
            <a:r>
              <a:rPr kumimoji="1" lang="en-US" altLang="zh-CN" sz="2400" dirty="0">
                <a:solidFill>
                  <a:srgbClr val="FF3300"/>
                </a:solidFill>
                <a:latin typeface="宋体" pitchFamily="2" charset="-122"/>
              </a:rPr>
              <a:t>e</a:t>
            </a:r>
            <a:r>
              <a:rPr kumimoji="1" lang="zh-CN" altLang="en-US" sz="2400" dirty="0">
                <a:solidFill>
                  <a:srgbClr val="FF3300"/>
                </a:solidFill>
                <a:latin typeface="宋体" pitchFamily="2" charset="-122"/>
              </a:rPr>
              <a:t>光</a:t>
            </a:r>
            <a:r>
              <a:rPr kumimoji="1" lang="zh-CN" altLang="en-US" sz="2400" dirty="0" smtClean="0">
                <a:solidFill>
                  <a:srgbClr val="FF3300"/>
                </a:solidFill>
                <a:latin typeface="宋体" pitchFamily="2" charset="-122"/>
              </a:rPr>
              <a:t>振动平行于其主平面</a:t>
            </a:r>
            <a:endParaRPr kumimoji="1" lang="zh-CN" altLang="en-US" sz="2400" dirty="0">
              <a:solidFill>
                <a:srgbClr val="FF3300"/>
              </a:solidFill>
              <a:latin typeface="宋体" pitchFamily="2" charset="-122"/>
            </a:endParaRPr>
          </a:p>
        </p:txBody>
      </p:sp>
      <p:grpSp>
        <p:nvGrpSpPr>
          <p:cNvPr id="2" name="Group 8"/>
          <p:cNvGrpSpPr>
            <a:grpSpLocks/>
          </p:cNvGrpSpPr>
          <p:nvPr/>
        </p:nvGrpSpPr>
        <p:grpSpPr bwMode="auto">
          <a:xfrm>
            <a:off x="1295400" y="3581400"/>
            <a:ext cx="5729288" cy="1741488"/>
            <a:chOff x="1152" y="1248"/>
            <a:chExt cx="3609" cy="1097"/>
          </a:xfrm>
        </p:grpSpPr>
        <p:sp>
          <p:nvSpPr>
            <p:cNvPr id="21517" name="Line 9"/>
            <p:cNvSpPr>
              <a:spLocks noChangeShapeType="1"/>
            </p:cNvSpPr>
            <p:nvPr/>
          </p:nvSpPr>
          <p:spPr bwMode="auto">
            <a:xfrm flipH="1">
              <a:off x="3472" y="1248"/>
              <a:ext cx="0" cy="832"/>
            </a:xfrm>
            <a:prstGeom prst="line">
              <a:avLst/>
            </a:prstGeom>
            <a:noFill/>
            <a:ln w="38100">
              <a:solidFill>
                <a:srgbClr val="FF0000"/>
              </a:solidFill>
              <a:round/>
              <a:headEnd type="none" w="med" len="sm"/>
              <a:tailEnd type="none" w="med" len="sm"/>
            </a:ln>
          </p:spPr>
          <p:txBody>
            <a:bodyPr/>
            <a:lstStyle/>
            <a:p>
              <a:endParaRPr lang="zh-CN" altLang="en-US"/>
            </a:p>
          </p:txBody>
        </p:sp>
        <p:sp>
          <p:nvSpPr>
            <p:cNvPr id="21518" name="Line 10"/>
            <p:cNvSpPr>
              <a:spLocks noChangeShapeType="1"/>
            </p:cNvSpPr>
            <p:nvPr/>
          </p:nvSpPr>
          <p:spPr bwMode="auto">
            <a:xfrm>
              <a:off x="3466" y="1248"/>
              <a:ext cx="944" cy="712"/>
            </a:xfrm>
            <a:prstGeom prst="line">
              <a:avLst/>
            </a:prstGeom>
            <a:noFill/>
            <a:ln w="19050">
              <a:solidFill>
                <a:srgbClr val="0000FF"/>
              </a:solidFill>
              <a:round/>
              <a:headEnd type="none" w="med" len="sm"/>
              <a:tailEnd type="triangle" w="med" len="sm"/>
            </a:ln>
          </p:spPr>
          <p:txBody>
            <a:bodyPr/>
            <a:lstStyle/>
            <a:p>
              <a:endParaRPr lang="zh-CN" altLang="en-US"/>
            </a:p>
          </p:txBody>
        </p:sp>
        <p:sp>
          <p:nvSpPr>
            <p:cNvPr id="21519" name="Line 11"/>
            <p:cNvSpPr>
              <a:spLocks noChangeShapeType="1"/>
            </p:cNvSpPr>
            <p:nvPr/>
          </p:nvSpPr>
          <p:spPr bwMode="auto">
            <a:xfrm flipV="1">
              <a:off x="3464" y="1320"/>
              <a:ext cx="111" cy="40"/>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0" name="Line 12"/>
            <p:cNvSpPr>
              <a:spLocks noChangeShapeType="1"/>
            </p:cNvSpPr>
            <p:nvPr/>
          </p:nvSpPr>
          <p:spPr bwMode="auto">
            <a:xfrm flipV="1">
              <a:off x="3464" y="1360"/>
              <a:ext cx="175" cy="72"/>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1" name="Line 13"/>
            <p:cNvSpPr>
              <a:spLocks noChangeShapeType="1"/>
            </p:cNvSpPr>
            <p:nvPr/>
          </p:nvSpPr>
          <p:spPr bwMode="auto">
            <a:xfrm flipV="1">
              <a:off x="3473" y="1400"/>
              <a:ext cx="202" cy="88"/>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2" name="Line 14"/>
            <p:cNvSpPr>
              <a:spLocks noChangeShapeType="1"/>
            </p:cNvSpPr>
            <p:nvPr/>
          </p:nvSpPr>
          <p:spPr bwMode="auto">
            <a:xfrm flipV="1">
              <a:off x="3464" y="1440"/>
              <a:ext cx="257" cy="120"/>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3" name="Line 15"/>
            <p:cNvSpPr>
              <a:spLocks noChangeShapeType="1"/>
            </p:cNvSpPr>
            <p:nvPr/>
          </p:nvSpPr>
          <p:spPr bwMode="auto">
            <a:xfrm flipV="1">
              <a:off x="3464" y="1488"/>
              <a:ext cx="330" cy="136"/>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4" name="Line 16"/>
            <p:cNvSpPr>
              <a:spLocks noChangeShapeType="1"/>
            </p:cNvSpPr>
            <p:nvPr/>
          </p:nvSpPr>
          <p:spPr bwMode="auto">
            <a:xfrm flipV="1">
              <a:off x="3473" y="1528"/>
              <a:ext cx="376" cy="168"/>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5" name="Line 17"/>
            <p:cNvSpPr>
              <a:spLocks noChangeShapeType="1"/>
            </p:cNvSpPr>
            <p:nvPr/>
          </p:nvSpPr>
          <p:spPr bwMode="auto">
            <a:xfrm flipV="1">
              <a:off x="3483" y="1576"/>
              <a:ext cx="440" cy="184"/>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6" name="Line 18"/>
            <p:cNvSpPr>
              <a:spLocks noChangeShapeType="1"/>
            </p:cNvSpPr>
            <p:nvPr/>
          </p:nvSpPr>
          <p:spPr bwMode="auto">
            <a:xfrm flipV="1">
              <a:off x="3473" y="1624"/>
              <a:ext cx="505" cy="224"/>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7" name="Line 19"/>
            <p:cNvSpPr>
              <a:spLocks noChangeShapeType="1"/>
            </p:cNvSpPr>
            <p:nvPr/>
          </p:nvSpPr>
          <p:spPr bwMode="auto">
            <a:xfrm flipV="1">
              <a:off x="3464" y="1664"/>
              <a:ext cx="578" cy="264"/>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8" name="Line 20"/>
            <p:cNvSpPr>
              <a:spLocks noChangeShapeType="1"/>
            </p:cNvSpPr>
            <p:nvPr/>
          </p:nvSpPr>
          <p:spPr bwMode="auto">
            <a:xfrm flipV="1">
              <a:off x="3464" y="1712"/>
              <a:ext cx="624" cy="288"/>
            </a:xfrm>
            <a:prstGeom prst="line">
              <a:avLst/>
            </a:prstGeom>
            <a:noFill/>
            <a:ln w="12700">
              <a:solidFill>
                <a:srgbClr val="800080"/>
              </a:solidFill>
              <a:round/>
              <a:headEnd type="none" w="med" len="sm"/>
              <a:tailEnd type="none" w="med" len="sm"/>
            </a:ln>
          </p:spPr>
          <p:txBody>
            <a:bodyPr/>
            <a:lstStyle/>
            <a:p>
              <a:endParaRPr lang="zh-CN" altLang="en-US"/>
            </a:p>
          </p:txBody>
        </p:sp>
        <p:sp>
          <p:nvSpPr>
            <p:cNvPr id="21529" name="Line 21"/>
            <p:cNvSpPr>
              <a:spLocks noChangeShapeType="1"/>
            </p:cNvSpPr>
            <p:nvPr/>
          </p:nvSpPr>
          <p:spPr bwMode="auto">
            <a:xfrm flipV="1">
              <a:off x="3483" y="1760"/>
              <a:ext cx="650" cy="304"/>
            </a:xfrm>
            <a:prstGeom prst="line">
              <a:avLst/>
            </a:prstGeom>
            <a:noFill/>
            <a:ln w="12700">
              <a:solidFill>
                <a:srgbClr val="800080"/>
              </a:solidFill>
              <a:round/>
              <a:headEnd type="none" w="med" len="sm"/>
              <a:tailEnd type="none" w="med" len="sm"/>
            </a:ln>
          </p:spPr>
          <p:txBody>
            <a:bodyPr/>
            <a:lstStyle/>
            <a:p>
              <a:endParaRPr lang="zh-CN" altLang="en-US"/>
            </a:p>
          </p:txBody>
        </p:sp>
        <p:sp>
          <p:nvSpPr>
            <p:cNvPr id="21530" name="Line 22"/>
            <p:cNvSpPr>
              <a:spLocks noChangeShapeType="1"/>
            </p:cNvSpPr>
            <p:nvPr/>
          </p:nvSpPr>
          <p:spPr bwMode="auto">
            <a:xfrm flipV="1">
              <a:off x="3666" y="1800"/>
              <a:ext cx="541" cy="256"/>
            </a:xfrm>
            <a:prstGeom prst="line">
              <a:avLst/>
            </a:prstGeom>
            <a:noFill/>
            <a:ln w="12700">
              <a:solidFill>
                <a:srgbClr val="800080"/>
              </a:solidFill>
              <a:round/>
              <a:headEnd type="none" w="med" len="sm"/>
              <a:tailEnd type="none" w="med" len="sm"/>
            </a:ln>
          </p:spPr>
          <p:txBody>
            <a:bodyPr/>
            <a:lstStyle/>
            <a:p>
              <a:endParaRPr lang="zh-CN" altLang="en-US"/>
            </a:p>
          </p:txBody>
        </p:sp>
        <p:sp>
          <p:nvSpPr>
            <p:cNvPr id="21531" name="Line 23"/>
            <p:cNvSpPr>
              <a:spLocks noChangeShapeType="1"/>
            </p:cNvSpPr>
            <p:nvPr/>
          </p:nvSpPr>
          <p:spPr bwMode="auto">
            <a:xfrm flipV="1">
              <a:off x="3831" y="1840"/>
              <a:ext cx="440" cy="216"/>
            </a:xfrm>
            <a:prstGeom prst="line">
              <a:avLst/>
            </a:prstGeom>
            <a:noFill/>
            <a:ln w="12700">
              <a:solidFill>
                <a:srgbClr val="800080"/>
              </a:solidFill>
              <a:round/>
              <a:headEnd type="none" w="med" len="sm"/>
              <a:tailEnd type="none" w="med" len="sm"/>
            </a:ln>
          </p:spPr>
          <p:txBody>
            <a:bodyPr/>
            <a:lstStyle/>
            <a:p>
              <a:endParaRPr lang="zh-CN" altLang="en-US"/>
            </a:p>
          </p:txBody>
        </p:sp>
        <p:sp>
          <p:nvSpPr>
            <p:cNvPr id="21532" name="Line 24"/>
            <p:cNvSpPr>
              <a:spLocks noChangeShapeType="1"/>
            </p:cNvSpPr>
            <p:nvPr/>
          </p:nvSpPr>
          <p:spPr bwMode="auto">
            <a:xfrm flipV="1">
              <a:off x="3986" y="1888"/>
              <a:ext cx="331" cy="168"/>
            </a:xfrm>
            <a:prstGeom prst="line">
              <a:avLst/>
            </a:prstGeom>
            <a:noFill/>
            <a:ln w="12700">
              <a:solidFill>
                <a:srgbClr val="800080"/>
              </a:solidFill>
              <a:round/>
              <a:headEnd type="none" w="med" len="sm"/>
              <a:tailEnd type="none" w="med" len="sm"/>
            </a:ln>
          </p:spPr>
          <p:txBody>
            <a:bodyPr/>
            <a:lstStyle/>
            <a:p>
              <a:endParaRPr lang="zh-CN" altLang="en-US"/>
            </a:p>
          </p:txBody>
        </p:sp>
        <p:sp>
          <p:nvSpPr>
            <p:cNvPr id="21533" name="Line 25"/>
            <p:cNvSpPr>
              <a:spLocks noChangeShapeType="1"/>
            </p:cNvSpPr>
            <p:nvPr/>
          </p:nvSpPr>
          <p:spPr bwMode="auto">
            <a:xfrm flipV="1">
              <a:off x="4151" y="1920"/>
              <a:ext cx="239" cy="136"/>
            </a:xfrm>
            <a:prstGeom prst="line">
              <a:avLst/>
            </a:prstGeom>
            <a:noFill/>
            <a:ln w="12700">
              <a:solidFill>
                <a:srgbClr val="800080"/>
              </a:solidFill>
              <a:round/>
              <a:headEnd type="none" w="med" len="sm"/>
              <a:tailEnd type="none" w="med" len="sm"/>
            </a:ln>
          </p:spPr>
          <p:txBody>
            <a:bodyPr/>
            <a:lstStyle/>
            <a:p>
              <a:endParaRPr lang="zh-CN" altLang="en-US"/>
            </a:p>
          </p:txBody>
        </p:sp>
        <p:sp>
          <p:nvSpPr>
            <p:cNvPr id="21534" name="Rectangle 26"/>
            <p:cNvSpPr>
              <a:spLocks noChangeArrowheads="1"/>
            </p:cNvSpPr>
            <p:nvPr/>
          </p:nvSpPr>
          <p:spPr bwMode="auto">
            <a:xfrm>
              <a:off x="4357" y="1956"/>
              <a:ext cx="404" cy="249"/>
            </a:xfrm>
            <a:prstGeom prst="rect">
              <a:avLst/>
            </a:prstGeom>
            <a:noFill/>
            <a:ln w="12700">
              <a:noFill/>
              <a:miter lim="800000"/>
              <a:headEnd/>
              <a:tailEnd/>
            </a:ln>
          </p:spPr>
          <p:txBody>
            <a:bodyPr lIns="12700" tIns="12700" rIns="12700" bIns="12700"/>
            <a:lstStyle/>
            <a:p>
              <a:pPr algn="just"/>
              <a:r>
                <a:rPr kumimoji="1" lang="en-US" altLang="zh-CN" sz="2400" b="1" i="1">
                  <a:solidFill>
                    <a:srgbClr val="0000FF"/>
                  </a:solidFill>
                  <a:latin typeface="Times New Roman" pitchFamily="18" charset="0"/>
                </a:rPr>
                <a:t>e</a:t>
              </a:r>
              <a:r>
                <a:rPr kumimoji="1" lang="zh-CN" altLang="en-US" sz="2400" b="1">
                  <a:solidFill>
                    <a:srgbClr val="0000FF"/>
                  </a:solidFill>
                  <a:latin typeface="Times New Roman" pitchFamily="18" charset="0"/>
                </a:rPr>
                <a:t>光</a:t>
              </a:r>
              <a:endParaRPr kumimoji="1" lang="zh-CN" altLang="en-US" sz="2400">
                <a:solidFill>
                  <a:srgbClr val="0000FF"/>
                </a:solidFill>
                <a:latin typeface="Times New Roman" pitchFamily="18" charset="0"/>
              </a:endParaRPr>
            </a:p>
          </p:txBody>
        </p:sp>
        <p:sp>
          <p:nvSpPr>
            <p:cNvPr id="21535" name="Rectangle 27"/>
            <p:cNvSpPr>
              <a:spLocks noChangeArrowheads="1"/>
            </p:cNvSpPr>
            <p:nvPr/>
          </p:nvSpPr>
          <p:spPr bwMode="auto">
            <a:xfrm>
              <a:off x="3327" y="2096"/>
              <a:ext cx="422" cy="232"/>
            </a:xfrm>
            <a:prstGeom prst="rect">
              <a:avLst/>
            </a:prstGeom>
            <a:noFill/>
            <a:ln w="12700">
              <a:noFill/>
              <a:miter lim="800000"/>
              <a:headEnd/>
              <a:tailEnd/>
            </a:ln>
          </p:spPr>
          <p:txBody>
            <a:bodyPr lIns="12700" tIns="12700" rIns="12700" bIns="12700"/>
            <a:lstStyle/>
            <a:p>
              <a:pPr algn="just"/>
              <a:r>
                <a:rPr kumimoji="1" lang="zh-CN" altLang="en-US" sz="2400">
                  <a:solidFill>
                    <a:srgbClr val="FF0000"/>
                  </a:solidFill>
                  <a:latin typeface="Times New Roman" pitchFamily="18" charset="0"/>
                </a:rPr>
                <a:t>光轴</a:t>
              </a:r>
              <a:endParaRPr kumimoji="1" lang="zh-CN" altLang="en-US" sz="2400">
                <a:latin typeface="Times New Roman" pitchFamily="18" charset="0"/>
              </a:endParaRPr>
            </a:p>
          </p:txBody>
        </p:sp>
        <p:sp>
          <p:nvSpPr>
            <p:cNvPr id="21536" name="Rectangle 28"/>
            <p:cNvSpPr>
              <a:spLocks noChangeArrowheads="1"/>
            </p:cNvSpPr>
            <p:nvPr/>
          </p:nvSpPr>
          <p:spPr bwMode="auto">
            <a:xfrm>
              <a:off x="2776" y="1295"/>
              <a:ext cx="632" cy="337"/>
            </a:xfrm>
            <a:prstGeom prst="rect">
              <a:avLst/>
            </a:prstGeom>
            <a:noFill/>
            <a:ln w="12700">
              <a:noFill/>
              <a:miter lim="800000"/>
              <a:headEnd/>
              <a:tailEnd/>
            </a:ln>
          </p:spPr>
          <p:txBody>
            <a:bodyPr lIns="12700" tIns="12700" rIns="12700" bIns="12700"/>
            <a:lstStyle/>
            <a:p>
              <a:pPr algn="just"/>
              <a:r>
                <a:rPr kumimoji="1" lang="en-US" altLang="zh-CN" sz="2000" b="1" i="1">
                  <a:solidFill>
                    <a:srgbClr val="000000"/>
                  </a:solidFill>
                  <a:latin typeface="Times New Roman" pitchFamily="18" charset="0"/>
                </a:rPr>
                <a:t>e</a:t>
              </a:r>
              <a:r>
                <a:rPr kumimoji="1" lang="zh-CN" altLang="en-US" sz="2000" b="1">
                  <a:solidFill>
                    <a:srgbClr val="000000"/>
                  </a:solidFill>
                  <a:latin typeface="Times New Roman" pitchFamily="18" charset="0"/>
                </a:rPr>
                <a:t>光的</a:t>
              </a:r>
            </a:p>
            <a:p>
              <a:pPr algn="just"/>
              <a:r>
                <a:rPr kumimoji="1" lang="zh-CN" altLang="en-US" sz="2000" b="1">
                  <a:solidFill>
                    <a:srgbClr val="000000"/>
                  </a:solidFill>
                  <a:latin typeface="Times New Roman" pitchFamily="18" charset="0"/>
                </a:rPr>
                <a:t>主平面</a:t>
              </a:r>
              <a:endParaRPr kumimoji="1" lang="zh-CN" altLang="en-US" sz="1600">
                <a:solidFill>
                  <a:srgbClr val="000000"/>
                </a:solidFill>
                <a:latin typeface="Times New Roman" pitchFamily="18" charset="0"/>
              </a:endParaRPr>
            </a:p>
          </p:txBody>
        </p:sp>
        <p:sp>
          <p:nvSpPr>
            <p:cNvPr id="21537" name="Line 29"/>
            <p:cNvSpPr>
              <a:spLocks noChangeShapeType="1"/>
            </p:cNvSpPr>
            <p:nvPr/>
          </p:nvSpPr>
          <p:spPr bwMode="auto">
            <a:xfrm flipV="1">
              <a:off x="4064" y="1699"/>
              <a:ext cx="133" cy="132"/>
            </a:xfrm>
            <a:prstGeom prst="line">
              <a:avLst/>
            </a:prstGeom>
            <a:noFill/>
            <a:ln w="38100">
              <a:solidFill>
                <a:srgbClr val="0000FF"/>
              </a:solidFill>
              <a:round/>
              <a:headEnd type="none" w="med" len="sm"/>
              <a:tailEnd type="none" w="med" len="sm"/>
            </a:ln>
          </p:spPr>
          <p:txBody>
            <a:bodyPr/>
            <a:lstStyle/>
            <a:p>
              <a:endParaRPr lang="zh-CN" altLang="en-US"/>
            </a:p>
          </p:txBody>
        </p:sp>
        <p:sp>
          <p:nvSpPr>
            <p:cNvPr id="21538" name="Rectangle 30"/>
            <p:cNvSpPr>
              <a:spLocks noChangeArrowheads="1"/>
            </p:cNvSpPr>
            <p:nvPr/>
          </p:nvSpPr>
          <p:spPr bwMode="auto">
            <a:xfrm>
              <a:off x="2434" y="2033"/>
              <a:ext cx="404" cy="248"/>
            </a:xfrm>
            <a:prstGeom prst="rect">
              <a:avLst/>
            </a:prstGeom>
            <a:noFill/>
            <a:ln w="12700">
              <a:noFill/>
              <a:miter lim="800000"/>
              <a:headEnd/>
              <a:tailEnd/>
            </a:ln>
          </p:spPr>
          <p:txBody>
            <a:bodyPr lIns="12700" tIns="12700" rIns="12700" bIns="12700"/>
            <a:lstStyle/>
            <a:p>
              <a:pPr algn="just"/>
              <a:r>
                <a:rPr kumimoji="1" lang="en-US" altLang="zh-CN" sz="2400" b="1" i="1">
                  <a:solidFill>
                    <a:srgbClr val="0000FF"/>
                  </a:solidFill>
                  <a:latin typeface="Times New Roman" pitchFamily="18" charset="0"/>
                </a:rPr>
                <a:t>o</a:t>
              </a:r>
              <a:r>
                <a:rPr kumimoji="1" lang="zh-CN" altLang="en-US" sz="2400" b="1">
                  <a:solidFill>
                    <a:srgbClr val="0000FF"/>
                  </a:solidFill>
                  <a:latin typeface="Times New Roman" pitchFamily="18" charset="0"/>
                </a:rPr>
                <a:t>光</a:t>
              </a:r>
              <a:endParaRPr kumimoji="1" lang="zh-CN" altLang="en-US" sz="2400">
                <a:solidFill>
                  <a:srgbClr val="0000FF"/>
                </a:solidFill>
                <a:latin typeface="Times New Roman" pitchFamily="18" charset="0"/>
              </a:endParaRPr>
            </a:p>
          </p:txBody>
        </p:sp>
        <p:sp>
          <p:nvSpPr>
            <p:cNvPr id="21539" name="Line 31"/>
            <p:cNvSpPr>
              <a:spLocks noChangeShapeType="1"/>
            </p:cNvSpPr>
            <p:nvPr/>
          </p:nvSpPr>
          <p:spPr bwMode="auto">
            <a:xfrm>
              <a:off x="1797" y="1257"/>
              <a:ext cx="0" cy="832"/>
            </a:xfrm>
            <a:prstGeom prst="line">
              <a:avLst/>
            </a:prstGeom>
            <a:noFill/>
            <a:ln w="38100">
              <a:solidFill>
                <a:srgbClr val="FF0000"/>
              </a:solidFill>
              <a:round/>
              <a:headEnd type="none" w="med" len="sm"/>
              <a:tailEnd type="none" w="med" len="sm"/>
            </a:ln>
          </p:spPr>
          <p:txBody>
            <a:bodyPr/>
            <a:lstStyle/>
            <a:p>
              <a:endParaRPr lang="zh-CN" altLang="en-US"/>
            </a:p>
          </p:txBody>
        </p:sp>
        <p:sp>
          <p:nvSpPr>
            <p:cNvPr id="21540" name="Line 32"/>
            <p:cNvSpPr>
              <a:spLocks noChangeShapeType="1"/>
            </p:cNvSpPr>
            <p:nvPr/>
          </p:nvSpPr>
          <p:spPr bwMode="auto">
            <a:xfrm>
              <a:off x="1797" y="1257"/>
              <a:ext cx="687" cy="776"/>
            </a:xfrm>
            <a:prstGeom prst="line">
              <a:avLst/>
            </a:prstGeom>
            <a:noFill/>
            <a:ln w="19050">
              <a:solidFill>
                <a:srgbClr val="0000FF"/>
              </a:solidFill>
              <a:round/>
              <a:headEnd type="none" w="med" len="sm"/>
              <a:tailEnd type="triangle" w="med" len="sm"/>
            </a:ln>
          </p:spPr>
          <p:txBody>
            <a:bodyPr/>
            <a:lstStyle/>
            <a:p>
              <a:endParaRPr lang="zh-CN" altLang="en-US"/>
            </a:p>
          </p:txBody>
        </p:sp>
        <p:sp>
          <p:nvSpPr>
            <p:cNvPr id="21541" name="Line 33"/>
            <p:cNvSpPr>
              <a:spLocks noChangeShapeType="1"/>
            </p:cNvSpPr>
            <p:nvPr/>
          </p:nvSpPr>
          <p:spPr bwMode="auto">
            <a:xfrm flipV="1">
              <a:off x="1788" y="1409"/>
              <a:ext cx="128" cy="33"/>
            </a:xfrm>
            <a:prstGeom prst="line">
              <a:avLst/>
            </a:prstGeom>
            <a:noFill/>
            <a:ln w="12700">
              <a:solidFill>
                <a:srgbClr val="800080"/>
              </a:solidFill>
              <a:round/>
              <a:headEnd type="none" w="med" len="sm"/>
              <a:tailEnd type="none" w="med" len="sm"/>
            </a:ln>
          </p:spPr>
          <p:txBody>
            <a:bodyPr/>
            <a:lstStyle/>
            <a:p>
              <a:endParaRPr lang="zh-CN" altLang="en-US"/>
            </a:p>
          </p:txBody>
        </p:sp>
        <p:sp>
          <p:nvSpPr>
            <p:cNvPr id="21542" name="Line 34"/>
            <p:cNvSpPr>
              <a:spLocks noChangeShapeType="1"/>
            </p:cNvSpPr>
            <p:nvPr/>
          </p:nvSpPr>
          <p:spPr bwMode="auto">
            <a:xfrm flipV="1">
              <a:off x="1788" y="1361"/>
              <a:ext cx="92" cy="9"/>
            </a:xfrm>
            <a:prstGeom prst="line">
              <a:avLst/>
            </a:prstGeom>
            <a:noFill/>
            <a:ln w="12700">
              <a:solidFill>
                <a:srgbClr val="800080"/>
              </a:solidFill>
              <a:round/>
              <a:headEnd type="none" w="med" len="sm"/>
              <a:tailEnd type="none" w="med" len="sm"/>
            </a:ln>
          </p:spPr>
          <p:txBody>
            <a:bodyPr/>
            <a:lstStyle/>
            <a:p>
              <a:endParaRPr lang="zh-CN" altLang="en-US"/>
            </a:p>
          </p:txBody>
        </p:sp>
        <p:sp>
          <p:nvSpPr>
            <p:cNvPr id="21543" name="Line 35"/>
            <p:cNvSpPr>
              <a:spLocks noChangeShapeType="1"/>
            </p:cNvSpPr>
            <p:nvPr/>
          </p:nvSpPr>
          <p:spPr bwMode="auto">
            <a:xfrm flipV="1">
              <a:off x="1788" y="1473"/>
              <a:ext cx="174" cy="33"/>
            </a:xfrm>
            <a:prstGeom prst="line">
              <a:avLst/>
            </a:prstGeom>
            <a:noFill/>
            <a:ln w="12700">
              <a:solidFill>
                <a:srgbClr val="800080"/>
              </a:solidFill>
              <a:round/>
              <a:headEnd type="none" w="med" len="sm"/>
              <a:tailEnd type="none" w="med" len="sm"/>
            </a:ln>
          </p:spPr>
          <p:txBody>
            <a:bodyPr/>
            <a:lstStyle/>
            <a:p>
              <a:endParaRPr lang="zh-CN" altLang="en-US"/>
            </a:p>
          </p:txBody>
        </p:sp>
        <p:sp>
          <p:nvSpPr>
            <p:cNvPr id="21544" name="Line 36"/>
            <p:cNvSpPr>
              <a:spLocks noChangeShapeType="1"/>
            </p:cNvSpPr>
            <p:nvPr/>
          </p:nvSpPr>
          <p:spPr bwMode="auto">
            <a:xfrm flipV="1">
              <a:off x="1788" y="1521"/>
              <a:ext cx="229" cy="57"/>
            </a:xfrm>
            <a:prstGeom prst="line">
              <a:avLst/>
            </a:prstGeom>
            <a:noFill/>
            <a:ln w="12700">
              <a:solidFill>
                <a:srgbClr val="800080"/>
              </a:solidFill>
              <a:round/>
              <a:headEnd type="none" w="med" len="sm"/>
              <a:tailEnd type="none" w="med" len="sm"/>
            </a:ln>
          </p:spPr>
          <p:txBody>
            <a:bodyPr/>
            <a:lstStyle/>
            <a:p>
              <a:endParaRPr lang="zh-CN" altLang="en-US"/>
            </a:p>
          </p:txBody>
        </p:sp>
        <p:sp>
          <p:nvSpPr>
            <p:cNvPr id="21545" name="Line 37"/>
            <p:cNvSpPr>
              <a:spLocks noChangeShapeType="1"/>
            </p:cNvSpPr>
            <p:nvPr/>
          </p:nvSpPr>
          <p:spPr bwMode="auto">
            <a:xfrm flipV="1">
              <a:off x="1788" y="1577"/>
              <a:ext cx="284" cy="73"/>
            </a:xfrm>
            <a:prstGeom prst="line">
              <a:avLst/>
            </a:prstGeom>
            <a:noFill/>
            <a:ln w="12700">
              <a:solidFill>
                <a:srgbClr val="800080"/>
              </a:solidFill>
              <a:round/>
              <a:headEnd type="none" w="med" len="sm"/>
              <a:tailEnd type="none" w="med" len="sm"/>
            </a:ln>
          </p:spPr>
          <p:txBody>
            <a:bodyPr/>
            <a:lstStyle/>
            <a:p>
              <a:endParaRPr lang="zh-CN" altLang="en-US"/>
            </a:p>
          </p:txBody>
        </p:sp>
        <p:sp>
          <p:nvSpPr>
            <p:cNvPr id="21546" name="Line 38"/>
            <p:cNvSpPr>
              <a:spLocks noChangeShapeType="1"/>
            </p:cNvSpPr>
            <p:nvPr/>
          </p:nvSpPr>
          <p:spPr bwMode="auto">
            <a:xfrm flipV="1">
              <a:off x="1806" y="1633"/>
              <a:ext cx="321" cy="81"/>
            </a:xfrm>
            <a:prstGeom prst="line">
              <a:avLst/>
            </a:prstGeom>
            <a:noFill/>
            <a:ln w="12700">
              <a:solidFill>
                <a:srgbClr val="800080"/>
              </a:solidFill>
              <a:round/>
              <a:headEnd type="none" w="med" len="sm"/>
              <a:tailEnd type="none" w="med" len="sm"/>
            </a:ln>
          </p:spPr>
          <p:txBody>
            <a:bodyPr/>
            <a:lstStyle/>
            <a:p>
              <a:endParaRPr lang="zh-CN" altLang="en-US"/>
            </a:p>
          </p:txBody>
        </p:sp>
        <p:sp>
          <p:nvSpPr>
            <p:cNvPr id="21547" name="Line 39"/>
            <p:cNvSpPr>
              <a:spLocks noChangeShapeType="1"/>
            </p:cNvSpPr>
            <p:nvPr/>
          </p:nvSpPr>
          <p:spPr bwMode="auto">
            <a:xfrm flipV="1">
              <a:off x="1788" y="1697"/>
              <a:ext cx="385" cy="97"/>
            </a:xfrm>
            <a:prstGeom prst="line">
              <a:avLst/>
            </a:prstGeom>
            <a:noFill/>
            <a:ln w="12700">
              <a:solidFill>
                <a:srgbClr val="800080"/>
              </a:solidFill>
              <a:round/>
              <a:headEnd type="none" w="med" len="sm"/>
              <a:tailEnd type="none" w="med" len="sm"/>
            </a:ln>
          </p:spPr>
          <p:txBody>
            <a:bodyPr/>
            <a:lstStyle/>
            <a:p>
              <a:endParaRPr lang="zh-CN" altLang="en-US"/>
            </a:p>
          </p:txBody>
        </p:sp>
        <p:sp>
          <p:nvSpPr>
            <p:cNvPr id="21548" name="Line 40"/>
            <p:cNvSpPr>
              <a:spLocks noChangeShapeType="1"/>
            </p:cNvSpPr>
            <p:nvPr/>
          </p:nvSpPr>
          <p:spPr bwMode="auto">
            <a:xfrm flipV="1">
              <a:off x="1788" y="1753"/>
              <a:ext cx="431" cy="112"/>
            </a:xfrm>
            <a:prstGeom prst="line">
              <a:avLst/>
            </a:prstGeom>
            <a:noFill/>
            <a:ln w="12700">
              <a:solidFill>
                <a:srgbClr val="800080"/>
              </a:solidFill>
              <a:round/>
              <a:headEnd type="none" w="med" len="sm"/>
              <a:tailEnd type="none" w="med" len="sm"/>
            </a:ln>
          </p:spPr>
          <p:txBody>
            <a:bodyPr/>
            <a:lstStyle/>
            <a:p>
              <a:endParaRPr lang="zh-CN" altLang="en-US"/>
            </a:p>
          </p:txBody>
        </p:sp>
        <p:sp>
          <p:nvSpPr>
            <p:cNvPr id="21549" name="Line 41"/>
            <p:cNvSpPr>
              <a:spLocks noChangeShapeType="1"/>
            </p:cNvSpPr>
            <p:nvPr/>
          </p:nvSpPr>
          <p:spPr bwMode="auto">
            <a:xfrm flipV="1">
              <a:off x="1797" y="1809"/>
              <a:ext cx="486" cy="128"/>
            </a:xfrm>
            <a:prstGeom prst="line">
              <a:avLst/>
            </a:prstGeom>
            <a:noFill/>
            <a:ln w="12700">
              <a:solidFill>
                <a:srgbClr val="800080"/>
              </a:solidFill>
              <a:round/>
              <a:headEnd type="none" w="med" len="sm"/>
              <a:tailEnd type="none" w="med" len="sm"/>
            </a:ln>
          </p:spPr>
          <p:txBody>
            <a:bodyPr/>
            <a:lstStyle/>
            <a:p>
              <a:endParaRPr lang="zh-CN" altLang="en-US"/>
            </a:p>
          </p:txBody>
        </p:sp>
        <p:sp>
          <p:nvSpPr>
            <p:cNvPr id="21550" name="Line 42"/>
            <p:cNvSpPr>
              <a:spLocks noChangeShapeType="1"/>
            </p:cNvSpPr>
            <p:nvPr/>
          </p:nvSpPr>
          <p:spPr bwMode="auto">
            <a:xfrm flipV="1">
              <a:off x="1788" y="1865"/>
              <a:ext cx="541" cy="152"/>
            </a:xfrm>
            <a:prstGeom prst="line">
              <a:avLst/>
            </a:prstGeom>
            <a:noFill/>
            <a:ln w="12700">
              <a:solidFill>
                <a:srgbClr val="800080"/>
              </a:solidFill>
              <a:round/>
              <a:headEnd type="none" w="med" len="sm"/>
              <a:tailEnd type="none" w="med" len="sm"/>
            </a:ln>
          </p:spPr>
          <p:txBody>
            <a:bodyPr/>
            <a:lstStyle/>
            <a:p>
              <a:endParaRPr lang="zh-CN" altLang="en-US"/>
            </a:p>
          </p:txBody>
        </p:sp>
        <p:sp>
          <p:nvSpPr>
            <p:cNvPr id="21551" name="Line 43"/>
            <p:cNvSpPr>
              <a:spLocks noChangeShapeType="1"/>
            </p:cNvSpPr>
            <p:nvPr/>
          </p:nvSpPr>
          <p:spPr bwMode="auto">
            <a:xfrm flipV="1">
              <a:off x="1788" y="1929"/>
              <a:ext cx="586" cy="160"/>
            </a:xfrm>
            <a:prstGeom prst="line">
              <a:avLst/>
            </a:prstGeom>
            <a:noFill/>
            <a:ln w="12700">
              <a:solidFill>
                <a:srgbClr val="800080"/>
              </a:solidFill>
              <a:round/>
              <a:headEnd type="none" w="med" len="sm"/>
              <a:tailEnd type="none" w="med" len="sm"/>
            </a:ln>
          </p:spPr>
          <p:txBody>
            <a:bodyPr/>
            <a:lstStyle/>
            <a:p>
              <a:endParaRPr lang="zh-CN" altLang="en-US"/>
            </a:p>
          </p:txBody>
        </p:sp>
        <p:sp>
          <p:nvSpPr>
            <p:cNvPr id="21552" name="Line 44"/>
            <p:cNvSpPr>
              <a:spLocks noChangeShapeType="1"/>
            </p:cNvSpPr>
            <p:nvPr/>
          </p:nvSpPr>
          <p:spPr bwMode="auto">
            <a:xfrm flipV="1">
              <a:off x="2026" y="1985"/>
              <a:ext cx="376" cy="112"/>
            </a:xfrm>
            <a:prstGeom prst="line">
              <a:avLst/>
            </a:prstGeom>
            <a:noFill/>
            <a:ln w="12700">
              <a:solidFill>
                <a:srgbClr val="800080"/>
              </a:solidFill>
              <a:round/>
              <a:headEnd type="none" w="med" len="sm"/>
              <a:tailEnd type="none" w="med" len="sm"/>
            </a:ln>
          </p:spPr>
          <p:txBody>
            <a:bodyPr/>
            <a:lstStyle/>
            <a:p>
              <a:endParaRPr lang="zh-CN" altLang="en-US"/>
            </a:p>
          </p:txBody>
        </p:sp>
        <p:sp>
          <p:nvSpPr>
            <p:cNvPr id="21553" name="Line 45"/>
            <p:cNvSpPr>
              <a:spLocks noChangeShapeType="1"/>
            </p:cNvSpPr>
            <p:nvPr/>
          </p:nvSpPr>
          <p:spPr bwMode="auto">
            <a:xfrm flipV="1">
              <a:off x="2301" y="2025"/>
              <a:ext cx="147" cy="48"/>
            </a:xfrm>
            <a:prstGeom prst="line">
              <a:avLst/>
            </a:prstGeom>
            <a:noFill/>
            <a:ln w="12700">
              <a:solidFill>
                <a:srgbClr val="800080"/>
              </a:solidFill>
              <a:round/>
              <a:headEnd type="none" w="med" len="sm"/>
              <a:tailEnd type="none" w="med" len="sm"/>
            </a:ln>
          </p:spPr>
          <p:txBody>
            <a:bodyPr/>
            <a:lstStyle/>
            <a:p>
              <a:endParaRPr lang="zh-CN" altLang="en-US"/>
            </a:p>
          </p:txBody>
        </p:sp>
        <p:sp>
          <p:nvSpPr>
            <p:cNvPr id="21554" name="Rectangle 46"/>
            <p:cNvSpPr>
              <a:spLocks noChangeArrowheads="1"/>
            </p:cNvSpPr>
            <p:nvPr/>
          </p:nvSpPr>
          <p:spPr bwMode="auto">
            <a:xfrm>
              <a:off x="1650" y="2113"/>
              <a:ext cx="422" cy="232"/>
            </a:xfrm>
            <a:prstGeom prst="rect">
              <a:avLst/>
            </a:prstGeom>
            <a:noFill/>
            <a:ln w="12700">
              <a:noFill/>
              <a:miter lim="800000"/>
              <a:headEnd/>
              <a:tailEnd/>
            </a:ln>
          </p:spPr>
          <p:txBody>
            <a:bodyPr lIns="12700" tIns="12700" rIns="12700" bIns="12700"/>
            <a:lstStyle/>
            <a:p>
              <a:pPr algn="just"/>
              <a:r>
                <a:rPr kumimoji="1" lang="zh-CN" altLang="en-US" sz="2400">
                  <a:solidFill>
                    <a:srgbClr val="FF0000"/>
                  </a:solidFill>
                  <a:latin typeface="Times New Roman" pitchFamily="18" charset="0"/>
                </a:rPr>
                <a:t>光轴</a:t>
              </a:r>
              <a:endParaRPr kumimoji="1" lang="zh-CN" altLang="en-US" sz="1600">
                <a:latin typeface="Times New Roman" pitchFamily="18" charset="0"/>
              </a:endParaRPr>
            </a:p>
          </p:txBody>
        </p:sp>
        <p:sp>
          <p:nvSpPr>
            <p:cNvPr id="21555" name="Rectangle 47"/>
            <p:cNvSpPr>
              <a:spLocks noChangeArrowheads="1"/>
            </p:cNvSpPr>
            <p:nvPr/>
          </p:nvSpPr>
          <p:spPr bwMode="auto">
            <a:xfrm>
              <a:off x="1152" y="1344"/>
              <a:ext cx="672" cy="357"/>
            </a:xfrm>
            <a:prstGeom prst="rect">
              <a:avLst/>
            </a:prstGeom>
            <a:noFill/>
            <a:ln w="12700">
              <a:noFill/>
              <a:miter lim="800000"/>
              <a:headEnd/>
              <a:tailEnd/>
            </a:ln>
          </p:spPr>
          <p:txBody>
            <a:bodyPr lIns="12700" tIns="12700" rIns="12700" bIns="12700"/>
            <a:lstStyle/>
            <a:p>
              <a:pPr algn="just"/>
              <a:r>
                <a:rPr kumimoji="1" lang="en-US" altLang="zh-CN" sz="2000" b="1" i="1">
                  <a:solidFill>
                    <a:srgbClr val="000000"/>
                  </a:solidFill>
                  <a:latin typeface="Times New Roman" pitchFamily="18" charset="0"/>
                </a:rPr>
                <a:t>o</a:t>
              </a:r>
              <a:r>
                <a:rPr kumimoji="1" lang="zh-CN" altLang="en-US" sz="2000" b="1">
                  <a:solidFill>
                    <a:srgbClr val="000000"/>
                  </a:solidFill>
                  <a:latin typeface="Times New Roman" pitchFamily="18" charset="0"/>
                </a:rPr>
                <a:t>光的</a:t>
              </a:r>
            </a:p>
            <a:p>
              <a:pPr algn="just"/>
              <a:r>
                <a:rPr kumimoji="1" lang="zh-CN" altLang="en-US" sz="2000" b="1">
                  <a:solidFill>
                    <a:srgbClr val="000000"/>
                  </a:solidFill>
                  <a:latin typeface="Times New Roman" pitchFamily="18" charset="0"/>
                </a:rPr>
                <a:t>主平面</a:t>
              </a:r>
              <a:endParaRPr kumimoji="1" lang="zh-CN" altLang="en-US" sz="1600">
                <a:solidFill>
                  <a:srgbClr val="000000"/>
                </a:solidFill>
                <a:latin typeface="Times New Roman" pitchFamily="18" charset="0"/>
              </a:endParaRPr>
            </a:p>
          </p:txBody>
        </p:sp>
        <p:sp>
          <p:nvSpPr>
            <p:cNvPr id="21556" name="Rectangle 48"/>
            <p:cNvSpPr>
              <a:spLocks noChangeArrowheads="1"/>
            </p:cNvSpPr>
            <p:nvPr/>
          </p:nvSpPr>
          <p:spPr bwMode="auto">
            <a:xfrm>
              <a:off x="1936" y="1256"/>
              <a:ext cx="385" cy="233"/>
            </a:xfrm>
            <a:prstGeom prst="rect">
              <a:avLst/>
            </a:prstGeom>
            <a:noFill/>
            <a:ln w="25400">
              <a:noFill/>
              <a:miter lim="800000"/>
              <a:headEnd/>
              <a:tailEnd/>
            </a:ln>
          </p:spPr>
          <p:txBody>
            <a:bodyPr lIns="12700" tIns="12700" rIns="12700" bIns="12700"/>
            <a:lstStyle/>
            <a:p>
              <a:pPr algn="just"/>
              <a:r>
                <a:rPr kumimoji="1" lang="en-US" altLang="zh-CN" sz="3600" b="1">
                  <a:solidFill>
                    <a:srgbClr val="0000FF"/>
                  </a:solidFill>
                  <a:latin typeface="Times New Roman" pitchFamily="18" charset="0"/>
                </a:rPr>
                <a:t>·</a:t>
              </a:r>
              <a:endParaRPr kumimoji="1" lang="en-US" altLang="zh-CN" sz="1000">
                <a:latin typeface="Times New Roman" pitchFamily="18" charset="0"/>
              </a:endParaRPr>
            </a:p>
          </p:txBody>
        </p:sp>
        <p:sp>
          <p:nvSpPr>
            <p:cNvPr id="21557" name="Rectangle 49"/>
            <p:cNvSpPr>
              <a:spLocks noChangeArrowheads="1"/>
            </p:cNvSpPr>
            <p:nvPr/>
          </p:nvSpPr>
          <p:spPr bwMode="auto">
            <a:xfrm>
              <a:off x="2090" y="1424"/>
              <a:ext cx="385" cy="352"/>
            </a:xfrm>
            <a:prstGeom prst="rect">
              <a:avLst/>
            </a:prstGeom>
            <a:noFill/>
            <a:ln w="25400">
              <a:noFill/>
              <a:miter lim="800000"/>
              <a:headEnd/>
              <a:tailEnd/>
            </a:ln>
          </p:spPr>
          <p:txBody>
            <a:bodyPr lIns="12700" tIns="12700" rIns="12700" bIns="12700"/>
            <a:lstStyle/>
            <a:p>
              <a:pPr algn="just"/>
              <a:r>
                <a:rPr kumimoji="1" lang="en-US" altLang="zh-CN" sz="3600" b="1">
                  <a:solidFill>
                    <a:srgbClr val="0000FF"/>
                  </a:solidFill>
                  <a:latin typeface="Times New Roman" pitchFamily="18" charset="0"/>
                </a:rPr>
                <a:t>·</a:t>
              </a:r>
              <a:endParaRPr kumimoji="1" lang="en-US" altLang="zh-CN" sz="1000">
                <a:latin typeface="Times New Roman" pitchFamily="18" charset="0"/>
              </a:endParaRPr>
            </a:p>
          </p:txBody>
        </p:sp>
        <p:sp>
          <p:nvSpPr>
            <p:cNvPr id="21558" name="Rectangle 50"/>
            <p:cNvSpPr>
              <a:spLocks noChangeArrowheads="1"/>
            </p:cNvSpPr>
            <p:nvPr/>
          </p:nvSpPr>
          <p:spPr bwMode="auto">
            <a:xfrm>
              <a:off x="2230" y="1585"/>
              <a:ext cx="385" cy="304"/>
            </a:xfrm>
            <a:prstGeom prst="rect">
              <a:avLst/>
            </a:prstGeom>
            <a:noFill/>
            <a:ln w="25400">
              <a:noFill/>
              <a:miter lim="800000"/>
              <a:headEnd/>
              <a:tailEnd/>
            </a:ln>
          </p:spPr>
          <p:txBody>
            <a:bodyPr lIns="12700" tIns="12700" rIns="12700" bIns="12700"/>
            <a:lstStyle/>
            <a:p>
              <a:pPr algn="just"/>
              <a:r>
                <a:rPr kumimoji="1" lang="en-US" altLang="zh-CN" sz="3600" b="1">
                  <a:solidFill>
                    <a:srgbClr val="0000FF"/>
                  </a:solidFill>
                  <a:latin typeface="Times New Roman" pitchFamily="18" charset="0"/>
                </a:rPr>
                <a:t>·</a:t>
              </a:r>
              <a:endParaRPr kumimoji="1" lang="en-US" altLang="zh-CN" sz="1000">
                <a:latin typeface="Times New Roman" pitchFamily="18" charset="0"/>
              </a:endParaRPr>
            </a:p>
          </p:txBody>
        </p:sp>
        <p:sp>
          <p:nvSpPr>
            <p:cNvPr id="21559" name="Rectangle 51"/>
            <p:cNvSpPr>
              <a:spLocks noChangeArrowheads="1"/>
            </p:cNvSpPr>
            <p:nvPr/>
          </p:nvSpPr>
          <p:spPr bwMode="auto">
            <a:xfrm>
              <a:off x="2351" y="1720"/>
              <a:ext cx="385" cy="344"/>
            </a:xfrm>
            <a:prstGeom prst="rect">
              <a:avLst/>
            </a:prstGeom>
            <a:noFill/>
            <a:ln w="25400">
              <a:noFill/>
              <a:miter lim="800000"/>
              <a:headEnd/>
              <a:tailEnd/>
            </a:ln>
          </p:spPr>
          <p:txBody>
            <a:bodyPr lIns="12700" tIns="12700" rIns="12700" bIns="12700"/>
            <a:lstStyle/>
            <a:p>
              <a:pPr algn="just"/>
              <a:r>
                <a:rPr kumimoji="1" lang="en-US" altLang="zh-CN" sz="3600" b="1">
                  <a:solidFill>
                    <a:srgbClr val="0000FF"/>
                  </a:solidFill>
                  <a:latin typeface="Times New Roman" pitchFamily="18" charset="0"/>
                </a:rPr>
                <a:t>·</a:t>
              </a:r>
              <a:endParaRPr kumimoji="1" lang="en-US" altLang="zh-CN" sz="1000">
                <a:latin typeface="Times New Roman" pitchFamily="18" charset="0"/>
              </a:endParaRPr>
            </a:p>
          </p:txBody>
        </p:sp>
        <p:sp>
          <p:nvSpPr>
            <p:cNvPr id="21560" name="Line 52"/>
            <p:cNvSpPr>
              <a:spLocks noChangeShapeType="1"/>
            </p:cNvSpPr>
            <p:nvPr/>
          </p:nvSpPr>
          <p:spPr bwMode="auto">
            <a:xfrm>
              <a:off x="1674" y="1661"/>
              <a:ext cx="352" cy="208"/>
            </a:xfrm>
            <a:prstGeom prst="line">
              <a:avLst/>
            </a:prstGeom>
            <a:noFill/>
            <a:ln w="28575">
              <a:solidFill>
                <a:srgbClr val="000000"/>
              </a:solidFill>
              <a:round/>
              <a:headEnd/>
              <a:tailEnd/>
            </a:ln>
          </p:spPr>
          <p:txBody>
            <a:bodyPr/>
            <a:lstStyle/>
            <a:p>
              <a:endParaRPr lang="zh-CN" altLang="en-US"/>
            </a:p>
          </p:txBody>
        </p:sp>
        <p:sp>
          <p:nvSpPr>
            <p:cNvPr id="21561" name="Line 53"/>
            <p:cNvSpPr>
              <a:spLocks noChangeShapeType="1"/>
            </p:cNvSpPr>
            <p:nvPr/>
          </p:nvSpPr>
          <p:spPr bwMode="auto">
            <a:xfrm flipV="1">
              <a:off x="3926" y="1585"/>
              <a:ext cx="133" cy="132"/>
            </a:xfrm>
            <a:prstGeom prst="line">
              <a:avLst/>
            </a:prstGeom>
            <a:noFill/>
            <a:ln w="38100">
              <a:solidFill>
                <a:srgbClr val="0000FF"/>
              </a:solidFill>
              <a:round/>
              <a:headEnd type="none" w="med" len="sm"/>
              <a:tailEnd type="none" w="med" len="sm"/>
            </a:ln>
          </p:spPr>
          <p:txBody>
            <a:bodyPr/>
            <a:lstStyle/>
            <a:p>
              <a:endParaRPr lang="zh-CN" altLang="en-US"/>
            </a:p>
          </p:txBody>
        </p:sp>
        <p:sp>
          <p:nvSpPr>
            <p:cNvPr id="21562" name="Line 54"/>
            <p:cNvSpPr>
              <a:spLocks noChangeShapeType="1"/>
            </p:cNvSpPr>
            <p:nvPr/>
          </p:nvSpPr>
          <p:spPr bwMode="auto">
            <a:xfrm flipV="1">
              <a:off x="3788" y="1478"/>
              <a:ext cx="133" cy="132"/>
            </a:xfrm>
            <a:prstGeom prst="line">
              <a:avLst/>
            </a:prstGeom>
            <a:noFill/>
            <a:ln w="38100">
              <a:solidFill>
                <a:srgbClr val="0000FF"/>
              </a:solidFill>
              <a:round/>
              <a:headEnd type="none" w="med" len="sm"/>
              <a:tailEnd type="none" w="med" len="sm"/>
            </a:ln>
          </p:spPr>
          <p:txBody>
            <a:bodyPr/>
            <a:lstStyle/>
            <a:p>
              <a:endParaRPr lang="zh-CN" altLang="en-US"/>
            </a:p>
          </p:txBody>
        </p:sp>
        <p:sp>
          <p:nvSpPr>
            <p:cNvPr id="21563" name="Line 55"/>
            <p:cNvSpPr>
              <a:spLocks noChangeShapeType="1"/>
            </p:cNvSpPr>
            <p:nvPr/>
          </p:nvSpPr>
          <p:spPr bwMode="auto">
            <a:xfrm flipV="1">
              <a:off x="3642" y="1370"/>
              <a:ext cx="134" cy="133"/>
            </a:xfrm>
            <a:prstGeom prst="line">
              <a:avLst/>
            </a:prstGeom>
            <a:noFill/>
            <a:ln w="38100">
              <a:solidFill>
                <a:srgbClr val="0000FF"/>
              </a:solidFill>
              <a:round/>
              <a:headEnd type="none" w="med" len="sm"/>
              <a:tailEnd type="none" w="med" len="sm"/>
            </a:ln>
          </p:spPr>
          <p:txBody>
            <a:bodyPr/>
            <a:lstStyle/>
            <a:p>
              <a:endParaRPr lang="zh-CN" altLang="en-US"/>
            </a:p>
          </p:txBody>
        </p:sp>
        <p:sp>
          <p:nvSpPr>
            <p:cNvPr id="21564" name="Line 56"/>
            <p:cNvSpPr>
              <a:spLocks noChangeShapeType="1"/>
            </p:cNvSpPr>
            <p:nvPr/>
          </p:nvSpPr>
          <p:spPr bwMode="auto">
            <a:xfrm>
              <a:off x="3330" y="1540"/>
              <a:ext cx="422" cy="161"/>
            </a:xfrm>
            <a:prstGeom prst="line">
              <a:avLst/>
            </a:prstGeom>
            <a:noFill/>
            <a:ln w="28575">
              <a:solidFill>
                <a:srgbClr val="000000"/>
              </a:solidFill>
              <a:round/>
              <a:headEnd/>
              <a:tailEnd/>
            </a:ln>
          </p:spPr>
          <p:txBody>
            <a:bodyPr/>
            <a:lstStyle/>
            <a:p>
              <a:endParaRPr lang="zh-CN" altLang="en-US"/>
            </a:p>
          </p:txBody>
        </p:sp>
      </p:grpSp>
      <p:sp>
        <p:nvSpPr>
          <p:cNvPr id="33851" name="Text Box 59"/>
          <p:cNvSpPr txBox="1">
            <a:spLocks noChangeArrowheads="1"/>
          </p:cNvSpPr>
          <p:nvPr/>
        </p:nvSpPr>
        <p:spPr bwMode="auto">
          <a:xfrm>
            <a:off x="2071670" y="571480"/>
            <a:ext cx="6858000" cy="822325"/>
          </a:xfrm>
          <a:prstGeom prst="rect">
            <a:avLst/>
          </a:prstGeom>
          <a:noFill/>
          <a:ln w="9525">
            <a:noFill/>
            <a:miter lim="800000"/>
            <a:headEnd/>
            <a:tailEnd/>
          </a:ln>
        </p:spPr>
        <p:txBody>
          <a:bodyPr>
            <a:spAutoFit/>
          </a:bodyPr>
          <a:lstStyle/>
          <a:p>
            <a:pPr>
              <a:spcBef>
                <a:spcPct val="50000"/>
              </a:spcBef>
            </a:pPr>
            <a:r>
              <a:rPr kumimoji="1" lang="zh-CN" altLang="en-US" sz="2400" dirty="0">
                <a:latin typeface="宋体" pitchFamily="2" charset="-122"/>
              </a:rPr>
              <a:t>晶体中某条光线与晶体光轴构成的平面</a:t>
            </a:r>
            <a:r>
              <a:rPr kumimoji="1" lang="en-US" altLang="zh-CN" sz="2400" dirty="0">
                <a:latin typeface="宋体" pitchFamily="2" charset="-122"/>
              </a:rPr>
              <a:t>,</a:t>
            </a:r>
            <a:r>
              <a:rPr kumimoji="1" lang="zh-CN" altLang="en-US" sz="2400" dirty="0">
                <a:latin typeface="宋体" pitchFamily="2" charset="-122"/>
              </a:rPr>
              <a:t>称为该光线的主平面。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additive="base">
                                        <p:cTn id="7" dur="500" fill="hold"/>
                                        <p:tgtEl>
                                          <p:spTgt spid="33795"/>
                                        </p:tgtEl>
                                        <p:attrNameLst>
                                          <p:attrName>ppt_x</p:attrName>
                                        </p:attrNameLst>
                                      </p:cBhvr>
                                      <p:tavLst>
                                        <p:tav tm="0">
                                          <p:val>
                                            <p:strVal val="0-#ppt_w/2"/>
                                          </p:val>
                                        </p:tav>
                                        <p:tav tm="100000">
                                          <p:val>
                                            <p:strVal val="#ppt_x"/>
                                          </p:val>
                                        </p:tav>
                                      </p:tavLst>
                                    </p:anim>
                                    <p:anim calcmode="lin" valueType="num">
                                      <p:cBhvr additive="base">
                                        <p:cTn id="8" dur="500" fill="hold"/>
                                        <p:tgtEl>
                                          <p:spTgt spid="337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851"/>
                                        </p:tgtEl>
                                        <p:attrNameLst>
                                          <p:attrName>style.visibility</p:attrName>
                                        </p:attrNameLst>
                                      </p:cBhvr>
                                      <p:to>
                                        <p:strVal val="visible"/>
                                      </p:to>
                                    </p:set>
                                    <p:anim calcmode="lin" valueType="num">
                                      <p:cBhvr additive="base">
                                        <p:cTn id="13" dur="500" fill="hold"/>
                                        <p:tgtEl>
                                          <p:spTgt spid="33851"/>
                                        </p:tgtEl>
                                        <p:attrNameLst>
                                          <p:attrName>ppt_x</p:attrName>
                                        </p:attrNameLst>
                                      </p:cBhvr>
                                      <p:tavLst>
                                        <p:tav tm="0">
                                          <p:val>
                                            <p:strVal val="#ppt_x"/>
                                          </p:val>
                                        </p:tav>
                                        <p:tav tm="100000">
                                          <p:val>
                                            <p:strVal val="#ppt_x"/>
                                          </p:val>
                                        </p:tav>
                                      </p:tavLst>
                                    </p:anim>
                                    <p:anim calcmode="lin" valueType="num">
                                      <p:cBhvr additive="base">
                                        <p:cTn id="14" dur="500" fill="hold"/>
                                        <p:tgtEl>
                                          <p:spTgt spid="338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796"/>
                                        </p:tgtEl>
                                        <p:attrNameLst>
                                          <p:attrName>style.visibility</p:attrName>
                                        </p:attrNameLst>
                                      </p:cBhvr>
                                      <p:to>
                                        <p:strVal val="visible"/>
                                      </p:to>
                                    </p:set>
                                    <p:anim calcmode="lin" valueType="num">
                                      <p:cBhvr additive="base">
                                        <p:cTn id="19" dur="500" fill="hold"/>
                                        <p:tgtEl>
                                          <p:spTgt spid="33796"/>
                                        </p:tgtEl>
                                        <p:attrNameLst>
                                          <p:attrName>ppt_x</p:attrName>
                                        </p:attrNameLst>
                                      </p:cBhvr>
                                      <p:tavLst>
                                        <p:tav tm="0">
                                          <p:val>
                                            <p:strVal val="0-#ppt_w/2"/>
                                          </p:val>
                                        </p:tav>
                                        <p:tav tm="100000">
                                          <p:val>
                                            <p:strVal val="#ppt_x"/>
                                          </p:val>
                                        </p:tav>
                                      </p:tavLst>
                                    </p:anim>
                                    <p:anim calcmode="lin" valueType="num">
                                      <p:cBhvr additive="base">
                                        <p:cTn id="20" dur="500" fill="hold"/>
                                        <p:tgtEl>
                                          <p:spTgt spid="3379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3797"/>
                                        </p:tgtEl>
                                        <p:attrNameLst>
                                          <p:attrName>style.visibility</p:attrName>
                                        </p:attrNameLst>
                                      </p:cBhvr>
                                      <p:to>
                                        <p:strVal val="visible"/>
                                      </p:to>
                                    </p:set>
                                    <p:anim calcmode="lin" valueType="num">
                                      <p:cBhvr additive="base">
                                        <p:cTn id="31" dur="500" fill="hold"/>
                                        <p:tgtEl>
                                          <p:spTgt spid="33797"/>
                                        </p:tgtEl>
                                        <p:attrNameLst>
                                          <p:attrName>ppt_x</p:attrName>
                                        </p:attrNameLst>
                                      </p:cBhvr>
                                      <p:tavLst>
                                        <p:tav tm="0">
                                          <p:val>
                                            <p:strVal val="0-#ppt_w/2"/>
                                          </p:val>
                                        </p:tav>
                                        <p:tav tm="100000">
                                          <p:val>
                                            <p:strVal val="#ppt_x"/>
                                          </p:val>
                                        </p:tav>
                                      </p:tavLst>
                                    </p:anim>
                                    <p:anim calcmode="lin" valueType="num">
                                      <p:cBhvr additive="base">
                                        <p:cTn id="32" dur="500" fill="hold"/>
                                        <p:tgtEl>
                                          <p:spTgt spid="3379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798"/>
                                        </p:tgtEl>
                                        <p:attrNameLst>
                                          <p:attrName>style.visibility</p:attrName>
                                        </p:attrNameLst>
                                      </p:cBhvr>
                                      <p:to>
                                        <p:strVal val="visible"/>
                                      </p:to>
                                    </p:set>
                                    <p:anim calcmode="lin" valueType="num">
                                      <p:cBhvr additive="base">
                                        <p:cTn id="37" dur="500" fill="hold"/>
                                        <p:tgtEl>
                                          <p:spTgt spid="33798"/>
                                        </p:tgtEl>
                                        <p:attrNameLst>
                                          <p:attrName>ppt_x</p:attrName>
                                        </p:attrNameLst>
                                      </p:cBhvr>
                                      <p:tavLst>
                                        <p:tav tm="0">
                                          <p:val>
                                            <p:strVal val="0-#ppt_w/2"/>
                                          </p:val>
                                        </p:tav>
                                        <p:tav tm="100000">
                                          <p:val>
                                            <p:strVal val="#ppt_x"/>
                                          </p:val>
                                        </p:tav>
                                      </p:tavLst>
                                    </p:anim>
                                    <p:anim calcmode="lin" valueType="num">
                                      <p:cBhvr additive="base">
                                        <p:cTn id="38" dur="500" fill="hold"/>
                                        <p:tgtEl>
                                          <p:spTgt spid="3379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3799"/>
                                        </p:tgtEl>
                                        <p:attrNameLst>
                                          <p:attrName>style.visibility</p:attrName>
                                        </p:attrNameLst>
                                      </p:cBhvr>
                                      <p:to>
                                        <p:strVal val="visible"/>
                                      </p:to>
                                    </p:set>
                                    <p:anim calcmode="lin" valueType="num">
                                      <p:cBhvr additive="base">
                                        <p:cTn id="43" dur="500" fill="hold"/>
                                        <p:tgtEl>
                                          <p:spTgt spid="33799"/>
                                        </p:tgtEl>
                                        <p:attrNameLst>
                                          <p:attrName>ppt_x</p:attrName>
                                        </p:attrNameLst>
                                      </p:cBhvr>
                                      <p:tavLst>
                                        <p:tav tm="0">
                                          <p:val>
                                            <p:strVal val="0-#ppt_w/2"/>
                                          </p:val>
                                        </p:tav>
                                        <p:tav tm="100000">
                                          <p:val>
                                            <p:strVal val="#ppt_x"/>
                                          </p:val>
                                        </p:tav>
                                      </p:tavLst>
                                    </p:anim>
                                    <p:anim calcmode="lin" valueType="num">
                                      <p:cBhvr additive="base">
                                        <p:cTn id="44" dur="500" fill="hold"/>
                                        <p:tgtEl>
                                          <p:spTgt spid="337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P spid="33796" grpId="0" autoUpdateAnimBg="0"/>
      <p:bldP spid="33797" grpId="0" autoUpdateAnimBg="0"/>
      <p:bldP spid="33798" grpId="0" autoUpdateAnimBg="0"/>
      <p:bldP spid="33799" grpId="0" autoUpdateAnimBg="0"/>
      <p:bldP spid="3385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Rectangle 2"/>
          <p:cNvSpPr>
            <a:spLocks noChangeArrowheads="1"/>
          </p:cNvSpPr>
          <p:nvPr/>
        </p:nvSpPr>
        <p:spPr bwMode="auto">
          <a:xfrm>
            <a:off x="762000" y="3581400"/>
            <a:ext cx="7772400" cy="2590800"/>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2" name="Group 3"/>
          <p:cNvGrpSpPr>
            <a:grpSpLocks/>
          </p:cNvGrpSpPr>
          <p:nvPr/>
        </p:nvGrpSpPr>
        <p:grpSpPr bwMode="auto">
          <a:xfrm>
            <a:off x="1219200" y="3733800"/>
            <a:ext cx="2743200" cy="2362200"/>
            <a:chOff x="672" y="2256"/>
            <a:chExt cx="1728" cy="1488"/>
          </a:xfrm>
        </p:grpSpPr>
        <p:sp>
          <p:nvSpPr>
            <p:cNvPr id="22573" name="AutoShape 4"/>
            <p:cNvSpPr>
              <a:spLocks noChangeArrowheads="1"/>
            </p:cNvSpPr>
            <p:nvPr/>
          </p:nvSpPr>
          <p:spPr bwMode="auto">
            <a:xfrm>
              <a:off x="672" y="2702"/>
              <a:ext cx="1728" cy="645"/>
            </a:xfrm>
            <a:prstGeom prst="parallelogram">
              <a:avLst>
                <a:gd name="adj" fmla="val 66977"/>
              </a:avLst>
            </a:prstGeom>
            <a:solidFill>
              <a:srgbClr val="D0FBFC">
                <a:alpha val="50195"/>
              </a:srgbClr>
            </a:solidFill>
            <a:ln w="12700">
              <a:solidFill>
                <a:schemeClr val="tx2"/>
              </a:solidFill>
              <a:miter lim="800000"/>
              <a:headEnd/>
              <a:tailEnd/>
            </a:ln>
          </p:spPr>
          <p:txBody>
            <a:bodyPr wrap="none" anchor="ctr"/>
            <a:lstStyle/>
            <a:p>
              <a:endParaRPr lang="zh-CN" altLang="en-US"/>
            </a:p>
          </p:txBody>
        </p:sp>
        <p:sp>
          <p:nvSpPr>
            <p:cNvPr id="22574" name="Arc 5"/>
            <p:cNvSpPr>
              <a:spLocks/>
            </p:cNvSpPr>
            <p:nvPr/>
          </p:nvSpPr>
          <p:spPr bwMode="auto">
            <a:xfrm rot="12471142" flipH="1">
              <a:off x="1075" y="2653"/>
              <a:ext cx="184" cy="248"/>
            </a:xfrm>
            <a:custGeom>
              <a:avLst/>
              <a:gdLst>
                <a:gd name="T0" fmla="*/ 0 w 21600"/>
                <a:gd name="T1" fmla="*/ 0 h 21600"/>
                <a:gd name="T2" fmla="*/ 184 w 21600"/>
                <a:gd name="T3" fmla="*/ 248 h 21600"/>
                <a:gd name="T4" fmla="*/ 0 w 21600"/>
                <a:gd name="T5" fmla="*/ 24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66"/>
              </a:solidFill>
              <a:round/>
              <a:headEnd/>
              <a:tailEnd/>
            </a:ln>
          </p:spPr>
          <p:txBody>
            <a:bodyPr wrap="none" anchor="ctr"/>
            <a:lstStyle/>
            <a:p>
              <a:endParaRPr lang="zh-CN" altLang="en-US"/>
            </a:p>
          </p:txBody>
        </p:sp>
        <p:sp>
          <p:nvSpPr>
            <p:cNvPr id="22575" name="Arc 6"/>
            <p:cNvSpPr>
              <a:spLocks/>
            </p:cNvSpPr>
            <p:nvPr/>
          </p:nvSpPr>
          <p:spPr bwMode="auto">
            <a:xfrm rot="6903461" flipH="1">
              <a:off x="754" y="3209"/>
              <a:ext cx="143" cy="159"/>
            </a:xfrm>
            <a:custGeom>
              <a:avLst/>
              <a:gdLst>
                <a:gd name="T0" fmla="*/ 51 w 21600"/>
                <a:gd name="T1" fmla="*/ 0 h 20184"/>
                <a:gd name="T2" fmla="*/ 143 w 21600"/>
                <a:gd name="T3" fmla="*/ 159 h 20184"/>
                <a:gd name="T4" fmla="*/ 0 w 21600"/>
                <a:gd name="T5" fmla="*/ 159 h 20184"/>
                <a:gd name="T6" fmla="*/ 0 60000 65536"/>
                <a:gd name="T7" fmla="*/ 0 60000 65536"/>
                <a:gd name="T8" fmla="*/ 0 60000 65536"/>
                <a:gd name="T9" fmla="*/ 0 w 21600"/>
                <a:gd name="T10" fmla="*/ 0 h 20184"/>
                <a:gd name="T11" fmla="*/ 21600 w 21600"/>
                <a:gd name="T12" fmla="*/ 20184 h 20184"/>
              </a:gdLst>
              <a:ahLst/>
              <a:cxnLst>
                <a:cxn ang="T6">
                  <a:pos x="T0" y="T1"/>
                </a:cxn>
                <a:cxn ang="T7">
                  <a:pos x="T2" y="T3"/>
                </a:cxn>
                <a:cxn ang="T8">
                  <a:pos x="T4" y="T5"/>
                </a:cxn>
              </a:cxnLst>
              <a:rect l="T9" t="T10" r="T11" b="T12"/>
              <a:pathLst>
                <a:path w="21600" h="20184" fill="none" extrusionOk="0">
                  <a:moveTo>
                    <a:pt x="7691" y="-1"/>
                  </a:moveTo>
                  <a:cubicBezTo>
                    <a:pt x="16065" y="3190"/>
                    <a:pt x="21600" y="11221"/>
                    <a:pt x="21600" y="20184"/>
                  </a:cubicBezTo>
                </a:path>
                <a:path w="21600" h="20184" stroke="0" extrusionOk="0">
                  <a:moveTo>
                    <a:pt x="7691" y="-1"/>
                  </a:moveTo>
                  <a:cubicBezTo>
                    <a:pt x="16065" y="3190"/>
                    <a:pt x="21600" y="11221"/>
                    <a:pt x="21600" y="20184"/>
                  </a:cubicBezTo>
                  <a:lnTo>
                    <a:pt x="0" y="20184"/>
                  </a:lnTo>
                  <a:close/>
                </a:path>
              </a:pathLst>
            </a:custGeom>
            <a:noFill/>
            <a:ln w="28575">
              <a:solidFill>
                <a:srgbClr val="FF0066"/>
              </a:solidFill>
              <a:round/>
              <a:headEnd/>
              <a:tailEnd/>
            </a:ln>
          </p:spPr>
          <p:txBody>
            <a:bodyPr wrap="none" anchor="ctr"/>
            <a:lstStyle/>
            <a:p>
              <a:endParaRPr lang="zh-CN" altLang="en-US"/>
            </a:p>
          </p:txBody>
        </p:sp>
        <p:sp>
          <p:nvSpPr>
            <p:cNvPr id="22576" name="Line 7"/>
            <p:cNvSpPr>
              <a:spLocks noChangeShapeType="1"/>
            </p:cNvSpPr>
            <p:nvPr/>
          </p:nvSpPr>
          <p:spPr bwMode="auto">
            <a:xfrm>
              <a:off x="902" y="2355"/>
              <a:ext cx="749" cy="1389"/>
            </a:xfrm>
            <a:prstGeom prst="line">
              <a:avLst/>
            </a:prstGeom>
            <a:noFill/>
            <a:ln w="38100">
              <a:solidFill>
                <a:srgbClr val="FF0000"/>
              </a:solidFill>
              <a:prstDash val="lgDashDot"/>
              <a:round/>
              <a:headEnd/>
              <a:tailEnd/>
            </a:ln>
          </p:spPr>
          <p:txBody>
            <a:bodyPr wrap="none" anchor="ctr"/>
            <a:lstStyle/>
            <a:p>
              <a:endParaRPr lang="zh-CN" altLang="en-US"/>
            </a:p>
          </p:txBody>
        </p:sp>
        <p:graphicFrame>
          <p:nvGraphicFramePr>
            <p:cNvPr id="22535" name="Object 8"/>
            <p:cNvGraphicFramePr>
              <a:graphicFrameLocks noChangeAspect="1"/>
            </p:cNvGraphicFramePr>
            <p:nvPr/>
          </p:nvGraphicFramePr>
          <p:xfrm>
            <a:off x="864" y="3072"/>
            <a:ext cx="359" cy="253"/>
          </p:xfrm>
          <a:graphic>
            <a:graphicData uri="http://schemas.openxmlformats.org/presentationml/2006/ole">
              <p:oleObj spid="_x0000_s68614" name="公式" r:id="rId3" imgW="342720" imgH="279360" progId="Equation.3">
                <p:embed/>
              </p:oleObj>
            </a:graphicData>
          </a:graphic>
        </p:graphicFrame>
        <p:graphicFrame>
          <p:nvGraphicFramePr>
            <p:cNvPr id="22536" name="Object 9"/>
            <p:cNvGraphicFramePr>
              <a:graphicFrameLocks noChangeAspect="1"/>
            </p:cNvGraphicFramePr>
            <p:nvPr/>
          </p:nvGraphicFramePr>
          <p:xfrm>
            <a:off x="1248" y="2702"/>
            <a:ext cx="523" cy="268"/>
          </p:xfrm>
          <a:graphic>
            <a:graphicData uri="http://schemas.openxmlformats.org/presentationml/2006/ole">
              <p:oleObj spid="_x0000_s68615" name="公式" r:id="rId4" imgW="469800" imgH="279360" progId="Equation.3">
                <p:embed/>
              </p:oleObj>
            </a:graphicData>
          </a:graphic>
        </p:graphicFrame>
        <p:sp>
          <p:nvSpPr>
            <p:cNvPr id="22577" name="Text Box 10"/>
            <p:cNvSpPr txBox="1">
              <a:spLocks noChangeArrowheads="1"/>
            </p:cNvSpPr>
            <p:nvPr/>
          </p:nvSpPr>
          <p:spPr bwMode="auto">
            <a:xfrm>
              <a:off x="1018" y="2256"/>
              <a:ext cx="566" cy="327"/>
            </a:xfrm>
            <a:prstGeom prst="rect">
              <a:avLst/>
            </a:prstGeom>
            <a:noFill/>
            <a:ln w="9525">
              <a:noFill/>
              <a:miter lim="800000"/>
              <a:headEnd/>
              <a:tailEnd/>
            </a:ln>
          </p:spPr>
          <p:txBody>
            <a:bodyPr wrap="none">
              <a:spAutoFit/>
            </a:bodyPr>
            <a:lstStyle/>
            <a:p>
              <a:pPr>
                <a:spcBef>
                  <a:spcPct val="50000"/>
                </a:spcBef>
              </a:pPr>
              <a:r>
                <a:rPr lang="zh-CN" altLang="en-US" sz="2800" b="1">
                  <a:solidFill>
                    <a:srgbClr val="CC0000"/>
                  </a:solidFill>
                  <a:latin typeface="Times New Roman" pitchFamily="18" charset="0"/>
                </a:rPr>
                <a:t>光轴</a:t>
              </a:r>
            </a:p>
          </p:txBody>
        </p:sp>
      </p:grpSp>
      <p:sp>
        <p:nvSpPr>
          <p:cNvPr id="22539" name="Text Box 11"/>
          <p:cNvSpPr txBox="1">
            <a:spLocks noChangeArrowheads="1"/>
          </p:cNvSpPr>
          <p:nvPr/>
        </p:nvSpPr>
        <p:spPr bwMode="auto">
          <a:xfrm>
            <a:off x="428596" y="357166"/>
            <a:ext cx="8143932" cy="946150"/>
          </a:xfrm>
          <a:prstGeom prst="rect">
            <a:avLst/>
          </a:prstGeom>
          <a:noFill/>
          <a:ln w="9525">
            <a:noFill/>
            <a:miter lim="800000"/>
            <a:headEnd/>
            <a:tailEnd/>
          </a:ln>
        </p:spPr>
        <p:txBody>
          <a:bodyPr wrap="square">
            <a:spAutoFit/>
          </a:bodyPr>
          <a:lstStyle/>
          <a:p>
            <a:pPr>
              <a:spcBef>
                <a:spcPct val="50000"/>
              </a:spcBef>
            </a:pPr>
            <a:r>
              <a:rPr lang="zh-CN" altLang="en-US" sz="2800" b="1" dirty="0" smtClean="0">
                <a:solidFill>
                  <a:srgbClr val="CC0000"/>
                </a:solidFill>
                <a:latin typeface="Times New Roman" pitchFamily="18" charset="0"/>
              </a:rPr>
              <a:t>主</a:t>
            </a:r>
            <a:r>
              <a:rPr lang="zh-CN" altLang="en-US" sz="2800" b="1" dirty="0">
                <a:solidFill>
                  <a:srgbClr val="CC0000"/>
                </a:solidFill>
                <a:latin typeface="Times New Roman" pitchFamily="18" charset="0"/>
              </a:rPr>
              <a:t>截面   </a:t>
            </a:r>
            <a:r>
              <a:rPr lang="zh-CN" altLang="en-US" sz="2800" b="1" dirty="0">
                <a:latin typeface="Times New Roman" pitchFamily="18" charset="0"/>
              </a:rPr>
              <a:t>当光在一晶体表面入射时，此表面的法线与光轴所成的平面</a:t>
            </a:r>
            <a:r>
              <a:rPr lang="en-US" altLang="zh-CN" sz="2800" b="1" dirty="0">
                <a:latin typeface="Times New Roman" pitchFamily="18" charset="0"/>
              </a:rPr>
              <a:t>.</a:t>
            </a:r>
          </a:p>
        </p:txBody>
      </p:sp>
      <p:sp>
        <p:nvSpPr>
          <p:cNvPr id="22572" name="Text Box 13"/>
          <p:cNvSpPr txBox="1">
            <a:spLocks noChangeArrowheads="1"/>
          </p:cNvSpPr>
          <p:nvPr/>
        </p:nvSpPr>
        <p:spPr bwMode="auto">
          <a:xfrm>
            <a:off x="428596" y="1357298"/>
            <a:ext cx="7786742" cy="1938992"/>
          </a:xfrm>
          <a:prstGeom prst="rect">
            <a:avLst/>
          </a:prstGeom>
          <a:noFill/>
          <a:ln w="9525">
            <a:noFill/>
            <a:prstDash val="dash"/>
            <a:miter lim="800000"/>
            <a:headEnd/>
            <a:tailEnd/>
          </a:ln>
        </p:spPr>
        <p:txBody>
          <a:bodyPr wrap="square">
            <a:spAutoFit/>
          </a:bodyPr>
          <a:lstStyle/>
          <a:p>
            <a:pPr>
              <a:spcBef>
                <a:spcPct val="50000"/>
              </a:spcBef>
            </a:pPr>
            <a:r>
              <a:rPr lang="zh-CN" altLang="en-US" sz="2800" b="1" dirty="0" smtClean="0">
                <a:latin typeface="Times New Roman" pitchFamily="18" charset="0"/>
              </a:rPr>
              <a:t>当</a:t>
            </a:r>
            <a:r>
              <a:rPr lang="zh-CN" altLang="en-US" sz="2800" b="1" dirty="0">
                <a:latin typeface="Times New Roman" pitchFamily="18" charset="0"/>
              </a:rPr>
              <a:t>入射</a:t>
            </a:r>
            <a:r>
              <a:rPr lang="zh-CN" altLang="en-US" sz="2800" b="1" dirty="0" smtClean="0">
                <a:latin typeface="Times New Roman" pitchFamily="18" charset="0"/>
              </a:rPr>
              <a:t>面与主截面重合时，</a:t>
            </a:r>
            <a:r>
              <a:rPr lang="en-US" altLang="zh-CN" sz="2800" b="1" dirty="0" err="1" smtClean="0">
                <a:latin typeface="Times New Roman" pitchFamily="18" charset="0"/>
              </a:rPr>
              <a:t>O</a:t>
            </a:r>
            <a:r>
              <a:rPr lang="en-US" altLang="zh-CN" sz="3200" b="1" dirty="0" err="1" smtClean="0">
                <a:latin typeface="Times New Roman" pitchFamily="18" charset="0"/>
              </a:rPr>
              <a:t>e</a:t>
            </a:r>
            <a:r>
              <a:rPr lang="zh-CN" altLang="en-US" sz="2800" b="1" dirty="0" smtClean="0">
                <a:latin typeface="Times New Roman" pitchFamily="18" charset="0"/>
              </a:rPr>
              <a:t>两光的主平面重合且都处在晶体的主截面内，此时， </a:t>
            </a:r>
            <a:r>
              <a:rPr lang="en-US" altLang="zh-CN" sz="2800" b="1" dirty="0">
                <a:latin typeface="Times New Roman" pitchFamily="18" charset="0"/>
              </a:rPr>
              <a:t>O</a:t>
            </a:r>
            <a:r>
              <a:rPr lang="en-US" altLang="zh-CN" sz="2800" b="1" dirty="0">
                <a:solidFill>
                  <a:srgbClr val="CC0000"/>
                </a:solidFill>
                <a:latin typeface="Times New Roman" pitchFamily="18" charset="0"/>
              </a:rPr>
              <a:t> </a:t>
            </a:r>
            <a:r>
              <a:rPr lang="zh-CN" altLang="en-US" sz="2800" b="1" dirty="0">
                <a:latin typeface="Times New Roman" pitchFamily="18" charset="0"/>
              </a:rPr>
              <a:t>光的振动</a:t>
            </a:r>
            <a:r>
              <a:rPr lang="zh-CN" altLang="en-US" sz="2800" b="1" dirty="0">
                <a:solidFill>
                  <a:srgbClr val="CC0000"/>
                </a:solidFill>
                <a:latin typeface="Times New Roman" pitchFamily="18" charset="0"/>
              </a:rPr>
              <a:t>垂直</a:t>
            </a:r>
            <a:r>
              <a:rPr lang="zh-CN" altLang="en-US" sz="2800" b="1" dirty="0">
                <a:latin typeface="Times New Roman" pitchFamily="18" charset="0"/>
              </a:rPr>
              <a:t>主截面</a:t>
            </a:r>
            <a:r>
              <a:rPr lang="zh-CN" altLang="en-US" sz="2800" b="1" dirty="0" smtClean="0">
                <a:latin typeface="Times New Roman" pitchFamily="18" charset="0"/>
              </a:rPr>
              <a:t>；</a:t>
            </a:r>
            <a:r>
              <a:rPr lang="en-US" altLang="zh-CN" sz="3200" b="1" dirty="0" smtClean="0">
                <a:latin typeface="Times New Roman" pitchFamily="18" charset="0"/>
              </a:rPr>
              <a:t>e</a:t>
            </a:r>
            <a:r>
              <a:rPr lang="zh-CN" altLang="en-US" sz="2800" b="1" dirty="0" smtClean="0">
                <a:latin typeface="Times New Roman" pitchFamily="18" charset="0"/>
              </a:rPr>
              <a:t>光</a:t>
            </a:r>
            <a:r>
              <a:rPr lang="zh-CN" altLang="en-US" sz="2800" b="1" dirty="0">
                <a:latin typeface="Times New Roman" pitchFamily="18" charset="0"/>
              </a:rPr>
              <a:t>的振动</a:t>
            </a:r>
            <a:r>
              <a:rPr lang="zh-CN" altLang="en-US" sz="2800" b="1" dirty="0">
                <a:solidFill>
                  <a:srgbClr val="CC0000"/>
                </a:solidFill>
                <a:latin typeface="Times New Roman" pitchFamily="18" charset="0"/>
              </a:rPr>
              <a:t>平行</a:t>
            </a:r>
            <a:r>
              <a:rPr lang="zh-CN" altLang="en-US" sz="2800" b="1" dirty="0">
                <a:latin typeface="Times New Roman" pitchFamily="18" charset="0"/>
              </a:rPr>
              <a:t>于主截面</a:t>
            </a:r>
            <a:r>
              <a:rPr lang="en-US" altLang="zh-CN" sz="2800" b="1" dirty="0" smtClean="0">
                <a:latin typeface="Times New Roman" pitchFamily="18" charset="0"/>
              </a:rPr>
              <a:t>. </a:t>
            </a:r>
            <a:r>
              <a:rPr lang="en-US" altLang="zh-CN" sz="2800" b="1" dirty="0" err="1" smtClean="0">
                <a:latin typeface="Times New Roman" pitchFamily="18" charset="0"/>
              </a:rPr>
              <a:t>O</a:t>
            </a:r>
            <a:r>
              <a:rPr lang="en-US" altLang="zh-CN" sz="3200" b="1" dirty="0" err="1" smtClean="0">
                <a:latin typeface="Times New Roman" pitchFamily="18" charset="0"/>
              </a:rPr>
              <a:t>e</a:t>
            </a:r>
            <a:r>
              <a:rPr lang="zh-CN" altLang="en-US" sz="2800" b="1" dirty="0" smtClean="0">
                <a:latin typeface="Times New Roman" pitchFamily="18" charset="0"/>
              </a:rPr>
              <a:t>两光的光振动方向相互垂直</a:t>
            </a:r>
            <a:r>
              <a:rPr lang="en-US" altLang="zh-CN" sz="2800" b="1" dirty="0" smtClean="0">
                <a:latin typeface="Times New Roman" pitchFamily="18" charset="0"/>
              </a:rPr>
              <a:t>.</a:t>
            </a:r>
            <a:endParaRPr lang="en-US" altLang="zh-CN" sz="2800" b="1" dirty="0">
              <a:latin typeface="Times New Roman" pitchFamily="18" charset="0"/>
            </a:endParaRPr>
          </a:p>
        </p:txBody>
      </p:sp>
      <p:grpSp>
        <p:nvGrpSpPr>
          <p:cNvPr id="3" name="Group 15"/>
          <p:cNvGrpSpPr>
            <a:grpSpLocks/>
          </p:cNvGrpSpPr>
          <p:nvPr/>
        </p:nvGrpSpPr>
        <p:grpSpPr bwMode="auto">
          <a:xfrm>
            <a:off x="4343400" y="3733800"/>
            <a:ext cx="4267200" cy="2286000"/>
            <a:chOff x="2736" y="2352"/>
            <a:chExt cx="2688" cy="1440"/>
          </a:xfrm>
        </p:grpSpPr>
        <p:sp>
          <p:nvSpPr>
            <p:cNvPr id="22542" name="AutoShape 16"/>
            <p:cNvSpPr>
              <a:spLocks noChangeArrowheads="1"/>
            </p:cNvSpPr>
            <p:nvPr/>
          </p:nvSpPr>
          <p:spPr bwMode="auto">
            <a:xfrm rot="-1366863">
              <a:off x="3072" y="2688"/>
              <a:ext cx="1623" cy="768"/>
            </a:xfrm>
            <a:prstGeom prst="parallelogram">
              <a:avLst>
                <a:gd name="adj" fmla="val 45220"/>
              </a:avLst>
            </a:prstGeom>
            <a:solidFill>
              <a:srgbClr val="D0FBFC">
                <a:alpha val="50195"/>
              </a:srgbClr>
            </a:solidFill>
            <a:ln w="9525">
              <a:solidFill>
                <a:schemeClr val="tx1"/>
              </a:solidFill>
              <a:miter lim="800000"/>
              <a:headEnd/>
              <a:tailEnd/>
            </a:ln>
          </p:spPr>
          <p:txBody>
            <a:bodyPr wrap="none" anchor="ctr"/>
            <a:lstStyle/>
            <a:p>
              <a:endParaRPr lang="zh-CN" altLang="en-US"/>
            </a:p>
          </p:txBody>
        </p:sp>
        <p:grpSp>
          <p:nvGrpSpPr>
            <p:cNvPr id="4" name="Group 17"/>
            <p:cNvGrpSpPr>
              <a:grpSpLocks/>
            </p:cNvGrpSpPr>
            <p:nvPr/>
          </p:nvGrpSpPr>
          <p:grpSpPr bwMode="auto">
            <a:xfrm>
              <a:off x="3312" y="3120"/>
              <a:ext cx="1680" cy="48"/>
              <a:chOff x="3312" y="3456"/>
              <a:chExt cx="1680" cy="48"/>
            </a:xfrm>
          </p:grpSpPr>
          <p:sp>
            <p:nvSpPr>
              <p:cNvPr id="22563" name="Line 18"/>
              <p:cNvSpPr>
                <a:spLocks noChangeShapeType="1"/>
              </p:cNvSpPr>
              <p:nvPr/>
            </p:nvSpPr>
            <p:spPr bwMode="auto">
              <a:xfrm flipV="1">
                <a:off x="3312" y="3480"/>
                <a:ext cx="1680" cy="24"/>
              </a:xfrm>
              <a:prstGeom prst="line">
                <a:avLst/>
              </a:prstGeom>
              <a:noFill/>
              <a:ln w="28575">
                <a:solidFill>
                  <a:srgbClr val="0000FF"/>
                </a:solidFill>
                <a:round/>
                <a:headEnd/>
                <a:tailEnd type="triangle" w="sm" len="lg"/>
              </a:ln>
            </p:spPr>
            <p:txBody>
              <a:bodyPr wrap="none" anchor="ctr"/>
              <a:lstStyle/>
              <a:p>
                <a:endParaRPr lang="zh-CN" altLang="en-US"/>
              </a:p>
            </p:txBody>
          </p:sp>
          <p:sp>
            <p:nvSpPr>
              <p:cNvPr id="22564" name="Oval 19"/>
              <p:cNvSpPr>
                <a:spLocks noChangeArrowheads="1"/>
              </p:cNvSpPr>
              <p:nvPr/>
            </p:nvSpPr>
            <p:spPr bwMode="auto">
              <a:xfrm>
                <a:off x="4175" y="3456"/>
                <a:ext cx="61"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2565" name="Oval 20"/>
              <p:cNvSpPr>
                <a:spLocks noChangeArrowheads="1"/>
              </p:cNvSpPr>
              <p:nvPr/>
            </p:nvSpPr>
            <p:spPr bwMode="auto">
              <a:xfrm>
                <a:off x="4357" y="3456"/>
                <a:ext cx="60"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2566" name="Oval 21"/>
              <p:cNvSpPr>
                <a:spLocks noChangeArrowheads="1"/>
              </p:cNvSpPr>
              <p:nvPr/>
            </p:nvSpPr>
            <p:spPr bwMode="auto">
              <a:xfrm>
                <a:off x="4538" y="3456"/>
                <a:ext cx="60"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2567" name="Oval 22"/>
              <p:cNvSpPr>
                <a:spLocks noChangeArrowheads="1"/>
              </p:cNvSpPr>
              <p:nvPr/>
            </p:nvSpPr>
            <p:spPr bwMode="auto">
              <a:xfrm>
                <a:off x="4719" y="3456"/>
                <a:ext cx="61"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2568" name="Oval 23"/>
              <p:cNvSpPr>
                <a:spLocks noChangeArrowheads="1"/>
              </p:cNvSpPr>
              <p:nvPr/>
            </p:nvSpPr>
            <p:spPr bwMode="auto">
              <a:xfrm>
                <a:off x="3466" y="3456"/>
                <a:ext cx="61"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2569" name="Oval 24"/>
              <p:cNvSpPr>
                <a:spLocks noChangeArrowheads="1"/>
              </p:cNvSpPr>
              <p:nvPr/>
            </p:nvSpPr>
            <p:spPr bwMode="auto">
              <a:xfrm>
                <a:off x="3648" y="3456"/>
                <a:ext cx="60"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2570" name="Oval 25"/>
              <p:cNvSpPr>
                <a:spLocks noChangeArrowheads="1"/>
              </p:cNvSpPr>
              <p:nvPr/>
            </p:nvSpPr>
            <p:spPr bwMode="auto">
              <a:xfrm>
                <a:off x="3829" y="3456"/>
                <a:ext cx="60"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2571" name="Oval 26"/>
              <p:cNvSpPr>
                <a:spLocks noChangeArrowheads="1"/>
              </p:cNvSpPr>
              <p:nvPr/>
            </p:nvSpPr>
            <p:spPr bwMode="auto">
              <a:xfrm>
                <a:off x="4010" y="3456"/>
                <a:ext cx="61" cy="48"/>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22544" name="Line 27"/>
            <p:cNvSpPr>
              <a:spLocks noChangeShapeType="1"/>
            </p:cNvSpPr>
            <p:nvPr/>
          </p:nvSpPr>
          <p:spPr bwMode="auto">
            <a:xfrm flipV="1">
              <a:off x="3312" y="2784"/>
              <a:ext cx="1152"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2545" name="Line 28"/>
            <p:cNvSpPr>
              <a:spLocks noChangeShapeType="1"/>
            </p:cNvSpPr>
            <p:nvPr/>
          </p:nvSpPr>
          <p:spPr bwMode="auto">
            <a:xfrm>
              <a:off x="4464" y="2784"/>
              <a:ext cx="57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22546" name="Line 29"/>
            <p:cNvSpPr>
              <a:spLocks noChangeShapeType="1"/>
            </p:cNvSpPr>
            <p:nvPr/>
          </p:nvSpPr>
          <p:spPr bwMode="auto">
            <a:xfrm>
              <a:off x="2736" y="3160"/>
              <a:ext cx="28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22547" name="Line 30"/>
            <p:cNvSpPr>
              <a:spLocks noChangeShapeType="1"/>
            </p:cNvSpPr>
            <p:nvPr/>
          </p:nvSpPr>
          <p:spPr bwMode="auto">
            <a:xfrm>
              <a:off x="2880" y="3168"/>
              <a:ext cx="528" cy="0"/>
            </a:xfrm>
            <a:prstGeom prst="line">
              <a:avLst/>
            </a:prstGeom>
            <a:noFill/>
            <a:ln w="28575">
              <a:solidFill>
                <a:srgbClr val="0000FF"/>
              </a:solidFill>
              <a:round/>
              <a:headEnd/>
              <a:tailEnd type="none" w="sm" len="lg"/>
            </a:ln>
          </p:spPr>
          <p:txBody>
            <a:bodyPr wrap="none" anchor="ctr"/>
            <a:lstStyle/>
            <a:p>
              <a:endParaRPr lang="zh-CN" altLang="en-US"/>
            </a:p>
          </p:txBody>
        </p:sp>
        <p:sp>
          <p:nvSpPr>
            <p:cNvPr id="22548" name="Arc 31"/>
            <p:cNvSpPr>
              <a:spLocks/>
            </p:cNvSpPr>
            <p:nvPr/>
          </p:nvSpPr>
          <p:spPr bwMode="auto">
            <a:xfrm rot="5069619" flipH="1">
              <a:off x="3301" y="3546"/>
              <a:ext cx="149" cy="167"/>
            </a:xfrm>
            <a:custGeom>
              <a:avLst/>
              <a:gdLst>
                <a:gd name="T0" fmla="*/ 33 w 21600"/>
                <a:gd name="T1" fmla="*/ 0 h 24263"/>
                <a:gd name="T2" fmla="*/ 147 w 21600"/>
                <a:gd name="T3" fmla="*/ 167 h 24263"/>
                <a:gd name="T4" fmla="*/ 0 w 21600"/>
                <a:gd name="T5" fmla="*/ 145 h 24263"/>
                <a:gd name="T6" fmla="*/ 0 60000 65536"/>
                <a:gd name="T7" fmla="*/ 0 60000 65536"/>
                <a:gd name="T8" fmla="*/ 0 60000 65536"/>
                <a:gd name="T9" fmla="*/ 0 w 21600"/>
                <a:gd name="T10" fmla="*/ 0 h 24263"/>
                <a:gd name="T11" fmla="*/ 21600 w 21600"/>
                <a:gd name="T12" fmla="*/ 24263 h 24263"/>
              </a:gdLst>
              <a:ahLst/>
              <a:cxnLst>
                <a:cxn ang="T6">
                  <a:pos x="T0" y="T1"/>
                </a:cxn>
                <a:cxn ang="T7">
                  <a:pos x="T2" y="T3"/>
                </a:cxn>
                <a:cxn ang="T8">
                  <a:pos x="T4" y="T5"/>
                </a:cxn>
              </a:cxnLst>
              <a:rect l="T9" t="T10" r="T11" b="T12"/>
              <a:pathLst>
                <a:path w="21600" h="24263" fill="none" extrusionOk="0">
                  <a:moveTo>
                    <a:pt x="4711" y="0"/>
                  </a:moveTo>
                  <a:cubicBezTo>
                    <a:pt x="14582" y="2206"/>
                    <a:pt x="21600" y="10966"/>
                    <a:pt x="21600" y="21080"/>
                  </a:cubicBezTo>
                  <a:cubicBezTo>
                    <a:pt x="21600" y="22145"/>
                    <a:pt x="21521" y="23209"/>
                    <a:pt x="21364" y="24263"/>
                  </a:cubicBezTo>
                </a:path>
                <a:path w="21600" h="24263" stroke="0" extrusionOk="0">
                  <a:moveTo>
                    <a:pt x="4711" y="0"/>
                  </a:moveTo>
                  <a:cubicBezTo>
                    <a:pt x="14582" y="2206"/>
                    <a:pt x="21600" y="10966"/>
                    <a:pt x="21600" y="21080"/>
                  </a:cubicBezTo>
                  <a:cubicBezTo>
                    <a:pt x="21600" y="22145"/>
                    <a:pt x="21521" y="23209"/>
                    <a:pt x="21364" y="24263"/>
                  </a:cubicBezTo>
                  <a:lnTo>
                    <a:pt x="0" y="21080"/>
                  </a:lnTo>
                  <a:close/>
                </a:path>
              </a:pathLst>
            </a:custGeom>
            <a:noFill/>
            <a:ln w="28575">
              <a:solidFill>
                <a:srgbClr val="FF0066"/>
              </a:solidFill>
              <a:round/>
              <a:headEnd/>
              <a:tailEnd type="none" w="sm" len="lg"/>
            </a:ln>
          </p:spPr>
          <p:txBody>
            <a:bodyPr wrap="none" anchor="ctr"/>
            <a:lstStyle/>
            <a:p>
              <a:endParaRPr lang="zh-CN" altLang="en-US"/>
            </a:p>
          </p:txBody>
        </p:sp>
        <p:graphicFrame>
          <p:nvGraphicFramePr>
            <p:cNvPr id="22530" name="Object 32"/>
            <p:cNvGraphicFramePr>
              <a:graphicFrameLocks noChangeAspect="1"/>
            </p:cNvGraphicFramePr>
            <p:nvPr/>
          </p:nvGraphicFramePr>
          <p:xfrm>
            <a:off x="3360" y="3360"/>
            <a:ext cx="299" cy="245"/>
          </p:xfrm>
          <a:graphic>
            <a:graphicData uri="http://schemas.openxmlformats.org/presentationml/2006/ole">
              <p:oleObj spid="_x0000_s68610" name="公式" r:id="rId5" imgW="342720" imgH="279360" progId="Equation.3">
                <p:embed/>
              </p:oleObj>
            </a:graphicData>
          </a:graphic>
        </p:graphicFrame>
        <p:sp>
          <p:nvSpPr>
            <p:cNvPr id="22549" name="Arc 33"/>
            <p:cNvSpPr>
              <a:spLocks/>
            </p:cNvSpPr>
            <p:nvPr/>
          </p:nvSpPr>
          <p:spPr bwMode="auto">
            <a:xfrm rot="10679256" flipH="1">
              <a:off x="3301" y="2832"/>
              <a:ext cx="164" cy="240"/>
            </a:xfrm>
            <a:custGeom>
              <a:avLst/>
              <a:gdLst>
                <a:gd name="T0" fmla="*/ 0 w 23103"/>
                <a:gd name="T1" fmla="*/ 1 h 21600"/>
                <a:gd name="T2" fmla="*/ 164 w 23103"/>
                <a:gd name="T3" fmla="*/ 240 h 21600"/>
                <a:gd name="T4" fmla="*/ 11 w 23103"/>
                <a:gd name="T5" fmla="*/ 240 h 21600"/>
                <a:gd name="T6" fmla="*/ 0 60000 65536"/>
                <a:gd name="T7" fmla="*/ 0 60000 65536"/>
                <a:gd name="T8" fmla="*/ 0 60000 65536"/>
                <a:gd name="T9" fmla="*/ 0 w 23103"/>
                <a:gd name="T10" fmla="*/ 0 h 21600"/>
                <a:gd name="T11" fmla="*/ 23103 w 23103"/>
                <a:gd name="T12" fmla="*/ 21600 h 21600"/>
              </a:gdLst>
              <a:ahLst/>
              <a:cxnLst>
                <a:cxn ang="T6">
                  <a:pos x="T0" y="T1"/>
                </a:cxn>
                <a:cxn ang="T7">
                  <a:pos x="T2" y="T3"/>
                </a:cxn>
                <a:cxn ang="T8">
                  <a:pos x="T4" y="T5"/>
                </a:cxn>
              </a:cxnLst>
              <a:rect l="T9" t="T10" r="T11" b="T12"/>
              <a:pathLst>
                <a:path w="23103" h="21600" fill="none" extrusionOk="0">
                  <a:moveTo>
                    <a:pt x="0" y="52"/>
                  </a:moveTo>
                  <a:cubicBezTo>
                    <a:pt x="500" y="17"/>
                    <a:pt x="1001" y="-1"/>
                    <a:pt x="1503" y="0"/>
                  </a:cubicBezTo>
                  <a:cubicBezTo>
                    <a:pt x="13432" y="0"/>
                    <a:pt x="23103" y="9670"/>
                    <a:pt x="23103" y="21600"/>
                  </a:cubicBezTo>
                </a:path>
                <a:path w="23103" h="21600" stroke="0" extrusionOk="0">
                  <a:moveTo>
                    <a:pt x="0" y="52"/>
                  </a:moveTo>
                  <a:cubicBezTo>
                    <a:pt x="500" y="17"/>
                    <a:pt x="1001" y="-1"/>
                    <a:pt x="1503" y="0"/>
                  </a:cubicBezTo>
                  <a:cubicBezTo>
                    <a:pt x="13432" y="0"/>
                    <a:pt x="23103" y="9670"/>
                    <a:pt x="23103" y="21600"/>
                  </a:cubicBezTo>
                  <a:lnTo>
                    <a:pt x="1503" y="21600"/>
                  </a:lnTo>
                  <a:close/>
                </a:path>
              </a:pathLst>
            </a:custGeom>
            <a:noFill/>
            <a:ln w="28575">
              <a:solidFill>
                <a:srgbClr val="0000FF"/>
              </a:solidFill>
              <a:round/>
              <a:headEnd/>
              <a:tailEnd type="none" w="sm" len="lg"/>
            </a:ln>
          </p:spPr>
          <p:txBody>
            <a:bodyPr wrap="none" anchor="ctr"/>
            <a:lstStyle/>
            <a:p>
              <a:endParaRPr lang="zh-CN" altLang="en-US"/>
            </a:p>
          </p:txBody>
        </p:sp>
        <p:graphicFrame>
          <p:nvGraphicFramePr>
            <p:cNvPr id="22531" name="Object 34"/>
            <p:cNvGraphicFramePr>
              <a:graphicFrameLocks noChangeAspect="1"/>
            </p:cNvGraphicFramePr>
            <p:nvPr/>
          </p:nvGraphicFramePr>
          <p:xfrm>
            <a:off x="3456" y="2784"/>
            <a:ext cx="336" cy="200"/>
          </p:xfrm>
          <a:graphic>
            <a:graphicData uri="http://schemas.openxmlformats.org/presentationml/2006/ole">
              <p:oleObj spid="_x0000_s68611" name="公式" r:id="rId6" imgW="469800" imgH="279360" progId="Equation.3">
                <p:embed/>
              </p:oleObj>
            </a:graphicData>
          </a:graphic>
        </p:graphicFrame>
        <p:sp>
          <p:nvSpPr>
            <p:cNvPr id="22550" name="Line 35"/>
            <p:cNvSpPr>
              <a:spLocks noChangeShapeType="1"/>
            </p:cNvSpPr>
            <p:nvPr/>
          </p:nvSpPr>
          <p:spPr bwMode="auto">
            <a:xfrm>
              <a:off x="3120" y="2592"/>
              <a:ext cx="796" cy="1200"/>
            </a:xfrm>
            <a:prstGeom prst="line">
              <a:avLst/>
            </a:prstGeom>
            <a:noFill/>
            <a:ln w="38100">
              <a:solidFill>
                <a:srgbClr val="FF0000"/>
              </a:solidFill>
              <a:prstDash val="lgDashDot"/>
              <a:round/>
              <a:headEnd/>
              <a:tailEnd type="none" w="sm" len="lg"/>
            </a:ln>
          </p:spPr>
          <p:txBody>
            <a:bodyPr wrap="none" anchor="ctr"/>
            <a:lstStyle/>
            <a:p>
              <a:endParaRPr lang="zh-CN" altLang="en-US"/>
            </a:p>
          </p:txBody>
        </p:sp>
        <p:sp>
          <p:nvSpPr>
            <p:cNvPr id="22551" name="Rectangle 36"/>
            <p:cNvSpPr>
              <a:spLocks noChangeArrowheads="1"/>
            </p:cNvSpPr>
            <p:nvPr/>
          </p:nvSpPr>
          <p:spPr bwMode="auto">
            <a:xfrm>
              <a:off x="3216" y="2415"/>
              <a:ext cx="566" cy="327"/>
            </a:xfrm>
            <a:prstGeom prst="rect">
              <a:avLst/>
            </a:prstGeom>
            <a:noFill/>
            <a:ln w="9525">
              <a:noFill/>
              <a:miter lim="800000"/>
              <a:headEnd/>
              <a:tailEnd/>
            </a:ln>
          </p:spPr>
          <p:txBody>
            <a:bodyPr wrap="none">
              <a:spAutoFit/>
            </a:bodyPr>
            <a:lstStyle/>
            <a:p>
              <a:r>
                <a:rPr lang="zh-CN" altLang="en-US" sz="2800" b="1">
                  <a:solidFill>
                    <a:srgbClr val="CC0000"/>
                  </a:solidFill>
                  <a:latin typeface="Times New Roman" pitchFamily="18" charset="0"/>
                </a:rPr>
                <a:t>光轴</a:t>
              </a:r>
            </a:p>
          </p:txBody>
        </p:sp>
        <p:sp>
          <p:nvSpPr>
            <p:cNvPr id="22552" name="Line 37"/>
            <p:cNvSpPr>
              <a:spLocks noChangeShapeType="1"/>
            </p:cNvSpPr>
            <p:nvPr/>
          </p:nvSpPr>
          <p:spPr bwMode="auto">
            <a:xfrm>
              <a:off x="3648" y="2976"/>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22553" name="Line 38"/>
            <p:cNvSpPr>
              <a:spLocks noChangeShapeType="1"/>
            </p:cNvSpPr>
            <p:nvPr/>
          </p:nvSpPr>
          <p:spPr bwMode="auto">
            <a:xfrm>
              <a:off x="3792" y="2928"/>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22554" name="Line 39"/>
            <p:cNvSpPr>
              <a:spLocks noChangeShapeType="1"/>
            </p:cNvSpPr>
            <p:nvPr/>
          </p:nvSpPr>
          <p:spPr bwMode="auto">
            <a:xfrm>
              <a:off x="3936" y="2880"/>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22555" name="Line 40"/>
            <p:cNvSpPr>
              <a:spLocks noChangeShapeType="1"/>
            </p:cNvSpPr>
            <p:nvPr/>
          </p:nvSpPr>
          <p:spPr bwMode="auto">
            <a:xfrm>
              <a:off x="4080" y="2832"/>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22556" name="Line 41"/>
            <p:cNvSpPr>
              <a:spLocks noChangeShapeType="1"/>
            </p:cNvSpPr>
            <p:nvPr/>
          </p:nvSpPr>
          <p:spPr bwMode="auto">
            <a:xfrm>
              <a:off x="4224" y="2784"/>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22557" name="Line 42"/>
            <p:cNvSpPr>
              <a:spLocks noChangeShapeType="1"/>
            </p:cNvSpPr>
            <p:nvPr/>
          </p:nvSpPr>
          <p:spPr bwMode="auto">
            <a:xfrm>
              <a:off x="4368" y="2736"/>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22558" name="Line 43"/>
            <p:cNvSpPr>
              <a:spLocks noChangeShapeType="1"/>
            </p:cNvSpPr>
            <p:nvPr/>
          </p:nvSpPr>
          <p:spPr bwMode="auto">
            <a:xfrm>
              <a:off x="4560" y="2688"/>
              <a:ext cx="0" cy="192"/>
            </a:xfrm>
            <a:prstGeom prst="line">
              <a:avLst/>
            </a:prstGeom>
            <a:noFill/>
            <a:ln w="19050">
              <a:solidFill>
                <a:srgbClr val="0000FF"/>
              </a:solidFill>
              <a:round/>
              <a:headEnd/>
              <a:tailEnd type="none" w="sm" len="lg"/>
            </a:ln>
          </p:spPr>
          <p:txBody>
            <a:bodyPr wrap="none" anchor="ctr"/>
            <a:lstStyle/>
            <a:p>
              <a:endParaRPr lang="zh-CN" altLang="en-US"/>
            </a:p>
          </p:txBody>
        </p:sp>
        <p:sp>
          <p:nvSpPr>
            <p:cNvPr id="22559" name="Line 44"/>
            <p:cNvSpPr>
              <a:spLocks noChangeShapeType="1"/>
            </p:cNvSpPr>
            <p:nvPr/>
          </p:nvSpPr>
          <p:spPr bwMode="auto">
            <a:xfrm>
              <a:off x="4704" y="2688"/>
              <a:ext cx="0" cy="192"/>
            </a:xfrm>
            <a:prstGeom prst="line">
              <a:avLst/>
            </a:prstGeom>
            <a:noFill/>
            <a:ln w="19050">
              <a:solidFill>
                <a:srgbClr val="0000FF"/>
              </a:solidFill>
              <a:round/>
              <a:headEnd/>
              <a:tailEnd type="none" w="sm" len="lg"/>
            </a:ln>
          </p:spPr>
          <p:txBody>
            <a:bodyPr wrap="none" anchor="ctr"/>
            <a:lstStyle/>
            <a:p>
              <a:endParaRPr lang="zh-CN" altLang="en-US"/>
            </a:p>
          </p:txBody>
        </p:sp>
        <p:sp>
          <p:nvSpPr>
            <p:cNvPr id="22560" name="Line 45"/>
            <p:cNvSpPr>
              <a:spLocks noChangeShapeType="1"/>
            </p:cNvSpPr>
            <p:nvPr/>
          </p:nvSpPr>
          <p:spPr bwMode="auto">
            <a:xfrm>
              <a:off x="4848" y="2688"/>
              <a:ext cx="0" cy="192"/>
            </a:xfrm>
            <a:prstGeom prst="line">
              <a:avLst/>
            </a:prstGeom>
            <a:noFill/>
            <a:ln w="19050">
              <a:solidFill>
                <a:srgbClr val="0000FF"/>
              </a:solidFill>
              <a:round/>
              <a:headEnd/>
              <a:tailEnd type="none" w="sm" len="lg"/>
            </a:ln>
          </p:spPr>
          <p:txBody>
            <a:bodyPr wrap="none" anchor="ctr"/>
            <a:lstStyle/>
            <a:p>
              <a:endParaRPr lang="zh-CN" altLang="en-US"/>
            </a:p>
          </p:txBody>
        </p:sp>
        <p:sp>
          <p:nvSpPr>
            <p:cNvPr id="22561" name="Text Box 46"/>
            <p:cNvSpPr txBox="1">
              <a:spLocks noChangeArrowheads="1"/>
            </p:cNvSpPr>
            <p:nvPr/>
          </p:nvSpPr>
          <p:spPr bwMode="auto">
            <a:xfrm>
              <a:off x="4747" y="3177"/>
              <a:ext cx="677" cy="327"/>
            </a:xfrm>
            <a:prstGeom prst="rect">
              <a:avLst/>
            </a:prstGeom>
            <a:noFill/>
            <a:ln w="9525">
              <a:noFill/>
              <a:miter lim="800000"/>
              <a:headEnd/>
              <a:tailEnd/>
            </a:ln>
          </p:spPr>
          <p:txBody>
            <a:bodyPr>
              <a:spAutoFit/>
            </a:bodyPr>
            <a:lstStyle/>
            <a:p>
              <a:pPr>
                <a:spcBef>
                  <a:spcPct val="50000"/>
                </a:spcBef>
              </a:pPr>
              <a:r>
                <a:rPr lang="en-US" altLang="zh-CN" sz="2400" b="1">
                  <a:solidFill>
                    <a:srgbClr val="CC0000"/>
                  </a:solidFill>
                  <a:latin typeface="Times New Roman" pitchFamily="18" charset="0"/>
                </a:rPr>
                <a:t>   </a:t>
              </a:r>
              <a:r>
                <a:rPr lang="zh-CN" altLang="en-US" sz="2800" b="1">
                  <a:latin typeface="Times New Roman" pitchFamily="18" charset="0"/>
                </a:rPr>
                <a:t>光</a:t>
              </a:r>
            </a:p>
          </p:txBody>
        </p:sp>
        <p:sp>
          <p:nvSpPr>
            <p:cNvPr id="22562" name="Text Box 47"/>
            <p:cNvSpPr txBox="1">
              <a:spLocks noChangeArrowheads="1"/>
            </p:cNvSpPr>
            <p:nvPr/>
          </p:nvSpPr>
          <p:spPr bwMode="auto">
            <a:xfrm>
              <a:off x="4608" y="2352"/>
              <a:ext cx="672" cy="327"/>
            </a:xfrm>
            <a:prstGeom prst="rect">
              <a:avLst/>
            </a:prstGeom>
            <a:noFill/>
            <a:ln w="9525">
              <a:noFill/>
              <a:miter lim="800000"/>
              <a:headEnd/>
              <a:tailEnd/>
            </a:ln>
          </p:spPr>
          <p:txBody>
            <a:bodyPr>
              <a:spAutoFit/>
            </a:bodyPr>
            <a:lstStyle/>
            <a:p>
              <a:pPr>
                <a:spcBef>
                  <a:spcPct val="50000"/>
                </a:spcBef>
              </a:pPr>
              <a:r>
                <a:rPr lang="en-US" altLang="zh-CN" sz="2400" b="1">
                  <a:solidFill>
                    <a:srgbClr val="CC0000"/>
                  </a:solidFill>
                  <a:latin typeface="Times New Roman" pitchFamily="18" charset="0"/>
                </a:rPr>
                <a:t>    </a:t>
              </a:r>
              <a:r>
                <a:rPr lang="zh-CN" altLang="en-US" sz="2800" b="1">
                  <a:latin typeface="Times New Roman" pitchFamily="18" charset="0"/>
                </a:rPr>
                <a:t>光</a:t>
              </a:r>
            </a:p>
          </p:txBody>
        </p:sp>
        <p:graphicFrame>
          <p:nvGraphicFramePr>
            <p:cNvPr id="22532" name="Object 48"/>
            <p:cNvGraphicFramePr>
              <a:graphicFrameLocks noChangeAspect="1"/>
            </p:cNvGraphicFramePr>
            <p:nvPr/>
          </p:nvGraphicFramePr>
          <p:xfrm>
            <a:off x="4608" y="2352"/>
            <a:ext cx="273" cy="336"/>
          </p:xfrm>
          <a:graphic>
            <a:graphicData uri="http://schemas.openxmlformats.org/presentationml/2006/ole">
              <p:oleObj spid="_x0000_s68612" name="Equation" r:id="rId7" imgW="114120" imgH="139680" progId="Equation.3">
                <p:embed/>
              </p:oleObj>
            </a:graphicData>
          </a:graphic>
        </p:graphicFrame>
        <p:graphicFrame>
          <p:nvGraphicFramePr>
            <p:cNvPr id="22533" name="Object 49"/>
            <p:cNvGraphicFramePr>
              <a:graphicFrameLocks noChangeAspect="1"/>
            </p:cNvGraphicFramePr>
            <p:nvPr/>
          </p:nvGraphicFramePr>
          <p:xfrm>
            <a:off x="4704" y="3216"/>
            <a:ext cx="278" cy="304"/>
          </p:xfrm>
          <a:graphic>
            <a:graphicData uri="http://schemas.openxmlformats.org/presentationml/2006/ole">
              <p:oleObj spid="_x0000_s68613" name="Equation" r:id="rId8" imgW="126720" imgH="139680" progId="Equation.3">
                <p:embed/>
              </p:oleObj>
            </a:graphicData>
          </a:graphic>
        </p:graphicFrame>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2"/>
          <p:cNvSpPr txBox="1">
            <a:spLocks noChangeArrowheads="1"/>
          </p:cNvSpPr>
          <p:nvPr/>
        </p:nvSpPr>
        <p:spPr bwMode="auto">
          <a:xfrm>
            <a:off x="395288" y="333375"/>
            <a:ext cx="4267200" cy="519113"/>
          </a:xfrm>
          <a:prstGeom prst="rect">
            <a:avLst/>
          </a:prstGeom>
          <a:noFill/>
          <a:ln w="9525">
            <a:noFill/>
            <a:miter lim="800000"/>
            <a:headEnd/>
            <a:tailEnd/>
          </a:ln>
        </p:spPr>
        <p:txBody>
          <a:bodyPr>
            <a:spAutoFit/>
          </a:bodyPr>
          <a:lstStyle/>
          <a:p>
            <a:pPr>
              <a:spcBef>
                <a:spcPct val="50000"/>
              </a:spcBef>
            </a:pPr>
            <a:r>
              <a:rPr lang="zh-CN" altLang="en-US" sz="2800" b="1">
                <a:solidFill>
                  <a:srgbClr val="CC0000"/>
                </a:solidFill>
                <a:latin typeface="Times New Roman" pitchFamily="18" charset="0"/>
              </a:rPr>
              <a:t>自然光  偏振光</a:t>
            </a:r>
          </a:p>
        </p:txBody>
      </p:sp>
      <p:sp>
        <p:nvSpPr>
          <p:cNvPr id="4099" name="Text Box 3"/>
          <p:cNvSpPr txBox="1">
            <a:spLocks noChangeArrowheads="1"/>
          </p:cNvSpPr>
          <p:nvPr/>
        </p:nvSpPr>
        <p:spPr bwMode="auto">
          <a:xfrm>
            <a:off x="395288" y="927100"/>
            <a:ext cx="8229600" cy="1373188"/>
          </a:xfrm>
          <a:prstGeom prst="rect">
            <a:avLst/>
          </a:prstGeom>
          <a:noFill/>
          <a:ln w="9525">
            <a:noFill/>
            <a:miter lim="800000"/>
            <a:headEnd/>
            <a:tailEnd/>
          </a:ln>
        </p:spPr>
        <p:txBody>
          <a:bodyPr>
            <a:spAutoFit/>
          </a:bodyPr>
          <a:lstStyle/>
          <a:p>
            <a:pPr>
              <a:spcBef>
                <a:spcPct val="50000"/>
              </a:spcBef>
              <a:buFontTx/>
              <a:buBlip>
                <a:blip r:embed="rId3"/>
              </a:buBlip>
            </a:pPr>
            <a:r>
              <a:rPr lang="en-US" altLang="zh-CN" sz="2800" b="1">
                <a:solidFill>
                  <a:srgbClr val="000000"/>
                </a:solidFill>
                <a:latin typeface="Times New Roman" pitchFamily="18" charset="0"/>
              </a:rPr>
              <a:t>     </a:t>
            </a:r>
            <a:r>
              <a:rPr lang="zh-CN" altLang="en-US" sz="2800" b="1">
                <a:solidFill>
                  <a:srgbClr val="CC0000"/>
                </a:solidFill>
                <a:latin typeface="Times New Roman" pitchFamily="18" charset="0"/>
              </a:rPr>
              <a:t>自然光</a:t>
            </a:r>
            <a:r>
              <a:rPr lang="zh-CN" altLang="en-US" sz="2800" b="1">
                <a:solidFill>
                  <a:srgbClr val="000000"/>
                </a:solidFill>
                <a:latin typeface="Times New Roman" pitchFamily="18" charset="0"/>
              </a:rPr>
              <a:t> ：一般光源发出的光中，包含着各个方向的光矢量在所有可能的方向上的振幅都相等（轴对称）这样的光叫自然光 </a:t>
            </a:r>
            <a:r>
              <a:rPr lang="en-US" altLang="zh-CN" sz="2800" b="1">
                <a:solidFill>
                  <a:srgbClr val="000000"/>
                </a:solidFill>
                <a:latin typeface="Times New Roman" pitchFamily="18" charset="0"/>
              </a:rPr>
              <a:t>. </a:t>
            </a:r>
          </a:p>
        </p:txBody>
      </p:sp>
      <p:sp>
        <p:nvSpPr>
          <p:cNvPr id="4100" name="Text Box 4"/>
          <p:cNvSpPr txBox="1">
            <a:spLocks noChangeArrowheads="1"/>
          </p:cNvSpPr>
          <p:nvPr/>
        </p:nvSpPr>
        <p:spPr bwMode="auto">
          <a:xfrm>
            <a:off x="609600" y="4021138"/>
            <a:ext cx="8305800" cy="457200"/>
          </a:xfrm>
          <a:prstGeom prst="rect">
            <a:avLst/>
          </a:prstGeom>
          <a:noFill/>
          <a:ln w="9525">
            <a:noFill/>
            <a:miter lim="800000"/>
            <a:headEnd/>
            <a:tailEnd/>
          </a:ln>
        </p:spPr>
        <p:txBody>
          <a:bodyPr>
            <a:spAutoFit/>
          </a:bodyPr>
          <a:lstStyle/>
          <a:p>
            <a:pPr>
              <a:spcBef>
                <a:spcPct val="50000"/>
              </a:spcBef>
            </a:pPr>
            <a:endParaRPr lang="zh-CN" altLang="zh-CN" sz="2400" b="1">
              <a:latin typeface="Times New Roman" pitchFamily="18" charset="0"/>
            </a:endParaRPr>
          </a:p>
        </p:txBody>
      </p:sp>
      <p:sp>
        <p:nvSpPr>
          <p:cNvPr id="4101" name="Text Box 5"/>
          <p:cNvSpPr txBox="1">
            <a:spLocks noChangeArrowheads="1"/>
          </p:cNvSpPr>
          <p:nvPr/>
        </p:nvSpPr>
        <p:spPr bwMode="auto">
          <a:xfrm>
            <a:off x="319088" y="2300288"/>
            <a:ext cx="5029200" cy="1800225"/>
          </a:xfrm>
          <a:prstGeom prst="rect">
            <a:avLst/>
          </a:prstGeom>
          <a:noFill/>
          <a:ln w="9525">
            <a:noFill/>
            <a:miter lim="800000"/>
            <a:headEnd/>
            <a:tailEnd/>
          </a:ln>
        </p:spPr>
        <p:txBody>
          <a:bodyPr>
            <a:spAutoFit/>
          </a:bodyPr>
          <a:lstStyle/>
          <a:p>
            <a:pPr>
              <a:spcBef>
                <a:spcPct val="50000"/>
              </a:spcBef>
            </a:pPr>
            <a:r>
              <a:rPr lang="zh-CN" altLang="zh-CN" sz="2400" b="1">
                <a:latin typeface="Times New Roman" pitchFamily="18" charset="0"/>
              </a:rPr>
              <a:t>       </a:t>
            </a:r>
            <a:r>
              <a:rPr lang="zh-CN" altLang="zh-CN" sz="2400" b="1">
                <a:solidFill>
                  <a:srgbClr val="FF0000"/>
                </a:solidFill>
                <a:latin typeface="Times New Roman" pitchFamily="18" charset="0"/>
              </a:rPr>
              <a:t> </a:t>
            </a:r>
            <a:r>
              <a:rPr lang="en-US" altLang="zh-CN" sz="2400" b="1">
                <a:solidFill>
                  <a:srgbClr val="FF0000"/>
                </a:solidFill>
                <a:latin typeface="Times New Roman" pitchFamily="18" charset="0"/>
              </a:rPr>
              <a:t> </a:t>
            </a:r>
            <a:r>
              <a:rPr lang="zh-CN" altLang="zh-CN" sz="2800" b="1">
                <a:solidFill>
                  <a:srgbClr val="000000"/>
                </a:solidFill>
                <a:latin typeface="Times New Roman" pitchFamily="18" charset="0"/>
              </a:rPr>
              <a:t>自然光以两互相</a:t>
            </a:r>
            <a:r>
              <a:rPr lang="zh-CN" altLang="zh-CN" sz="2800" b="1">
                <a:solidFill>
                  <a:srgbClr val="CC0000"/>
                </a:solidFill>
                <a:latin typeface="Times New Roman" pitchFamily="18" charset="0"/>
              </a:rPr>
              <a:t>垂直</a:t>
            </a:r>
            <a:r>
              <a:rPr lang="zh-CN" altLang="zh-CN" sz="2800" b="1">
                <a:solidFill>
                  <a:srgbClr val="000000"/>
                </a:solidFill>
                <a:latin typeface="Times New Roman" pitchFamily="18" charset="0"/>
              </a:rPr>
              <a:t>的互为独立的</a:t>
            </a:r>
            <a:r>
              <a:rPr lang="zh-CN" altLang="en-US" sz="2800" b="1">
                <a:solidFill>
                  <a:srgbClr val="000000"/>
                </a:solidFill>
                <a:latin typeface="Times New Roman" pitchFamily="18" charset="0"/>
              </a:rPr>
              <a:t>   </a:t>
            </a:r>
            <a:r>
              <a:rPr lang="zh-CN" altLang="zh-CN" sz="2800" b="1">
                <a:solidFill>
                  <a:srgbClr val="000000"/>
                </a:solidFill>
                <a:latin typeface="Times New Roman" pitchFamily="18" charset="0"/>
              </a:rPr>
              <a:t>（</a:t>
            </a:r>
            <a:r>
              <a:rPr lang="zh-CN" altLang="zh-CN" sz="2800" b="1">
                <a:solidFill>
                  <a:srgbClr val="CC0000"/>
                </a:solidFill>
                <a:latin typeface="Times New Roman" pitchFamily="18" charset="0"/>
              </a:rPr>
              <a:t>无确定</a:t>
            </a:r>
            <a:r>
              <a:rPr lang="zh-CN" altLang="zh-CN" sz="2800" b="1">
                <a:solidFill>
                  <a:srgbClr val="000000"/>
                </a:solidFill>
                <a:latin typeface="Times New Roman" pitchFamily="18" charset="0"/>
              </a:rPr>
              <a:t>的</a:t>
            </a:r>
            <a:r>
              <a:rPr lang="zh-CN" altLang="zh-CN" sz="2800" b="1">
                <a:solidFill>
                  <a:srgbClr val="CC0000"/>
                </a:solidFill>
                <a:latin typeface="Times New Roman" pitchFamily="18" charset="0"/>
              </a:rPr>
              <a:t>相位</a:t>
            </a:r>
            <a:r>
              <a:rPr lang="zh-CN" altLang="zh-CN" sz="2800" b="1">
                <a:solidFill>
                  <a:srgbClr val="000000"/>
                </a:solidFill>
                <a:latin typeface="Times New Roman" pitchFamily="18" charset="0"/>
              </a:rPr>
              <a:t>关系）振幅相等的光振动表示</a:t>
            </a:r>
            <a:r>
              <a:rPr lang="zh-CN" altLang="en-US" sz="2800" b="1">
                <a:solidFill>
                  <a:srgbClr val="000000"/>
                </a:solidFill>
                <a:latin typeface="Times New Roman" pitchFamily="18" charset="0"/>
              </a:rPr>
              <a:t> </a:t>
            </a:r>
            <a:r>
              <a:rPr lang="en-US" altLang="zh-CN" sz="2800" b="1">
                <a:solidFill>
                  <a:srgbClr val="000000"/>
                </a:solidFill>
                <a:latin typeface="Times New Roman" pitchFamily="18" charset="0"/>
              </a:rPr>
              <a:t>, </a:t>
            </a:r>
            <a:r>
              <a:rPr lang="zh-CN" altLang="zh-CN" sz="2800" b="1">
                <a:solidFill>
                  <a:srgbClr val="000000"/>
                </a:solidFill>
                <a:latin typeface="Times New Roman" pitchFamily="18" charset="0"/>
              </a:rPr>
              <a:t>并各具有</a:t>
            </a:r>
            <a:r>
              <a:rPr lang="zh-CN" altLang="zh-CN" sz="2800" b="1">
                <a:solidFill>
                  <a:srgbClr val="CC0000"/>
                </a:solidFill>
                <a:latin typeface="Times New Roman" pitchFamily="18" charset="0"/>
              </a:rPr>
              <a:t>一半</a:t>
            </a:r>
            <a:r>
              <a:rPr lang="zh-CN" altLang="zh-CN" sz="2800" b="1">
                <a:solidFill>
                  <a:srgbClr val="000000"/>
                </a:solidFill>
                <a:latin typeface="Times New Roman" pitchFamily="18" charset="0"/>
              </a:rPr>
              <a:t>的振动能量</a:t>
            </a:r>
            <a:r>
              <a:rPr lang="zh-CN" altLang="en-US" sz="2800" b="1">
                <a:solidFill>
                  <a:srgbClr val="000000"/>
                </a:solidFill>
                <a:latin typeface="Times New Roman" pitchFamily="18" charset="0"/>
              </a:rPr>
              <a:t> </a:t>
            </a:r>
            <a:r>
              <a:rPr lang="en-US" altLang="zh-CN" sz="2800" b="1">
                <a:solidFill>
                  <a:srgbClr val="000000"/>
                </a:solidFill>
                <a:latin typeface="Times New Roman" pitchFamily="18" charset="0"/>
              </a:rPr>
              <a:t>.</a:t>
            </a:r>
          </a:p>
        </p:txBody>
      </p:sp>
      <p:grpSp>
        <p:nvGrpSpPr>
          <p:cNvPr id="2" name="Group 6"/>
          <p:cNvGrpSpPr>
            <a:grpSpLocks/>
          </p:cNvGrpSpPr>
          <p:nvPr/>
        </p:nvGrpSpPr>
        <p:grpSpPr bwMode="auto">
          <a:xfrm>
            <a:off x="5576888" y="1995488"/>
            <a:ext cx="2819400" cy="3657600"/>
            <a:chOff x="3552" y="1392"/>
            <a:chExt cx="1776" cy="2304"/>
          </a:xfrm>
        </p:grpSpPr>
        <p:sp>
          <p:nvSpPr>
            <p:cNvPr id="3106" name="Rectangle 7"/>
            <p:cNvSpPr>
              <a:spLocks noChangeArrowheads="1"/>
            </p:cNvSpPr>
            <p:nvPr/>
          </p:nvSpPr>
          <p:spPr bwMode="auto">
            <a:xfrm>
              <a:off x="3552" y="1392"/>
              <a:ext cx="1776" cy="2298"/>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4104" name="Text Box 8"/>
            <p:cNvSpPr txBox="1">
              <a:spLocks noChangeArrowheads="1"/>
            </p:cNvSpPr>
            <p:nvPr/>
          </p:nvSpPr>
          <p:spPr bwMode="auto">
            <a:xfrm>
              <a:off x="3552" y="3363"/>
              <a:ext cx="177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符号表示</a:t>
              </a:r>
              <a:endParaRPr lang="zh-CN" altLang="en-US" sz="2400" b="1">
                <a:latin typeface="Times New Roman" pitchFamily="18" charset="0"/>
              </a:endParaRPr>
            </a:p>
          </p:txBody>
        </p:sp>
        <p:grpSp>
          <p:nvGrpSpPr>
            <p:cNvPr id="3108" name="Group 9"/>
            <p:cNvGrpSpPr>
              <a:grpSpLocks/>
            </p:cNvGrpSpPr>
            <p:nvPr/>
          </p:nvGrpSpPr>
          <p:grpSpPr bwMode="auto">
            <a:xfrm>
              <a:off x="3696" y="2880"/>
              <a:ext cx="1440" cy="288"/>
              <a:chOff x="1200" y="2053"/>
              <a:chExt cx="1776" cy="384"/>
            </a:xfrm>
          </p:grpSpPr>
          <p:sp>
            <p:nvSpPr>
              <p:cNvPr id="3117" name="Line 10"/>
              <p:cNvSpPr>
                <a:spLocks noChangeShapeType="1"/>
              </p:cNvSpPr>
              <p:nvPr/>
            </p:nvSpPr>
            <p:spPr bwMode="auto">
              <a:xfrm>
                <a:off x="1200" y="2244"/>
                <a:ext cx="177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3118" name="Line 11"/>
              <p:cNvSpPr>
                <a:spLocks noChangeShapeType="1"/>
              </p:cNvSpPr>
              <p:nvPr/>
            </p:nvSpPr>
            <p:spPr bwMode="auto">
              <a:xfrm>
                <a:off x="1536" y="2053"/>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3119" name="Line 12"/>
              <p:cNvSpPr>
                <a:spLocks noChangeShapeType="1"/>
              </p:cNvSpPr>
              <p:nvPr/>
            </p:nvSpPr>
            <p:spPr bwMode="auto">
              <a:xfrm>
                <a:off x="1824" y="2053"/>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3120" name="Line 13"/>
              <p:cNvSpPr>
                <a:spLocks noChangeShapeType="1"/>
              </p:cNvSpPr>
              <p:nvPr/>
            </p:nvSpPr>
            <p:spPr bwMode="auto">
              <a:xfrm>
                <a:off x="2112" y="2053"/>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3121" name="Line 14"/>
              <p:cNvSpPr>
                <a:spLocks noChangeShapeType="1"/>
              </p:cNvSpPr>
              <p:nvPr/>
            </p:nvSpPr>
            <p:spPr bwMode="auto">
              <a:xfrm>
                <a:off x="2400" y="2053"/>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3122" name="Line 15"/>
              <p:cNvSpPr>
                <a:spLocks noChangeShapeType="1"/>
              </p:cNvSpPr>
              <p:nvPr/>
            </p:nvSpPr>
            <p:spPr bwMode="auto">
              <a:xfrm>
                <a:off x="2688" y="2053"/>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3123" name="Oval 16"/>
              <p:cNvSpPr>
                <a:spLocks noChangeArrowheads="1"/>
              </p:cNvSpPr>
              <p:nvPr/>
            </p:nvSpPr>
            <p:spPr bwMode="auto">
              <a:xfrm>
                <a:off x="1344" y="2197"/>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3124" name="Oval 17"/>
              <p:cNvSpPr>
                <a:spLocks noChangeArrowheads="1"/>
              </p:cNvSpPr>
              <p:nvPr/>
            </p:nvSpPr>
            <p:spPr bwMode="auto">
              <a:xfrm>
                <a:off x="1632" y="2197"/>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3125" name="Oval 18"/>
              <p:cNvSpPr>
                <a:spLocks noChangeArrowheads="1"/>
              </p:cNvSpPr>
              <p:nvPr/>
            </p:nvSpPr>
            <p:spPr bwMode="auto">
              <a:xfrm>
                <a:off x="1920" y="2197"/>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3126" name="Oval 19"/>
              <p:cNvSpPr>
                <a:spLocks noChangeArrowheads="1"/>
              </p:cNvSpPr>
              <p:nvPr/>
            </p:nvSpPr>
            <p:spPr bwMode="auto">
              <a:xfrm>
                <a:off x="2208" y="2197"/>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3127" name="Oval 20"/>
              <p:cNvSpPr>
                <a:spLocks noChangeArrowheads="1"/>
              </p:cNvSpPr>
              <p:nvPr/>
            </p:nvSpPr>
            <p:spPr bwMode="auto">
              <a:xfrm>
                <a:off x="2496" y="2197"/>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3109" name="Group 21"/>
            <p:cNvGrpSpPr>
              <a:grpSpLocks/>
            </p:cNvGrpSpPr>
            <p:nvPr/>
          </p:nvGrpSpPr>
          <p:grpSpPr bwMode="auto">
            <a:xfrm>
              <a:off x="3744" y="1584"/>
              <a:ext cx="1407" cy="1007"/>
              <a:chOff x="3744" y="1536"/>
              <a:chExt cx="1407" cy="1007"/>
            </a:xfrm>
          </p:grpSpPr>
          <p:sp>
            <p:nvSpPr>
              <p:cNvPr id="3110" name="Line 22"/>
              <p:cNvSpPr>
                <a:spLocks noChangeShapeType="1"/>
              </p:cNvSpPr>
              <p:nvPr/>
            </p:nvSpPr>
            <p:spPr bwMode="auto">
              <a:xfrm flipV="1">
                <a:off x="4368" y="1634"/>
                <a:ext cx="720"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3111" name="AutoShape 23"/>
              <p:cNvSpPr>
                <a:spLocks noChangeArrowheads="1"/>
              </p:cNvSpPr>
              <p:nvPr/>
            </p:nvSpPr>
            <p:spPr bwMode="auto">
              <a:xfrm rot="-5369967">
                <a:off x="3888" y="1679"/>
                <a:ext cx="1007" cy="721"/>
              </a:xfrm>
              <a:prstGeom prst="parallelogram">
                <a:avLst>
                  <a:gd name="adj" fmla="val 34917"/>
                </a:avLst>
              </a:prstGeom>
              <a:solidFill>
                <a:srgbClr val="ACE39B">
                  <a:alpha val="50195"/>
                </a:srgbClr>
              </a:solidFill>
              <a:ln w="9525">
                <a:solidFill>
                  <a:schemeClr val="tx1"/>
                </a:solidFill>
                <a:miter lim="800000"/>
                <a:headEnd/>
                <a:tailEnd/>
              </a:ln>
            </p:spPr>
            <p:txBody>
              <a:bodyPr wrap="none" anchor="ctr"/>
              <a:lstStyle/>
              <a:p>
                <a:endParaRPr lang="zh-CN" altLang="en-US"/>
              </a:p>
            </p:txBody>
          </p:sp>
          <p:sp>
            <p:nvSpPr>
              <p:cNvPr id="3112" name="Line 24"/>
              <p:cNvSpPr>
                <a:spLocks noChangeShapeType="1"/>
              </p:cNvSpPr>
              <p:nvPr/>
            </p:nvSpPr>
            <p:spPr bwMode="auto">
              <a:xfrm>
                <a:off x="4176" y="1923"/>
                <a:ext cx="432" cy="192"/>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3113" name="Line 25"/>
              <p:cNvSpPr>
                <a:spLocks noChangeShapeType="1"/>
              </p:cNvSpPr>
              <p:nvPr/>
            </p:nvSpPr>
            <p:spPr bwMode="auto">
              <a:xfrm>
                <a:off x="4224" y="1779"/>
                <a:ext cx="288" cy="432"/>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3114" name="Line 26"/>
              <p:cNvSpPr>
                <a:spLocks noChangeShapeType="1"/>
              </p:cNvSpPr>
              <p:nvPr/>
            </p:nvSpPr>
            <p:spPr bwMode="auto">
              <a:xfrm>
                <a:off x="4368" y="1779"/>
                <a:ext cx="0" cy="480"/>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3115" name="Line 27"/>
              <p:cNvSpPr>
                <a:spLocks noChangeShapeType="1"/>
              </p:cNvSpPr>
              <p:nvPr/>
            </p:nvSpPr>
            <p:spPr bwMode="auto">
              <a:xfrm flipV="1">
                <a:off x="4176" y="1923"/>
                <a:ext cx="384" cy="192"/>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3076" name="Object 28"/>
              <p:cNvGraphicFramePr>
                <a:graphicFrameLocks noChangeAspect="1"/>
              </p:cNvGraphicFramePr>
              <p:nvPr/>
            </p:nvGraphicFramePr>
            <p:xfrm>
              <a:off x="4944" y="1730"/>
              <a:ext cx="207" cy="269"/>
            </p:xfrm>
            <a:graphic>
              <a:graphicData uri="http://schemas.openxmlformats.org/presentationml/2006/ole">
                <p:oleObj spid="_x0000_s3076" name="Equation" r:id="rId4" imgW="177480" imgH="228600" progId="Equation.3">
                  <p:embed/>
                </p:oleObj>
              </a:graphicData>
            </a:graphic>
          </p:graphicFrame>
          <p:sp>
            <p:nvSpPr>
              <p:cNvPr id="3116" name="Line 29"/>
              <p:cNvSpPr>
                <a:spLocks noChangeShapeType="1"/>
              </p:cNvSpPr>
              <p:nvPr/>
            </p:nvSpPr>
            <p:spPr bwMode="auto">
              <a:xfrm flipV="1">
                <a:off x="3744" y="2018"/>
                <a:ext cx="624" cy="336"/>
              </a:xfrm>
              <a:prstGeom prst="line">
                <a:avLst/>
              </a:prstGeom>
              <a:noFill/>
              <a:ln w="28575">
                <a:solidFill>
                  <a:srgbClr val="0000FF"/>
                </a:solidFill>
                <a:round/>
                <a:headEnd type="none" w="sm" len="lg"/>
                <a:tailEnd type="none" w="sm" len="lg"/>
              </a:ln>
            </p:spPr>
            <p:txBody>
              <a:bodyPr wrap="none" anchor="ctr"/>
              <a:lstStyle/>
              <a:p>
                <a:endParaRPr lang="zh-CN" altLang="en-US"/>
              </a:p>
            </p:txBody>
          </p:sp>
          <p:graphicFrame>
            <p:nvGraphicFramePr>
              <p:cNvPr id="3077" name="Object 30"/>
              <p:cNvGraphicFramePr>
                <a:graphicFrameLocks noChangeAspect="1"/>
              </p:cNvGraphicFramePr>
              <p:nvPr/>
            </p:nvGraphicFramePr>
            <p:xfrm>
              <a:off x="4512" y="2210"/>
              <a:ext cx="224" cy="276"/>
            </p:xfrm>
            <a:graphic>
              <a:graphicData uri="http://schemas.openxmlformats.org/presentationml/2006/ole">
                <p:oleObj spid="_x0000_s3077" name="Equation" r:id="rId5" imgW="215640" imgH="266400" progId="Equation.3">
                  <p:embed/>
                </p:oleObj>
              </a:graphicData>
            </a:graphic>
          </p:graphicFrame>
        </p:grpSp>
      </p:grpSp>
      <p:grpSp>
        <p:nvGrpSpPr>
          <p:cNvPr id="5" name="Group 31"/>
          <p:cNvGrpSpPr>
            <a:grpSpLocks/>
          </p:cNvGrpSpPr>
          <p:nvPr/>
        </p:nvGrpSpPr>
        <p:grpSpPr bwMode="auto">
          <a:xfrm>
            <a:off x="2781300" y="4506913"/>
            <a:ext cx="1838325" cy="1862137"/>
            <a:chOff x="3024" y="432"/>
            <a:chExt cx="1158" cy="1173"/>
          </a:xfrm>
        </p:grpSpPr>
        <p:grpSp>
          <p:nvGrpSpPr>
            <p:cNvPr id="3101" name="Group 32"/>
            <p:cNvGrpSpPr>
              <a:grpSpLocks/>
            </p:cNvGrpSpPr>
            <p:nvPr/>
          </p:nvGrpSpPr>
          <p:grpSpPr bwMode="auto">
            <a:xfrm>
              <a:off x="3093" y="432"/>
              <a:ext cx="912" cy="912"/>
              <a:chOff x="0" y="0"/>
              <a:chExt cx="20000" cy="20000"/>
            </a:xfrm>
          </p:grpSpPr>
          <p:sp>
            <p:nvSpPr>
              <p:cNvPr id="3103" name="Oval 33"/>
              <p:cNvSpPr>
                <a:spLocks noChangeArrowheads="1"/>
              </p:cNvSpPr>
              <p:nvPr/>
            </p:nvSpPr>
            <p:spPr bwMode="auto">
              <a:xfrm>
                <a:off x="0" y="0"/>
                <a:ext cx="20000" cy="20000"/>
              </a:xfrm>
              <a:prstGeom prst="ellipse">
                <a:avLst/>
              </a:prstGeom>
              <a:solidFill>
                <a:srgbClr val="FFFFFF"/>
              </a:solidFill>
              <a:ln w="25400">
                <a:solidFill>
                  <a:srgbClr val="0000FF"/>
                </a:solidFill>
                <a:round/>
                <a:headEnd/>
                <a:tailEnd/>
              </a:ln>
            </p:spPr>
            <p:txBody>
              <a:bodyPr/>
              <a:lstStyle/>
              <a:p>
                <a:endParaRPr lang="zh-CN" altLang="en-US"/>
              </a:p>
            </p:txBody>
          </p:sp>
          <p:sp>
            <p:nvSpPr>
              <p:cNvPr id="3104" name="Line 34"/>
              <p:cNvSpPr>
                <a:spLocks noChangeShapeType="1"/>
              </p:cNvSpPr>
              <p:nvPr/>
            </p:nvSpPr>
            <p:spPr bwMode="auto">
              <a:xfrm>
                <a:off x="10171" y="3762"/>
                <a:ext cx="9" cy="11863"/>
              </a:xfrm>
              <a:prstGeom prst="line">
                <a:avLst/>
              </a:prstGeom>
              <a:noFill/>
              <a:ln w="25400">
                <a:solidFill>
                  <a:srgbClr val="FF0000"/>
                </a:solidFill>
                <a:round/>
                <a:headEnd type="triangle" w="med" len="sm"/>
                <a:tailEnd type="triangle" w="med" len="sm"/>
              </a:ln>
            </p:spPr>
            <p:txBody>
              <a:bodyPr/>
              <a:lstStyle/>
              <a:p>
                <a:endParaRPr lang="zh-CN" altLang="en-US"/>
              </a:p>
            </p:txBody>
          </p:sp>
          <p:sp>
            <p:nvSpPr>
              <p:cNvPr id="3105" name="Line 35"/>
              <p:cNvSpPr>
                <a:spLocks noChangeShapeType="1"/>
              </p:cNvSpPr>
              <p:nvPr/>
            </p:nvSpPr>
            <p:spPr bwMode="auto">
              <a:xfrm>
                <a:off x="3858" y="10075"/>
                <a:ext cx="12635" cy="8"/>
              </a:xfrm>
              <a:prstGeom prst="line">
                <a:avLst/>
              </a:prstGeom>
              <a:noFill/>
              <a:ln w="25400">
                <a:solidFill>
                  <a:srgbClr val="FF0000"/>
                </a:solidFill>
                <a:round/>
                <a:headEnd type="triangle" w="med" len="sm"/>
                <a:tailEnd type="triangle" w="med" len="sm"/>
              </a:ln>
            </p:spPr>
            <p:txBody>
              <a:bodyPr/>
              <a:lstStyle/>
              <a:p>
                <a:endParaRPr lang="zh-CN" altLang="en-US"/>
              </a:p>
            </p:txBody>
          </p:sp>
        </p:grpSp>
        <p:sp>
          <p:nvSpPr>
            <p:cNvPr id="3102" name="Text Box 36"/>
            <p:cNvSpPr txBox="1">
              <a:spLocks noChangeArrowheads="1"/>
            </p:cNvSpPr>
            <p:nvPr/>
          </p:nvSpPr>
          <p:spPr bwMode="auto">
            <a:xfrm>
              <a:off x="3024" y="1335"/>
              <a:ext cx="1158" cy="270"/>
            </a:xfrm>
            <a:prstGeom prst="rect">
              <a:avLst/>
            </a:prstGeom>
            <a:noFill/>
            <a:ln w="25400">
              <a:noFill/>
              <a:miter lim="800000"/>
              <a:headEnd/>
              <a:tailEnd/>
            </a:ln>
          </p:spPr>
          <p:txBody>
            <a:bodyPr/>
            <a:lstStyle/>
            <a:p>
              <a:pPr algn="just"/>
              <a:r>
                <a:rPr kumimoji="1" lang="zh-CN" altLang="en-US" sz="2000" b="1">
                  <a:solidFill>
                    <a:srgbClr val="000000"/>
                  </a:solidFill>
                  <a:latin typeface="方正书宋简体"/>
                </a:rPr>
                <a:t>自然光的分解</a:t>
              </a:r>
              <a:endParaRPr kumimoji="1" lang="zh-CN" altLang="en-US" sz="2000" b="1">
                <a:latin typeface="Times New Roman" pitchFamily="18" charset="0"/>
              </a:endParaRPr>
            </a:p>
          </p:txBody>
        </p:sp>
      </p:grpSp>
      <p:grpSp>
        <p:nvGrpSpPr>
          <p:cNvPr id="7" name="Group 37"/>
          <p:cNvGrpSpPr>
            <a:grpSpLocks/>
          </p:cNvGrpSpPr>
          <p:nvPr/>
        </p:nvGrpSpPr>
        <p:grpSpPr bwMode="auto">
          <a:xfrm>
            <a:off x="261938" y="4075113"/>
            <a:ext cx="2133600" cy="2270125"/>
            <a:chOff x="1488" y="144"/>
            <a:chExt cx="1344" cy="1430"/>
          </a:xfrm>
        </p:grpSpPr>
        <p:grpSp>
          <p:nvGrpSpPr>
            <p:cNvPr id="3085" name="Group 38"/>
            <p:cNvGrpSpPr>
              <a:grpSpLocks/>
            </p:cNvGrpSpPr>
            <p:nvPr/>
          </p:nvGrpSpPr>
          <p:grpSpPr bwMode="auto">
            <a:xfrm>
              <a:off x="1488" y="432"/>
              <a:ext cx="1086" cy="1142"/>
              <a:chOff x="1584" y="448"/>
              <a:chExt cx="1086" cy="1142"/>
            </a:xfrm>
          </p:grpSpPr>
          <p:grpSp>
            <p:nvGrpSpPr>
              <p:cNvPr id="3090" name="Group 39"/>
              <p:cNvGrpSpPr>
                <a:grpSpLocks/>
              </p:cNvGrpSpPr>
              <p:nvPr/>
            </p:nvGrpSpPr>
            <p:grpSpPr bwMode="auto">
              <a:xfrm>
                <a:off x="1659" y="448"/>
                <a:ext cx="880" cy="880"/>
                <a:chOff x="2547" y="8244"/>
                <a:chExt cx="2201" cy="2201"/>
              </a:xfrm>
            </p:grpSpPr>
            <p:sp>
              <p:nvSpPr>
                <p:cNvPr id="3092" name="Oval 40"/>
                <p:cNvSpPr>
                  <a:spLocks noChangeArrowheads="1"/>
                </p:cNvSpPr>
                <p:nvPr/>
              </p:nvSpPr>
              <p:spPr bwMode="auto">
                <a:xfrm>
                  <a:off x="2547" y="8244"/>
                  <a:ext cx="2201" cy="2201"/>
                </a:xfrm>
                <a:prstGeom prst="ellipse">
                  <a:avLst/>
                </a:prstGeom>
                <a:noFill/>
                <a:ln w="25400">
                  <a:solidFill>
                    <a:srgbClr val="0000FF"/>
                  </a:solidFill>
                  <a:round/>
                  <a:headEnd/>
                  <a:tailEnd/>
                </a:ln>
              </p:spPr>
              <p:txBody>
                <a:bodyPr/>
                <a:lstStyle/>
                <a:p>
                  <a:endParaRPr lang="zh-CN" altLang="en-US"/>
                </a:p>
              </p:txBody>
            </p:sp>
            <p:sp>
              <p:nvSpPr>
                <p:cNvPr id="3093" name="Line 41"/>
                <p:cNvSpPr>
                  <a:spLocks noChangeShapeType="1"/>
                </p:cNvSpPr>
                <p:nvPr/>
              </p:nvSpPr>
              <p:spPr bwMode="auto">
                <a:xfrm>
                  <a:off x="3662" y="8732"/>
                  <a:ext cx="1" cy="1249"/>
                </a:xfrm>
                <a:prstGeom prst="line">
                  <a:avLst/>
                </a:prstGeom>
                <a:noFill/>
                <a:ln w="25400">
                  <a:solidFill>
                    <a:srgbClr val="FF0000"/>
                  </a:solidFill>
                  <a:round/>
                  <a:headEnd type="triangle" w="med" len="sm"/>
                  <a:tailEnd type="triangle" w="med" len="sm"/>
                </a:ln>
              </p:spPr>
              <p:txBody>
                <a:bodyPr/>
                <a:lstStyle/>
                <a:p>
                  <a:endParaRPr lang="zh-CN" altLang="en-US"/>
                </a:p>
              </p:txBody>
            </p:sp>
            <p:sp>
              <p:nvSpPr>
                <p:cNvPr id="3094" name="Line 42"/>
                <p:cNvSpPr>
                  <a:spLocks noChangeShapeType="1"/>
                </p:cNvSpPr>
                <p:nvPr/>
              </p:nvSpPr>
              <p:spPr bwMode="auto">
                <a:xfrm>
                  <a:off x="3032" y="9348"/>
                  <a:ext cx="1246" cy="1"/>
                </a:xfrm>
                <a:prstGeom prst="line">
                  <a:avLst/>
                </a:prstGeom>
                <a:noFill/>
                <a:ln w="25400">
                  <a:solidFill>
                    <a:srgbClr val="FF0000"/>
                  </a:solidFill>
                  <a:round/>
                  <a:headEnd type="triangle" w="med" len="sm"/>
                  <a:tailEnd type="triangle" w="med" len="sm"/>
                </a:ln>
              </p:spPr>
              <p:txBody>
                <a:bodyPr/>
                <a:lstStyle/>
                <a:p>
                  <a:endParaRPr lang="zh-CN" altLang="en-US"/>
                </a:p>
              </p:txBody>
            </p:sp>
            <p:sp>
              <p:nvSpPr>
                <p:cNvPr id="3095" name="Line 43"/>
                <p:cNvSpPr>
                  <a:spLocks noChangeShapeType="1"/>
                </p:cNvSpPr>
                <p:nvPr/>
              </p:nvSpPr>
              <p:spPr bwMode="auto">
                <a:xfrm flipV="1">
                  <a:off x="3197" y="8947"/>
                  <a:ext cx="946" cy="818"/>
                </a:xfrm>
                <a:prstGeom prst="line">
                  <a:avLst/>
                </a:prstGeom>
                <a:noFill/>
                <a:ln w="25400">
                  <a:solidFill>
                    <a:srgbClr val="FF0000"/>
                  </a:solidFill>
                  <a:round/>
                  <a:headEnd type="triangle" w="med" len="sm"/>
                  <a:tailEnd type="triangle" w="med" len="sm"/>
                </a:ln>
              </p:spPr>
              <p:txBody>
                <a:bodyPr/>
                <a:lstStyle/>
                <a:p>
                  <a:endParaRPr lang="zh-CN" altLang="en-US"/>
                </a:p>
              </p:txBody>
            </p:sp>
            <p:sp>
              <p:nvSpPr>
                <p:cNvPr id="3096" name="Line 44"/>
                <p:cNvSpPr>
                  <a:spLocks noChangeShapeType="1"/>
                </p:cNvSpPr>
                <p:nvPr/>
              </p:nvSpPr>
              <p:spPr bwMode="auto">
                <a:xfrm rot="111068">
                  <a:off x="3182" y="8932"/>
                  <a:ext cx="961" cy="833"/>
                </a:xfrm>
                <a:prstGeom prst="line">
                  <a:avLst/>
                </a:prstGeom>
                <a:noFill/>
                <a:ln w="25400">
                  <a:solidFill>
                    <a:srgbClr val="FF0000"/>
                  </a:solidFill>
                  <a:round/>
                  <a:headEnd type="triangle" w="med" len="sm"/>
                  <a:tailEnd type="triangle" w="med" len="sm"/>
                </a:ln>
              </p:spPr>
              <p:txBody>
                <a:bodyPr/>
                <a:lstStyle/>
                <a:p>
                  <a:endParaRPr lang="zh-CN" altLang="en-US"/>
                </a:p>
              </p:txBody>
            </p:sp>
            <p:sp>
              <p:nvSpPr>
                <p:cNvPr id="3097" name="Line 45"/>
                <p:cNvSpPr>
                  <a:spLocks noChangeShapeType="1"/>
                </p:cNvSpPr>
                <p:nvPr/>
              </p:nvSpPr>
              <p:spPr bwMode="auto">
                <a:xfrm rot="1658535">
                  <a:off x="3653" y="8712"/>
                  <a:ext cx="2" cy="1284"/>
                </a:xfrm>
                <a:prstGeom prst="line">
                  <a:avLst/>
                </a:prstGeom>
                <a:noFill/>
                <a:ln w="25400">
                  <a:solidFill>
                    <a:srgbClr val="FF0000"/>
                  </a:solidFill>
                  <a:round/>
                  <a:headEnd type="triangle" w="med" len="sm"/>
                  <a:tailEnd type="triangle" w="med" len="sm"/>
                </a:ln>
              </p:spPr>
              <p:txBody>
                <a:bodyPr/>
                <a:lstStyle/>
                <a:p>
                  <a:endParaRPr lang="zh-CN" altLang="en-US"/>
                </a:p>
              </p:txBody>
            </p:sp>
            <p:sp>
              <p:nvSpPr>
                <p:cNvPr id="3098" name="Line 46"/>
                <p:cNvSpPr>
                  <a:spLocks noChangeShapeType="1"/>
                </p:cNvSpPr>
                <p:nvPr/>
              </p:nvSpPr>
              <p:spPr bwMode="auto">
                <a:xfrm rot="1318187" flipV="1">
                  <a:off x="3019" y="9335"/>
                  <a:ext cx="1257" cy="21"/>
                </a:xfrm>
                <a:prstGeom prst="line">
                  <a:avLst/>
                </a:prstGeom>
                <a:noFill/>
                <a:ln w="25400">
                  <a:solidFill>
                    <a:srgbClr val="FF0000"/>
                  </a:solidFill>
                  <a:round/>
                  <a:headEnd type="triangle" w="med" len="sm"/>
                  <a:tailEnd type="triangle" w="med" len="sm"/>
                </a:ln>
              </p:spPr>
              <p:txBody>
                <a:bodyPr/>
                <a:lstStyle/>
                <a:p>
                  <a:endParaRPr lang="zh-CN" altLang="en-US"/>
                </a:p>
              </p:txBody>
            </p:sp>
            <p:sp>
              <p:nvSpPr>
                <p:cNvPr id="3099" name="Line 47"/>
                <p:cNvSpPr>
                  <a:spLocks noChangeShapeType="1"/>
                </p:cNvSpPr>
                <p:nvPr/>
              </p:nvSpPr>
              <p:spPr bwMode="auto">
                <a:xfrm rot="1165010" flipV="1">
                  <a:off x="3182" y="8948"/>
                  <a:ext cx="951" cy="814"/>
                </a:xfrm>
                <a:prstGeom prst="line">
                  <a:avLst/>
                </a:prstGeom>
                <a:noFill/>
                <a:ln w="25400">
                  <a:solidFill>
                    <a:srgbClr val="FF0000"/>
                  </a:solidFill>
                  <a:round/>
                  <a:headEnd type="triangle" w="med" len="sm"/>
                  <a:tailEnd type="triangle" w="med" len="sm"/>
                </a:ln>
              </p:spPr>
              <p:txBody>
                <a:bodyPr/>
                <a:lstStyle/>
                <a:p>
                  <a:endParaRPr lang="zh-CN" altLang="en-US"/>
                </a:p>
              </p:txBody>
            </p:sp>
            <p:sp>
              <p:nvSpPr>
                <p:cNvPr id="3100" name="Line 48"/>
                <p:cNvSpPr>
                  <a:spLocks noChangeShapeType="1"/>
                </p:cNvSpPr>
                <p:nvPr/>
              </p:nvSpPr>
              <p:spPr bwMode="auto">
                <a:xfrm rot="1393498">
                  <a:off x="3185" y="8947"/>
                  <a:ext cx="961" cy="833"/>
                </a:xfrm>
                <a:prstGeom prst="line">
                  <a:avLst/>
                </a:prstGeom>
                <a:noFill/>
                <a:ln w="25400">
                  <a:solidFill>
                    <a:srgbClr val="FF0000"/>
                  </a:solidFill>
                  <a:round/>
                  <a:headEnd type="triangle" w="med" len="sm"/>
                  <a:tailEnd type="triangle" w="med" len="sm"/>
                </a:ln>
              </p:spPr>
              <p:txBody>
                <a:bodyPr/>
                <a:lstStyle/>
                <a:p>
                  <a:endParaRPr lang="zh-CN" altLang="en-US"/>
                </a:p>
              </p:txBody>
            </p:sp>
          </p:grpSp>
          <p:sp>
            <p:nvSpPr>
              <p:cNvPr id="3091" name="Text Box 49"/>
              <p:cNvSpPr txBox="1">
                <a:spLocks noChangeArrowheads="1"/>
              </p:cNvSpPr>
              <p:nvPr/>
            </p:nvSpPr>
            <p:spPr bwMode="auto">
              <a:xfrm>
                <a:off x="1584" y="1332"/>
                <a:ext cx="1086" cy="258"/>
              </a:xfrm>
              <a:prstGeom prst="rect">
                <a:avLst/>
              </a:prstGeom>
              <a:noFill/>
              <a:ln w="25400">
                <a:noFill/>
                <a:miter lim="800000"/>
                <a:headEnd/>
                <a:tailEnd/>
              </a:ln>
            </p:spPr>
            <p:txBody>
              <a:bodyPr/>
              <a:lstStyle/>
              <a:p>
                <a:pPr algn="just"/>
                <a:r>
                  <a:rPr kumimoji="1" lang="zh-CN" altLang="en-US" sz="2000" b="1">
                    <a:solidFill>
                      <a:srgbClr val="000000"/>
                    </a:solidFill>
                    <a:latin typeface="方正书宋简体"/>
                  </a:rPr>
                  <a:t>没有优势方向</a:t>
                </a:r>
                <a:endParaRPr kumimoji="1" lang="zh-CN" altLang="en-US" sz="2000" b="1">
                  <a:latin typeface="Times New Roman" pitchFamily="18" charset="0"/>
                </a:endParaRPr>
              </a:p>
            </p:txBody>
          </p:sp>
        </p:grpSp>
        <p:grpSp>
          <p:nvGrpSpPr>
            <p:cNvPr id="3086" name="Group 50"/>
            <p:cNvGrpSpPr>
              <a:grpSpLocks/>
            </p:cNvGrpSpPr>
            <p:nvPr/>
          </p:nvGrpSpPr>
          <p:grpSpPr bwMode="auto">
            <a:xfrm>
              <a:off x="1488" y="144"/>
              <a:ext cx="1344" cy="1296"/>
              <a:chOff x="4416" y="0"/>
              <a:chExt cx="1344" cy="1296"/>
            </a:xfrm>
          </p:grpSpPr>
          <p:grpSp>
            <p:nvGrpSpPr>
              <p:cNvPr id="3087" name="Group 51"/>
              <p:cNvGrpSpPr>
                <a:grpSpLocks/>
              </p:cNvGrpSpPr>
              <p:nvPr/>
            </p:nvGrpSpPr>
            <p:grpSpPr bwMode="auto">
              <a:xfrm>
                <a:off x="4416" y="144"/>
                <a:ext cx="1152" cy="1152"/>
                <a:chOff x="4416" y="144"/>
                <a:chExt cx="1152" cy="1152"/>
              </a:xfrm>
            </p:grpSpPr>
            <p:sp>
              <p:nvSpPr>
                <p:cNvPr id="3088" name="Line 52"/>
                <p:cNvSpPr>
                  <a:spLocks noChangeShapeType="1"/>
                </p:cNvSpPr>
                <p:nvPr/>
              </p:nvSpPr>
              <p:spPr bwMode="auto">
                <a:xfrm flipV="1">
                  <a:off x="4944" y="144"/>
                  <a:ext cx="0" cy="1152"/>
                </a:xfrm>
                <a:prstGeom prst="line">
                  <a:avLst/>
                </a:prstGeom>
                <a:noFill/>
                <a:ln w="9525">
                  <a:solidFill>
                    <a:schemeClr val="tx1"/>
                  </a:solidFill>
                  <a:round/>
                  <a:headEnd/>
                  <a:tailEnd type="triangle" w="med" len="med"/>
                </a:ln>
              </p:spPr>
              <p:txBody>
                <a:bodyPr/>
                <a:lstStyle/>
                <a:p>
                  <a:endParaRPr lang="zh-CN" altLang="en-US"/>
                </a:p>
              </p:txBody>
            </p:sp>
            <p:sp>
              <p:nvSpPr>
                <p:cNvPr id="3089" name="Line 53"/>
                <p:cNvSpPr>
                  <a:spLocks noChangeShapeType="1"/>
                </p:cNvSpPr>
                <p:nvPr/>
              </p:nvSpPr>
              <p:spPr bwMode="auto">
                <a:xfrm>
                  <a:off x="4416" y="720"/>
                  <a:ext cx="1152" cy="0"/>
                </a:xfrm>
                <a:prstGeom prst="line">
                  <a:avLst/>
                </a:prstGeom>
                <a:noFill/>
                <a:ln w="9525">
                  <a:solidFill>
                    <a:schemeClr val="tx1"/>
                  </a:solidFill>
                  <a:round/>
                  <a:headEnd/>
                  <a:tailEnd type="triangle" w="med" len="med"/>
                </a:ln>
              </p:spPr>
              <p:txBody>
                <a:bodyPr/>
                <a:lstStyle/>
                <a:p>
                  <a:endParaRPr lang="zh-CN" altLang="en-US"/>
                </a:p>
              </p:txBody>
            </p:sp>
          </p:grpSp>
          <p:graphicFrame>
            <p:nvGraphicFramePr>
              <p:cNvPr id="3074" name="Object 54"/>
              <p:cNvGraphicFramePr>
                <a:graphicFrameLocks noChangeAspect="1"/>
              </p:cNvGraphicFramePr>
              <p:nvPr/>
            </p:nvGraphicFramePr>
            <p:xfrm>
              <a:off x="5585" y="624"/>
              <a:ext cx="175" cy="193"/>
            </p:xfrm>
            <a:graphic>
              <a:graphicData uri="http://schemas.openxmlformats.org/presentationml/2006/ole">
                <p:oleObj spid="_x0000_s3074" name="Equation" r:id="rId6" imgW="126720" imgH="139680" progId="Equation.DSMT4">
                  <p:embed/>
                </p:oleObj>
              </a:graphicData>
            </a:graphic>
          </p:graphicFrame>
          <p:graphicFrame>
            <p:nvGraphicFramePr>
              <p:cNvPr id="3075" name="Object 55"/>
              <p:cNvGraphicFramePr>
                <a:graphicFrameLocks noChangeAspect="1"/>
              </p:cNvGraphicFramePr>
              <p:nvPr/>
            </p:nvGraphicFramePr>
            <p:xfrm>
              <a:off x="4848" y="0"/>
              <a:ext cx="195" cy="230"/>
            </p:xfrm>
            <a:graphic>
              <a:graphicData uri="http://schemas.openxmlformats.org/presentationml/2006/ole">
                <p:oleObj spid="_x0000_s3075" name="Equation" r:id="rId7" imgW="139680" imgH="164880" progId="Equation.DSMT4">
                  <p:embed/>
                </p:oleObj>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blinds(vertical)">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nodePh="1">
                                  <p:stCondLst>
                                    <p:cond delay="0"/>
                                  </p:stCondLst>
                                  <p:endCondLst>
                                    <p:cond evt="begin" delay="0">
                                      <p:tn val="21"/>
                                    </p:cond>
                                  </p:endCondLst>
                                  <p:childTnLst>
                                    <p:set>
                                      <p:cBhvr>
                                        <p:cTn id="22" dur="1" fill="hold">
                                          <p:stCondLst>
                                            <p:cond delay="0"/>
                                          </p:stCondLst>
                                        </p:cTn>
                                        <p:tgtEl>
                                          <p:spTgt spid="4100"/>
                                        </p:tgtEl>
                                        <p:attrNameLst>
                                          <p:attrName>style.visibility</p:attrName>
                                        </p:attrNameLst>
                                      </p:cBhvr>
                                      <p:to>
                                        <p:strVal val="visible"/>
                                      </p:to>
                                    </p:set>
                                    <p:animEffect transition="in" filter="blinds(vertical)">
                                      <p:cBhvr>
                                        <p:cTn id="23" dur="500"/>
                                        <p:tgtEl>
                                          <p:spTgt spid="410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101"/>
                                        </p:tgtEl>
                                        <p:attrNameLst>
                                          <p:attrName>style.visibility</p:attrName>
                                        </p:attrNameLst>
                                      </p:cBhvr>
                                      <p:to>
                                        <p:strVal val="visible"/>
                                      </p:to>
                                    </p:set>
                                    <p:animEffect transition="in" filter="blinds(horizontal)">
                                      <p:cBhvr>
                                        <p:cTn id="28" dur="500"/>
                                        <p:tgtEl>
                                          <p:spTgt spid="4101"/>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272"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strVal val="2/3*#ppt_w"/>
                                          </p:val>
                                        </p:tav>
                                        <p:tav tm="100000">
                                          <p:val>
                                            <p:strVal val="#ppt_w"/>
                                          </p:val>
                                        </p:tav>
                                      </p:tavLst>
                                    </p:anim>
                                    <p:anim calcmode="lin" valueType="num">
                                      <p:cBhvr>
                                        <p:cTn id="34"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utoUpdateAnimBg="0"/>
      <p:bldP spid="4100" grpId="0" autoUpdateAnimBg="0"/>
      <p:bldP spid="4101"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69925" y="142875"/>
            <a:ext cx="7662863" cy="519113"/>
          </a:xfrm>
          <a:prstGeom prst="rect">
            <a:avLst/>
          </a:prstGeom>
          <a:noFill/>
          <a:ln w="9525">
            <a:noFill/>
            <a:miter lim="800000"/>
            <a:headEnd/>
            <a:tailEnd/>
          </a:ln>
        </p:spPr>
        <p:txBody>
          <a:bodyPr wrap="none">
            <a:spAutoFit/>
          </a:bodyPr>
          <a:lstStyle/>
          <a:p>
            <a:r>
              <a:rPr kumimoji="1" lang="zh-CN" altLang="en-US" sz="2800" b="1">
                <a:solidFill>
                  <a:srgbClr val="0000FF"/>
                </a:solidFill>
                <a:latin typeface="Times New Roman" pitchFamily="18" charset="0"/>
              </a:rPr>
              <a:t>利用惠更斯原理作</a:t>
            </a:r>
            <a:r>
              <a:rPr kumimoji="1" lang="en-US" altLang="zh-CN" sz="2800" b="1">
                <a:solidFill>
                  <a:srgbClr val="0000FF"/>
                </a:solidFill>
                <a:latin typeface="Times New Roman" pitchFamily="18" charset="0"/>
              </a:rPr>
              <a:t>o</a:t>
            </a:r>
            <a:r>
              <a:rPr kumimoji="1" lang="zh-CN" altLang="en-US" sz="2800" b="1">
                <a:solidFill>
                  <a:srgbClr val="0000FF"/>
                </a:solidFill>
                <a:latin typeface="Times New Roman" pitchFamily="18" charset="0"/>
              </a:rPr>
              <a:t>、</a:t>
            </a:r>
            <a:r>
              <a:rPr kumimoji="1" lang="en-US" altLang="zh-CN" sz="2800" b="1">
                <a:solidFill>
                  <a:srgbClr val="0000FF"/>
                </a:solidFill>
                <a:latin typeface="Times New Roman" pitchFamily="18" charset="0"/>
              </a:rPr>
              <a:t>e</a:t>
            </a:r>
            <a:r>
              <a:rPr kumimoji="1" lang="zh-CN" altLang="en-US" sz="2800" b="1">
                <a:solidFill>
                  <a:srgbClr val="0000FF"/>
                </a:solidFill>
                <a:latin typeface="Times New Roman" pitchFamily="18" charset="0"/>
              </a:rPr>
              <a:t>光路图</a:t>
            </a:r>
            <a:r>
              <a:rPr kumimoji="1" lang="zh-CN" altLang="en-US" sz="2800" b="1">
                <a:solidFill>
                  <a:schemeClr val="tx2"/>
                </a:solidFill>
                <a:latin typeface="Times New Roman" pitchFamily="18" charset="0"/>
              </a:rPr>
              <a:t>（以方解石为例）</a:t>
            </a:r>
            <a:endParaRPr kumimoji="1" lang="zh-CN" altLang="en-US" sz="2800" b="1">
              <a:latin typeface="Times New Roman" pitchFamily="18" charset="0"/>
            </a:endParaRPr>
          </a:p>
        </p:txBody>
      </p:sp>
      <p:sp>
        <p:nvSpPr>
          <p:cNvPr id="35843" name="Rectangle 3"/>
          <p:cNvSpPr>
            <a:spLocks noChangeArrowheads="1"/>
          </p:cNvSpPr>
          <p:nvPr/>
        </p:nvSpPr>
        <p:spPr bwMode="auto">
          <a:xfrm>
            <a:off x="1295400" y="1752600"/>
            <a:ext cx="3048000" cy="1143000"/>
          </a:xfrm>
          <a:prstGeom prst="rect">
            <a:avLst/>
          </a:prstGeom>
          <a:solidFill>
            <a:srgbClr val="FFFFCC"/>
          </a:solidFill>
          <a:ln w="38100">
            <a:solidFill>
              <a:srgbClr val="FFCC00"/>
            </a:solidFill>
            <a:miter lim="800000"/>
            <a:headEnd/>
            <a:tailEnd/>
          </a:ln>
        </p:spPr>
        <p:txBody>
          <a:bodyPr wrap="none" anchor="ctr"/>
          <a:lstStyle/>
          <a:p>
            <a:endParaRPr lang="zh-CN" altLang="en-US"/>
          </a:p>
        </p:txBody>
      </p:sp>
      <p:sp>
        <p:nvSpPr>
          <p:cNvPr id="35844" name="Rectangle 4"/>
          <p:cNvSpPr>
            <a:spLocks noChangeArrowheads="1"/>
          </p:cNvSpPr>
          <p:nvPr/>
        </p:nvSpPr>
        <p:spPr bwMode="auto">
          <a:xfrm>
            <a:off x="5486400" y="1676400"/>
            <a:ext cx="2895600" cy="1143000"/>
          </a:xfrm>
          <a:prstGeom prst="rect">
            <a:avLst/>
          </a:prstGeom>
          <a:solidFill>
            <a:srgbClr val="FFFFCC"/>
          </a:solidFill>
          <a:ln w="38100">
            <a:solidFill>
              <a:srgbClr val="FFCC00"/>
            </a:solidFill>
            <a:miter lim="800000"/>
            <a:headEnd/>
            <a:tailEnd/>
          </a:ln>
        </p:spPr>
        <p:txBody>
          <a:bodyPr wrap="none" anchor="ctr"/>
          <a:lstStyle/>
          <a:p>
            <a:endParaRPr lang="zh-CN" altLang="en-US"/>
          </a:p>
        </p:txBody>
      </p:sp>
      <p:sp>
        <p:nvSpPr>
          <p:cNvPr id="35845" name="Rectangle 5"/>
          <p:cNvSpPr>
            <a:spLocks noChangeArrowheads="1"/>
          </p:cNvSpPr>
          <p:nvPr/>
        </p:nvSpPr>
        <p:spPr bwMode="auto">
          <a:xfrm>
            <a:off x="1371600" y="4648200"/>
            <a:ext cx="3352800" cy="1219200"/>
          </a:xfrm>
          <a:prstGeom prst="rect">
            <a:avLst/>
          </a:prstGeom>
          <a:solidFill>
            <a:srgbClr val="FFFFCC"/>
          </a:solidFill>
          <a:ln w="38100">
            <a:solidFill>
              <a:srgbClr val="FFCC00"/>
            </a:solidFill>
            <a:miter lim="800000"/>
            <a:headEnd/>
            <a:tailEnd/>
          </a:ln>
        </p:spPr>
        <p:txBody>
          <a:bodyPr wrap="none" anchor="ctr"/>
          <a:lstStyle/>
          <a:p>
            <a:endParaRPr lang="zh-CN" altLang="en-US"/>
          </a:p>
        </p:txBody>
      </p:sp>
      <p:sp>
        <p:nvSpPr>
          <p:cNvPr id="35846" name="Line 6"/>
          <p:cNvSpPr>
            <a:spLocks noChangeShapeType="1"/>
          </p:cNvSpPr>
          <p:nvPr/>
        </p:nvSpPr>
        <p:spPr bwMode="auto">
          <a:xfrm flipH="1">
            <a:off x="990600" y="1600200"/>
            <a:ext cx="685800" cy="609600"/>
          </a:xfrm>
          <a:prstGeom prst="line">
            <a:avLst/>
          </a:prstGeom>
          <a:noFill/>
          <a:ln w="28575">
            <a:solidFill>
              <a:schemeClr val="tx1"/>
            </a:solidFill>
            <a:prstDash val="dash"/>
            <a:round/>
            <a:headEnd/>
            <a:tailEnd/>
          </a:ln>
        </p:spPr>
        <p:txBody>
          <a:bodyPr wrap="none" anchor="ctr"/>
          <a:lstStyle/>
          <a:p>
            <a:endParaRPr lang="zh-CN" altLang="en-US"/>
          </a:p>
        </p:txBody>
      </p:sp>
      <p:sp>
        <p:nvSpPr>
          <p:cNvPr id="35847" name="Line 7"/>
          <p:cNvSpPr>
            <a:spLocks noChangeShapeType="1"/>
          </p:cNvSpPr>
          <p:nvPr/>
        </p:nvSpPr>
        <p:spPr bwMode="auto">
          <a:xfrm flipH="1">
            <a:off x="1905000" y="1524000"/>
            <a:ext cx="685800" cy="609600"/>
          </a:xfrm>
          <a:prstGeom prst="line">
            <a:avLst/>
          </a:prstGeom>
          <a:noFill/>
          <a:ln w="28575">
            <a:solidFill>
              <a:schemeClr val="tx1"/>
            </a:solidFill>
            <a:prstDash val="dash"/>
            <a:round/>
            <a:headEnd/>
            <a:tailEnd/>
          </a:ln>
        </p:spPr>
        <p:txBody>
          <a:bodyPr wrap="none" anchor="ctr"/>
          <a:lstStyle/>
          <a:p>
            <a:endParaRPr lang="zh-CN" altLang="en-US"/>
          </a:p>
        </p:txBody>
      </p:sp>
      <p:grpSp>
        <p:nvGrpSpPr>
          <p:cNvPr id="2" name="Group 8"/>
          <p:cNvGrpSpPr>
            <a:grpSpLocks/>
          </p:cNvGrpSpPr>
          <p:nvPr/>
        </p:nvGrpSpPr>
        <p:grpSpPr bwMode="auto">
          <a:xfrm>
            <a:off x="2133600" y="838200"/>
            <a:ext cx="457200" cy="914400"/>
            <a:chOff x="1344" y="528"/>
            <a:chExt cx="288" cy="576"/>
          </a:xfrm>
        </p:grpSpPr>
        <p:sp>
          <p:nvSpPr>
            <p:cNvPr id="23671" name="Line 9"/>
            <p:cNvSpPr>
              <a:spLocks noChangeShapeType="1"/>
            </p:cNvSpPr>
            <p:nvPr/>
          </p:nvSpPr>
          <p:spPr bwMode="auto">
            <a:xfrm>
              <a:off x="1488" y="528"/>
              <a:ext cx="0" cy="576"/>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23672" name="Line 10"/>
            <p:cNvSpPr>
              <a:spLocks noChangeShapeType="1"/>
            </p:cNvSpPr>
            <p:nvPr/>
          </p:nvSpPr>
          <p:spPr bwMode="auto">
            <a:xfrm>
              <a:off x="1344" y="672"/>
              <a:ext cx="288" cy="0"/>
            </a:xfrm>
            <a:prstGeom prst="line">
              <a:avLst/>
            </a:prstGeom>
            <a:noFill/>
            <a:ln w="38100">
              <a:solidFill>
                <a:srgbClr val="FF3300"/>
              </a:solidFill>
              <a:round/>
              <a:headEnd/>
              <a:tailEnd/>
            </a:ln>
          </p:spPr>
          <p:txBody>
            <a:bodyPr wrap="none" anchor="ctr"/>
            <a:lstStyle/>
            <a:p>
              <a:endParaRPr lang="zh-CN" altLang="en-US"/>
            </a:p>
          </p:txBody>
        </p:sp>
        <p:sp>
          <p:nvSpPr>
            <p:cNvPr id="23673" name="Oval 11"/>
            <p:cNvSpPr>
              <a:spLocks noChangeArrowheads="1"/>
            </p:cNvSpPr>
            <p:nvPr/>
          </p:nvSpPr>
          <p:spPr bwMode="auto">
            <a:xfrm>
              <a:off x="1440" y="768"/>
              <a:ext cx="96" cy="96"/>
            </a:xfrm>
            <a:prstGeom prst="ellipse">
              <a:avLst/>
            </a:prstGeom>
            <a:solidFill>
              <a:srgbClr val="FF3300"/>
            </a:solidFill>
            <a:ln w="9525">
              <a:noFill/>
              <a:round/>
              <a:headEnd/>
              <a:tailEnd/>
            </a:ln>
          </p:spPr>
          <p:txBody>
            <a:bodyPr wrap="none" anchor="ctr"/>
            <a:lstStyle/>
            <a:p>
              <a:endParaRPr lang="zh-CN" altLang="en-US"/>
            </a:p>
          </p:txBody>
        </p:sp>
      </p:grpSp>
      <p:grpSp>
        <p:nvGrpSpPr>
          <p:cNvPr id="3" name="Group 12"/>
          <p:cNvGrpSpPr>
            <a:grpSpLocks/>
          </p:cNvGrpSpPr>
          <p:nvPr/>
        </p:nvGrpSpPr>
        <p:grpSpPr bwMode="auto">
          <a:xfrm>
            <a:off x="3200400" y="838200"/>
            <a:ext cx="457200" cy="914400"/>
            <a:chOff x="1344" y="528"/>
            <a:chExt cx="288" cy="576"/>
          </a:xfrm>
        </p:grpSpPr>
        <p:sp>
          <p:nvSpPr>
            <p:cNvPr id="23668" name="Line 13"/>
            <p:cNvSpPr>
              <a:spLocks noChangeShapeType="1"/>
            </p:cNvSpPr>
            <p:nvPr/>
          </p:nvSpPr>
          <p:spPr bwMode="auto">
            <a:xfrm>
              <a:off x="1488" y="528"/>
              <a:ext cx="0" cy="576"/>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23669" name="Line 14"/>
            <p:cNvSpPr>
              <a:spLocks noChangeShapeType="1"/>
            </p:cNvSpPr>
            <p:nvPr/>
          </p:nvSpPr>
          <p:spPr bwMode="auto">
            <a:xfrm>
              <a:off x="1344" y="672"/>
              <a:ext cx="288" cy="0"/>
            </a:xfrm>
            <a:prstGeom prst="line">
              <a:avLst/>
            </a:prstGeom>
            <a:noFill/>
            <a:ln w="38100">
              <a:solidFill>
                <a:srgbClr val="FF3300"/>
              </a:solidFill>
              <a:round/>
              <a:headEnd/>
              <a:tailEnd/>
            </a:ln>
          </p:spPr>
          <p:txBody>
            <a:bodyPr wrap="none" anchor="ctr"/>
            <a:lstStyle/>
            <a:p>
              <a:endParaRPr lang="zh-CN" altLang="en-US"/>
            </a:p>
          </p:txBody>
        </p:sp>
        <p:sp>
          <p:nvSpPr>
            <p:cNvPr id="23670" name="Oval 15"/>
            <p:cNvSpPr>
              <a:spLocks noChangeArrowheads="1"/>
            </p:cNvSpPr>
            <p:nvPr/>
          </p:nvSpPr>
          <p:spPr bwMode="auto">
            <a:xfrm>
              <a:off x="1440" y="768"/>
              <a:ext cx="96" cy="96"/>
            </a:xfrm>
            <a:prstGeom prst="ellipse">
              <a:avLst/>
            </a:prstGeom>
            <a:solidFill>
              <a:srgbClr val="FF3300"/>
            </a:solidFill>
            <a:ln w="9525">
              <a:noFill/>
              <a:round/>
              <a:headEnd/>
              <a:tailEnd/>
            </a:ln>
          </p:spPr>
          <p:txBody>
            <a:bodyPr wrap="none" anchor="ctr"/>
            <a:lstStyle/>
            <a:p>
              <a:endParaRPr lang="zh-CN" altLang="en-US"/>
            </a:p>
          </p:txBody>
        </p:sp>
      </p:grpSp>
      <p:sp>
        <p:nvSpPr>
          <p:cNvPr id="35856" name="Line 16"/>
          <p:cNvSpPr>
            <a:spLocks noChangeShapeType="1"/>
          </p:cNvSpPr>
          <p:nvPr/>
        </p:nvSpPr>
        <p:spPr bwMode="auto">
          <a:xfrm flipH="1">
            <a:off x="3048000" y="1524000"/>
            <a:ext cx="685800" cy="609600"/>
          </a:xfrm>
          <a:prstGeom prst="line">
            <a:avLst/>
          </a:prstGeom>
          <a:noFill/>
          <a:ln w="28575">
            <a:solidFill>
              <a:schemeClr val="tx1"/>
            </a:solidFill>
            <a:prstDash val="dash"/>
            <a:round/>
            <a:headEnd/>
            <a:tailEnd/>
          </a:ln>
        </p:spPr>
        <p:txBody>
          <a:bodyPr wrap="none" anchor="ctr"/>
          <a:lstStyle/>
          <a:p>
            <a:endParaRPr lang="zh-CN" altLang="en-US"/>
          </a:p>
        </p:txBody>
      </p:sp>
      <p:sp>
        <p:nvSpPr>
          <p:cNvPr id="35857" name="Line 17"/>
          <p:cNvSpPr>
            <a:spLocks noChangeShapeType="1"/>
          </p:cNvSpPr>
          <p:nvPr/>
        </p:nvSpPr>
        <p:spPr bwMode="auto">
          <a:xfrm>
            <a:off x="2362200" y="2133600"/>
            <a:ext cx="1066800" cy="0"/>
          </a:xfrm>
          <a:prstGeom prst="line">
            <a:avLst/>
          </a:prstGeom>
          <a:noFill/>
          <a:ln w="28575">
            <a:solidFill>
              <a:srgbClr val="0000FF"/>
            </a:solidFill>
            <a:round/>
            <a:headEnd/>
            <a:tailEnd/>
          </a:ln>
        </p:spPr>
        <p:txBody>
          <a:bodyPr wrap="none" anchor="ctr"/>
          <a:lstStyle/>
          <a:p>
            <a:endParaRPr lang="zh-CN" altLang="en-US"/>
          </a:p>
        </p:txBody>
      </p:sp>
      <p:sp>
        <p:nvSpPr>
          <p:cNvPr id="35858" name="Line 18"/>
          <p:cNvSpPr>
            <a:spLocks noChangeShapeType="1"/>
          </p:cNvSpPr>
          <p:nvPr/>
        </p:nvSpPr>
        <p:spPr bwMode="auto">
          <a:xfrm>
            <a:off x="3429000" y="1752600"/>
            <a:ext cx="0" cy="1905000"/>
          </a:xfrm>
          <a:prstGeom prst="line">
            <a:avLst/>
          </a:prstGeom>
          <a:noFill/>
          <a:ln w="28575">
            <a:solidFill>
              <a:srgbClr val="FF3300"/>
            </a:solidFill>
            <a:round/>
            <a:headEnd/>
            <a:tailEnd type="triangle" w="med" len="med"/>
          </a:ln>
        </p:spPr>
        <p:txBody>
          <a:bodyPr wrap="none" anchor="ctr"/>
          <a:lstStyle/>
          <a:p>
            <a:endParaRPr lang="zh-CN" altLang="en-US"/>
          </a:p>
        </p:txBody>
      </p:sp>
      <p:grpSp>
        <p:nvGrpSpPr>
          <p:cNvPr id="4" name="Group 19"/>
          <p:cNvGrpSpPr>
            <a:grpSpLocks/>
          </p:cNvGrpSpPr>
          <p:nvPr/>
        </p:nvGrpSpPr>
        <p:grpSpPr bwMode="auto">
          <a:xfrm>
            <a:off x="3352800" y="2438400"/>
            <a:ext cx="152400" cy="685800"/>
            <a:chOff x="2112" y="1536"/>
            <a:chExt cx="96" cy="432"/>
          </a:xfrm>
        </p:grpSpPr>
        <p:sp>
          <p:nvSpPr>
            <p:cNvPr id="23666" name="Oval 20"/>
            <p:cNvSpPr>
              <a:spLocks noChangeArrowheads="1"/>
            </p:cNvSpPr>
            <p:nvPr/>
          </p:nvSpPr>
          <p:spPr bwMode="auto">
            <a:xfrm>
              <a:off x="2112" y="1536"/>
              <a:ext cx="96" cy="96"/>
            </a:xfrm>
            <a:prstGeom prst="ellipse">
              <a:avLst/>
            </a:prstGeom>
            <a:solidFill>
              <a:srgbClr val="FF3300"/>
            </a:solidFill>
            <a:ln w="9525">
              <a:noFill/>
              <a:round/>
              <a:headEnd/>
              <a:tailEnd/>
            </a:ln>
          </p:spPr>
          <p:txBody>
            <a:bodyPr wrap="none" anchor="ctr"/>
            <a:lstStyle/>
            <a:p>
              <a:endParaRPr lang="zh-CN" altLang="en-US"/>
            </a:p>
          </p:txBody>
        </p:sp>
        <p:sp>
          <p:nvSpPr>
            <p:cNvPr id="23667" name="Oval 21"/>
            <p:cNvSpPr>
              <a:spLocks noChangeArrowheads="1"/>
            </p:cNvSpPr>
            <p:nvPr/>
          </p:nvSpPr>
          <p:spPr bwMode="auto">
            <a:xfrm>
              <a:off x="2112" y="1872"/>
              <a:ext cx="96" cy="96"/>
            </a:xfrm>
            <a:prstGeom prst="ellipse">
              <a:avLst/>
            </a:prstGeom>
            <a:solidFill>
              <a:srgbClr val="FF3300"/>
            </a:solidFill>
            <a:ln w="9525">
              <a:noFill/>
              <a:round/>
              <a:headEnd/>
              <a:tailEnd/>
            </a:ln>
          </p:spPr>
          <p:txBody>
            <a:bodyPr wrap="none" anchor="ctr"/>
            <a:lstStyle/>
            <a:p>
              <a:endParaRPr lang="zh-CN" altLang="en-US"/>
            </a:p>
          </p:txBody>
        </p:sp>
      </p:grpSp>
      <p:sp>
        <p:nvSpPr>
          <p:cNvPr id="35862" name="Oval 22"/>
          <p:cNvSpPr>
            <a:spLocks noChangeArrowheads="1"/>
          </p:cNvSpPr>
          <p:nvPr/>
        </p:nvSpPr>
        <p:spPr bwMode="auto">
          <a:xfrm>
            <a:off x="2819400" y="5334000"/>
            <a:ext cx="152400" cy="152400"/>
          </a:xfrm>
          <a:prstGeom prst="ellipse">
            <a:avLst/>
          </a:prstGeom>
          <a:solidFill>
            <a:srgbClr val="FF3300"/>
          </a:solidFill>
          <a:ln w="9525">
            <a:noFill/>
            <a:round/>
            <a:headEnd/>
            <a:tailEnd/>
          </a:ln>
        </p:spPr>
        <p:txBody>
          <a:bodyPr wrap="none" anchor="ctr"/>
          <a:lstStyle/>
          <a:p>
            <a:endParaRPr lang="zh-CN" altLang="en-US"/>
          </a:p>
        </p:txBody>
      </p:sp>
      <p:sp>
        <p:nvSpPr>
          <p:cNvPr id="35863" name="Line 23"/>
          <p:cNvSpPr>
            <a:spLocks noChangeShapeType="1"/>
          </p:cNvSpPr>
          <p:nvPr/>
        </p:nvSpPr>
        <p:spPr bwMode="auto">
          <a:xfrm>
            <a:off x="2362200" y="1752600"/>
            <a:ext cx="0" cy="1905000"/>
          </a:xfrm>
          <a:prstGeom prst="line">
            <a:avLst/>
          </a:prstGeom>
          <a:noFill/>
          <a:ln w="28575">
            <a:solidFill>
              <a:srgbClr val="FF3300"/>
            </a:solidFill>
            <a:round/>
            <a:headEnd/>
            <a:tailEnd type="triangle" w="med" len="med"/>
          </a:ln>
        </p:spPr>
        <p:txBody>
          <a:bodyPr wrap="none" anchor="ctr"/>
          <a:lstStyle/>
          <a:p>
            <a:endParaRPr lang="zh-CN" altLang="en-US"/>
          </a:p>
        </p:txBody>
      </p:sp>
      <p:grpSp>
        <p:nvGrpSpPr>
          <p:cNvPr id="5" name="Group 24"/>
          <p:cNvGrpSpPr>
            <a:grpSpLocks/>
          </p:cNvGrpSpPr>
          <p:nvPr/>
        </p:nvGrpSpPr>
        <p:grpSpPr bwMode="auto">
          <a:xfrm>
            <a:off x="2286000" y="2438400"/>
            <a:ext cx="152400" cy="685800"/>
            <a:chOff x="1440" y="1536"/>
            <a:chExt cx="96" cy="432"/>
          </a:xfrm>
        </p:grpSpPr>
        <p:sp>
          <p:nvSpPr>
            <p:cNvPr id="23664" name="Oval 25"/>
            <p:cNvSpPr>
              <a:spLocks noChangeArrowheads="1"/>
            </p:cNvSpPr>
            <p:nvPr/>
          </p:nvSpPr>
          <p:spPr bwMode="auto">
            <a:xfrm>
              <a:off x="1440" y="1536"/>
              <a:ext cx="96" cy="96"/>
            </a:xfrm>
            <a:prstGeom prst="ellipse">
              <a:avLst/>
            </a:prstGeom>
            <a:solidFill>
              <a:srgbClr val="FF3300"/>
            </a:solidFill>
            <a:ln w="9525">
              <a:noFill/>
              <a:round/>
              <a:headEnd/>
              <a:tailEnd/>
            </a:ln>
          </p:spPr>
          <p:txBody>
            <a:bodyPr wrap="none" anchor="ctr"/>
            <a:lstStyle/>
            <a:p>
              <a:endParaRPr lang="zh-CN" altLang="en-US"/>
            </a:p>
          </p:txBody>
        </p:sp>
        <p:sp>
          <p:nvSpPr>
            <p:cNvPr id="23665" name="Oval 26"/>
            <p:cNvSpPr>
              <a:spLocks noChangeArrowheads="1"/>
            </p:cNvSpPr>
            <p:nvPr/>
          </p:nvSpPr>
          <p:spPr bwMode="auto">
            <a:xfrm>
              <a:off x="1440" y="1872"/>
              <a:ext cx="96" cy="96"/>
            </a:xfrm>
            <a:prstGeom prst="ellipse">
              <a:avLst/>
            </a:prstGeom>
            <a:solidFill>
              <a:srgbClr val="FF3300"/>
            </a:solidFill>
            <a:ln w="9525">
              <a:noFill/>
              <a:round/>
              <a:headEnd/>
              <a:tailEnd/>
            </a:ln>
          </p:spPr>
          <p:txBody>
            <a:bodyPr wrap="none" anchor="ctr"/>
            <a:lstStyle/>
            <a:p>
              <a:endParaRPr lang="zh-CN" altLang="en-US"/>
            </a:p>
          </p:txBody>
        </p:sp>
      </p:grpSp>
      <p:sp>
        <p:nvSpPr>
          <p:cNvPr id="35867" name="Arc 27"/>
          <p:cNvSpPr>
            <a:spLocks/>
          </p:cNvSpPr>
          <p:nvPr/>
        </p:nvSpPr>
        <p:spPr bwMode="auto">
          <a:xfrm>
            <a:off x="3048000" y="1752600"/>
            <a:ext cx="762000" cy="381000"/>
          </a:xfrm>
          <a:custGeom>
            <a:avLst/>
            <a:gdLst>
              <a:gd name="T0" fmla="*/ 760448 w 43200"/>
              <a:gd name="T1" fmla="*/ 7098 h 23994"/>
              <a:gd name="T2" fmla="*/ 2346 w 43200"/>
              <a:gd name="T3" fmla="*/ 0 h 23994"/>
              <a:gd name="T4" fmla="*/ 381000 w 43200"/>
              <a:gd name="T5" fmla="*/ 38014 h 23994"/>
              <a:gd name="T6" fmla="*/ 0 60000 65536"/>
              <a:gd name="T7" fmla="*/ 0 60000 65536"/>
              <a:gd name="T8" fmla="*/ 0 60000 65536"/>
              <a:gd name="T9" fmla="*/ 0 w 43200"/>
              <a:gd name="T10" fmla="*/ 0 h 23994"/>
              <a:gd name="T11" fmla="*/ 43200 w 43200"/>
              <a:gd name="T12" fmla="*/ 23994 h 23994"/>
            </a:gdLst>
            <a:ahLst/>
            <a:cxnLst>
              <a:cxn ang="T6">
                <a:pos x="T0" y="T1"/>
              </a:cxn>
              <a:cxn ang="T7">
                <a:pos x="T2" y="T3"/>
              </a:cxn>
              <a:cxn ang="T8">
                <a:pos x="T4" y="T5"/>
              </a:cxn>
            </a:cxnLst>
            <a:rect l="T9" t="T10" r="T11" b="T12"/>
            <a:pathLst>
              <a:path w="43200" h="23994" fill="none" extrusionOk="0">
                <a:moveTo>
                  <a:pt x="43112" y="446"/>
                </a:moveTo>
                <a:cubicBezTo>
                  <a:pt x="43170" y="1094"/>
                  <a:pt x="43200" y="1744"/>
                  <a:pt x="43200" y="2394"/>
                </a:cubicBezTo>
                <a:cubicBezTo>
                  <a:pt x="43200" y="14323"/>
                  <a:pt x="33529" y="23994"/>
                  <a:pt x="21600" y="23994"/>
                </a:cubicBezTo>
                <a:cubicBezTo>
                  <a:pt x="9670" y="23994"/>
                  <a:pt x="0" y="14323"/>
                  <a:pt x="0" y="2394"/>
                </a:cubicBezTo>
                <a:cubicBezTo>
                  <a:pt x="-1" y="1594"/>
                  <a:pt x="44" y="794"/>
                  <a:pt x="133" y="0"/>
                </a:cubicBezTo>
              </a:path>
              <a:path w="43200" h="23994" stroke="0" extrusionOk="0">
                <a:moveTo>
                  <a:pt x="43112" y="446"/>
                </a:moveTo>
                <a:cubicBezTo>
                  <a:pt x="43170" y="1094"/>
                  <a:pt x="43200" y="1744"/>
                  <a:pt x="43200" y="2394"/>
                </a:cubicBezTo>
                <a:cubicBezTo>
                  <a:pt x="43200" y="14323"/>
                  <a:pt x="33529" y="23994"/>
                  <a:pt x="21600" y="23994"/>
                </a:cubicBezTo>
                <a:cubicBezTo>
                  <a:pt x="9670" y="23994"/>
                  <a:pt x="0" y="14323"/>
                  <a:pt x="0" y="2394"/>
                </a:cubicBezTo>
                <a:cubicBezTo>
                  <a:pt x="-1" y="1594"/>
                  <a:pt x="44" y="794"/>
                  <a:pt x="133" y="0"/>
                </a:cubicBezTo>
                <a:lnTo>
                  <a:pt x="21600" y="2394"/>
                </a:lnTo>
                <a:close/>
              </a:path>
            </a:pathLst>
          </a:custGeom>
          <a:noFill/>
          <a:ln w="28575">
            <a:solidFill>
              <a:srgbClr val="0000FF"/>
            </a:solidFill>
            <a:round/>
            <a:headEnd/>
            <a:tailEnd/>
          </a:ln>
        </p:spPr>
        <p:txBody>
          <a:bodyPr wrap="none" anchor="ctr"/>
          <a:lstStyle/>
          <a:p>
            <a:endParaRPr lang="zh-CN" altLang="en-US"/>
          </a:p>
        </p:txBody>
      </p:sp>
      <p:sp>
        <p:nvSpPr>
          <p:cNvPr id="35868" name="Arc 28"/>
          <p:cNvSpPr>
            <a:spLocks/>
          </p:cNvSpPr>
          <p:nvPr/>
        </p:nvSpPr>
        <p:spPr bwMode="auto">
          <a:xfrm rot="-2980777">
            <a:off x="2132013" y="1373187"/>
            <a:ext cx="725488" cy="1027113"/>
          </a:xfrm>
          <a:custGeom>
            <a:avLst/>
            <a:gdLst>
              <a:gd name="T0" fmla="*/ 725488 w 40773"/>
              <a:gd name="T1" fmla="*/ 710986 h 37858"/>
              <a:gd name="T2" fmla="*/ 131297 w 40773"/>
              <a:gd name="T3" fmla="*/ 0 h 37858"/>
              <a:gd name="T4" fmla="*/ 384336 w 40773"/>
              <a:gd name="T5" fmla="*/ 441090 h 37858"/>
              <a:gd name="T6" fmla="*/ 0 60000 65536"/>
              <a:gd name="T7" fmla="*/ 0 60000 65536"/>
              <a:gd name="T8" fmla="*/ 0 60000 65536"/>
              <a:gd name="T9" fmla="*/ 0 w 40773"/>
              <a:gd name="T10" fmla="*/ 0 h 37858"/>
              <a:gd name="T11" fmla="*/ 40773 w 40773"/>
              <a:gd name="T12" fmla="*/ 37858 h 37858"/>
            </a:gdLst>
            <a:ahLst/>
            <a:cxnLst>
              <a:cxn ang="T6">
                <a:pos x="T0" y="T1"/>
              </a:cxn>
              <a:cxn ang="T7">
                <a:pos x="T2" y="T3"/>
              </a:cxn>
              <a:cxn ang="T8">
                <a:pos x="T4" y="T5"/>
              </a:cxn>
            </a:cxnLst>
            <a:rect l="T9" t="T10" r="T11" b="T12"/>
            <a:pathLst>
              <a:path w="40773" h="37858" fill="none" extrusionOk="0">
                <a:moveTo>
                  <a:pt x="40772" y="26205"/>
                </a:moveTo>
                <a:cubicBezTo>
                  <a:pt x="37058" y="33364"/>
                  <a:pt x="29665" y="37857"/>
                  <a:pt x="21600" y="37858"/>
                </a:cubicBezTo>
                <a:cubicBezTo>
                  <a:pt x="9670" y="37858"/>
                  <a:pt x="0" y="28187"/>
                  <a:pt x="0" y="16258"/>
                </a:cubicBezTo>
                <a:cubicBezTo>
                  <a:pt x="-1" y="10028"/>
                  <a:pt x="2689" y="4101"/>
                  <a:pt x="7378" y="-1"/>
                </a:cubicBezTo>
              </a:path>
              <a:path w="40773" h="37858" stroke="0" extrusionOk="0">
                <a:moveTo>
                  <a:pt x="40772" y="26205"/>
                </a:moveTo>
                <a:cubicBezTo>
                  <a:pt x="37058" y="33364"/>
                  <a:pt x="29665" y="37857"/>
                  <a:pt x="21600" y="37858"/>
                </a:cubicBezTo>
                <a:cubicBezTo>
                  <a:pt x="9670" y="37858"/>
                  <a:pt x="0" y="28187"/>
                  <a:pt x="0" y="16258"/>
                </a:cubicBezTo>
                <a:cubicBezTo>
                  <a:pt x="-1" y="10028"/>
                  <a:pt x="2689" y="4101"/>
                  <a:pt x="7378" y="-1"/>
                </a:cubicBezTo>
                <a:lnTo>
                  <a:pt x="21600" y="16258"/>
                </a:lnTo>
                <a:close/>
              </a:path>
            </a:pathLst>
          </a:custGeom>
          <a:noFill/>
          <a:ln w="28575">
            <a:solidFill>
              <a:schemeClr val="accent1"/>
            </a:solidFill>
            <a:round/>
            <a:headEnd/>
            <a:tailEnd/>
          </a:ln>
        </p:spPr>
        <p:txBody>
          <a:bodyPr wrap="none" anchor="ctr"/>
          <a:lstStyle/>
          <a:p>
            <a:endParaRPr lang="zh-CN" altLang="en-US"/>
          </a:p>
        </p:txBody>
      </p:sp>
      <p:sp>
        <p:nvSpPr>
          <p:cNvPr id="35869" name="Arc 29"/>
          <p:cNvSpPr>
            <a:spLocks/>
          </p:cNvSpPr>
          <p:nvPr/>
        </p:nvSpPr>
        <p:spPr bwMode="auto">
          <a:xfrm>
            <a:off x="1981200" y="1752600"/>
            <a:ext cx="762000" cy="381000"/>
          </a:xfrm>
          <a:custGeom>
            <a:avLst/>
            <a:gdLst>
              <a:gd name="T0" fmla="*/ 760448 w 43200"/>
              <a:gd name="T1" fmla="*/ 7098 h 23994"/>
              <a:gd name="T2" fmla="*/ 2346 w 43200"/>
              <a:gd name="T3" fmla="*/ 0 h 23994"/>
              <a:gd name="T4" fmla="*/ 381000 w 43200"/>
              <a:gd name="T5" fmla="*/ 38014 h 23994"/>
              <a:gd name="T6" fmla="*/ 0 60000 65536"/>
              <a:gd name="T7" fmla="*/ 0 60000 65536"/>
              <a:gd name="T8" fmla="*/ 0 60000 65536"/>
              <a:gd name="T9" fmla="*/ 0 w 43200"/>
              <a:gd name="T10" fmla="*/ 0 h 23994"/>
              <a:gd name="T11" fmla="*/ 43200 w 43200"/>
              <a:gd name="T12" fmla="*/ 23994 h 23994"/>
            </a:gdLst>
            <a:ahLst/>
            <a:cxnLst>
              <a:cxn ang="T6">
                <a:pos x="T0" y="T1"/>
              </a:cxn>
              <a:cxn ang="T7">
                <a:pos x="T2" y="T3"/>
              </a:cxn>
              <a:cxn ang="T8">
                <a:pos x="T4" y="T5"/>
              </a:cxn>
            </a:cxnLst>
            <a:rect l="T9" t="T10" r="T11" b="T12"/>
            <a:pathLst>
              <a:path w="43200" h="23994" fill="none" extrusionOk="0">
                <a:moveTo>
                  <a:pt x="43112" y="446"/>
                </a:moveTo>
                <a:cubicBezTo>
                  <a:pt x="43170" y="1094"/>
                  <a:pt x="43200" y="1744"/>
                  <a:pt x="43200" y="2394"/>
                </a:cubicBezTo>
                <a:cubicBezTo>
                  <a:pt x="43200" y="14323"/>
                  <a:pt x="33529" y="23994"/>
                  <a:pt x="21600" y="23994"/>
                </a:cubicBezTo>
                <a:cubicBezTo>
                  <a:pt x="9670" y="23994"/>
                  <a:pt x="0" y="14323"/>
                  <a:pt x="0" y="2394"/>
                </a:cubicBezTo>
                <a:cubicBezTo>
                  <a:pt x="-1" y="1594"/>
                  <a:pt x="44" y="794"/>
                  <a:pt x="133" y="0"/>
                </a:cubicBezTo>
              </a:path>
              <a:path w="43200" h="23994" stroke="0" extrusionOk="0">
                <a:moveTo>
                  <a:pt x="43112" y="446"/>
                </a:moveTo>
                <a:cubicBezTo>
                  <a:pt x="43170" y="1094"/>
                  <a:pt x="43200" y="1744"/>
                  <a:pt x="43200" y="2394"/>
                </a:cubicBezTo>
                <a:cubicBezTo>
                  <a:pt x="43200" y="14323"/>
                  <a:pt x="33529" y="23994"/>
                  <a:pt x="21600" y="23994"/>
                </a:cubicBezTo>
                <a:cubicBezTo>
                  <a:pt x="9670" y="23994"/>
                  <a:pt x="0" y="14323"/>
                  <a:pt x="0" y="2394"/>
                </a:cubicBezTo>
                <a:cubicBezTo>
                  <a:pt x="-1" y="1594"/>
                  <a:pt x="44" y="794"/>
                  <a:pt x="133" y="0"/>
                </a:cubicBezTo>
                <a:lnTo>
                  <a:pt x="21600" y="2394"/>
                </a:lnTo>
                <a:close/>
              </a:path>
            </a:pathLst>
          </a:custGeom>
          <a:noFill/>
          <a:ln w="28575">
            <a:solidFill>
              <a:srgbClr val="0000FF"/>
            </a:solidFill>
            <a:round/>
            <a:headEnd/>
            <a:tailEnd/>
          </a:ln>
        </p:spPr>
        <p:txBody>
          <a:bodyPr wrap="none" anchor="ctr"/>
          <a:lstStyle/>
          <a:p>
            <a:endParaRPr lang="zh-CN" altLang="en-US"/>
          </a:p>
        </p:txBody>
      </p:sp>
      <p:sp>
        <p:nvSpPr>
          <p:cNvPr id="35870" name="Arc 30"/>
          <p:cNvSpPr>
            <a:spLocks/>
          </p:cNvSpPr>
          <p:nvPr/>
        </p:nvSpPr>
        <p:spPr bwMode="auto">
          <a:xfrm rot="-2980777">
            <a:off x="3198813" y="1373187"/>
            <a:ext cx="725488" cy="1027113"/>
          </a:xfrm>
          <a:custGeom>
            <a:avLst/>
            <a:gdLst>
              <a:gd name="T0" fmla="*/ 725488 w 40773"/>
              <a:gd name="T1" fmla="*/ 710986 h 37858"/>
              <a:gd name="T2" fmla="*/ 131297 w 40773"/>
              <a:gd name="T3" fmla="*/ 0 h 37858"/>
              <a:gd name="T4" fmla="*/ 384336 w 40773"/>
              <a:gd name="T5" fmla="*/ 441090 h 37858"/>
              <a:gd name="T6" fmla="*/ 0 60000 65536"/>
              <a:gd name="T7" fmla="*/ 0 60000 65536"/>
              <a:gd name="T8" fmla="*/ 0 60000 65536"/>
              <a:gd name="T9" fmla="*/ 0 w 40773"/>
              <a:gd name="T10" fmla="*/ 0 h 37858"/>
              <a:gd name="T11" fmla="*/ 40773 w 40773"/>
              <a:gd name="T12" fmla="*/ 37858 h 37858"/>
            </a:gdLst>
            <a:ahLst/>
            <a:cxnLst>
              <a:cxn ang="T6">
                <a:pos x="T0" y="T1"/>
              </a:cxn>
              <a:cxn ang="T7">
                <a:pos x="T2" y="T3"/>
              </a:cxn>
              <a:cxn ang="T8">
                <a:pos x="T4" y="T5"/>
              </a:cxn>
            </a:cxnLst>
            <a:rect l="T9" t="T10" r="T11" b="T12"/>
            <a:pathLst>
              <a:path w="40773" h="37858" fill="none" extrusionOk="0">
                <a:moveTo>
                  <a:pt x="40772" y="26205"/>
                </a:moveTo>
                <a:cubicBezTo>
                  <a:pt x="37058" y="33364"/>
                  <a:pt x="29665" y="37857"/>
                  <a:pt x="21600" y="37858"/>
                </a:cubicBezTo>
                <a:cubicBezTo>
                  <a:pt x="9670" y="37858"/>
                  <a:pt x="0" y="28187"/>
                  <a:pt x="0" y="16258"/>
                </a:cubicBezTo>
                <a:cubicBezTo>
                  <a:pt x="-1" y="10028"/>
                  <a:pt x="2689" y="4101"/>
                  <a:pt x="7378" y="-1"/>
                </a:cubicBezTo>
              </a:path>
              <a:path w="40773" h="37858" stroke="0" extrusionOk="0">
                <a:moveTo>
                  <a:pt x="40772" y="26205"/>
                </a:moveTo>
                <a:cubicBezTo>
                  <a:pt x="37058" y="33364"/>
                  <a:pt x="29665" y="37857"/>
                  <a:pt x="21600" y="37858"/>
                </a:cubicBezTo>
                <a:cubicBezTo>
                  <a:pt x="9670" y="37858"/>
                  <a:pt x="0" y="28187"/>
                  <a:pt x="0" y="16258"/>
                </a:cubicBezTo>
                <a:cubicBezTo>
                  <a:pt x="-1" y="10028"/>
                  <a:pt x="2689" y="4101"/>
                  <a:pt x="7378" y="-1"/>
                </a:cubicBezTo>
                <a:lnTo>
                  <a:pt x="21600" y="16258"/>
                </a:lnTo>
                <a:close/>
              </a:path>
            </a:pathLst>
          </a:custGeom>
          <a:noFill/>
          <a:ln w="28575">
            <a:solidFill>
              <a:schemeClr val="accent1"/>
            </a:solidFill>
            <a:round/>
            <a:headEnd/>
            <a:tailEnd/>
          </a:ln>
        </p:spPr>
        <p:txBody>
          <a:bodyPr wrap="none" anchor="ctr"/>
          <a:lstStyle/>
          <a:p>
            <a:endParaRPr lang="zh-CN" altLang="en-US"/>
          </a:p>
        </p:txBody>
      </p:sp>
      <p:sp>
        <p:nvSpPr>
          <p:cNvPr id="35871" name="Line 31"/>
          <p:cNvSpPr>
            <a:spLocks noChangeShapeType="1"/>
          </p:cNvSpPr>
          <p:nvPr/>
        </p:nvSpPr>
        <p:spPr bwMode="auto">
          <a:xfrm>
            <a:off x="2590800" y="2286000"/>
            <a:ext cx="1219200" cy="0"/>
          </a:xfrm>
          <a:prstGeom prst="line">
            <a:avLst/>
          </a:prstGeom>
          <a:noFill/>
          <a:ln w="28575">
            <a:solidFill>
              <a:schemeClr val="accent1"/>
            </a:solidFill>
            <a:round/>
            <a:headEnd/>
            <a:tailEnd/>
          </a:ln>
        </p:spPr>
        <p:txBody>
          <a:bodyPr wrap="none" anchor="ctr"/>
          <a:lstStyle/>
          <a:p>
            <a:endParaRPr lang="zh-CN" altLang="en-US"/>
          </a:p>
        </p:txBody>
      </p:sp>
      <p:sp>
        <p:nvSpPr>
          <p:cNvPr id="35872" name="Line 32"/>
          <p:cNvSpPr>
            <a:spLocks noChangeShapeType="1"/>
          </p:cNvSpPr>
          <p:nvPr/>
        </p:nvSpPr>
        <p:spPr bwMode="auto">
          <a:xfrm>
            <a:off x="2362200" y="1752600"/>
            <a:ext cx="609600" cy="11430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873" name="Line 33"/>
          <p:cNvSpPr>
            <a:spLocks noChangeShapeType="1"/>
          </p:cNvSpPr>
          <p:nvPr/>
        </p:nvSpPr>
        <p:spPr bwMode="auto">
          <a:xfrm>
            <a:off x="3429000" y="1752600"/>
            <a:ext cx="609600" cy="11430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874" name="Line 34"/>
          <p:cNvSpPr>
            <a:spLocks noChangeShapeType="1"/>
          </p:cNvSpPr>
          <p:nvPr/>
        </p:nvSpPr>
        <p:spPr bwMode="auto">
          <a:xfrm>
            <a:off x="2971800" y="2895600"/>
            <a:ext cx="0" cy="7620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875" name="Line 35"/>
          <p:cNvSpPr>
            <a:spLocks noChangeShapeType="1"/>
          </p:cNvSpPr>
          <p:nvPr/>
        </p:nvSpPr>
        <p:spPr bwMode="auto">
          <a:xfrm>
            <a:off x="4038600" y="2895600"/>
            <a:ext cx="0" cy="7620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876" name="Line 36"/>
          <p:cNvSpPr>
            <a:spLocks noChangeShapeType="1"/>
          </p:cNvSpPr>
          <p:nvPr/>
        </p:nvSpPr>
        <p:spPr bwMode="auto">
          <a:xfrm flipV="1">
            <a:off x="2667000" y="2438400"/>
            <a:ext cx="228600" cy="152400"/>
          </a:xfrm>
          <a:prstGeom prst="line">
            <a:avLst/>
          </a:prstGeom>
          <a:noFill/>
          <a:ln w="28575">
            <a:solidFill>
              <a:srgbClr val="FF3300"/>
            </a:solidFill>
            <a:round/>
            <a:headEnd/>
            <a:tailEnd/>
          </a:ln>
        </p:spPr>
        <p:txBody>
          <a:bodyPr wrap="none" anchor="ctr"/>
          <a:lstStyle/>
          <a:p>
            <a:endParaRPr lang="zh-CN" altLang="en-US"/>
          </a:p>
        </p:txBody>
      </p:sp>
      <p:sp>
        <p:nvSpPr>
          <p:cNvPr id="35877" name="Line 37"/>
          <p:cNvSpPr>
            <a:spLocks noChangeShapeType="1"/>
          </p:cNvSpPr>
          <p:nvPr/>
        </p:nvSpPr>
        <p:spPr bwMode="auto">
          <a:xfrm flipV="1">
            <a:off x="3733800" y="2438400"/>
            <a:ext cx="228600" cy="152400"/>
          </a:xfrm>
          <a:prstGeom prst="line">
            <a:avLst/>
          </a:prstGeom>
          <a:noFill/>
          <a:ln w="28575">
            <a:solidFill>
              <a:srgbClr val="FF3300"/>
            </a:solidFill>
            <a:round/>
            <a:headEnd/>
            <a:tailEnd/>
          </a:ln>
        </p:spPr>
        <p:txBody>
          <a:bodyPr wrap="none" anchor="ctr"/>
          <a:lstStyle/>
          <a:p>
            <a:endParaRPr lang="zh-CN" altLang="en-US"/>
          </a:p>
        </p:txBody>
      </p:sp>
      <p:sp>
        <p:nvSpPr>
          <p:cNvPr id="35878" name="Line 38"/>
          <p:cNvSpPr>
            <a:spLocks noChangeShapeType="1"/>
          </p:cNvSpPr>
          <p:nvPr/>
        </p:nvSpPr>
        <p:spPr bwMode="auto">
          <a:xfrm>
            <a:off x="2819400" y="3124200"/>
            <a:ext cx="304800" cy="0"/>
          </a:xfrm>
          <a:prstGeom prst="line">
            <a:avLst/>
          </a:prstGeom>
          <a:noFill/>
          <a:ln w="28575">
            <a:solidFill>
              <a:srgbClr val="FF3300"/>
            </a:solidFill>
            <a:round/>
            <a:headEnd/>
            <a:tailEnd/>
          </a:ln>
        </p:spPr>
        <p:txBody>
          <a:bodyPr wrap="none" anchor="ctr"/>
          <a:lstStyle/>
          <a:p>
            <a:endParaRPr lang="zh-CN" altLang="en-US"/>
          </a:p>
        </p:txBody>
      </p:sp>
      <p:sp>
        <p:nvSpPr>
          <p:cNvPr id="35879" name="Line 39"/>
          <p:cNvSpPr>
            <a:spLocks noChangeShapeType="1"/>
          </p:cNvSpPr>
          <p:nvPr/>
        </p:nvSpPr>
        <p:spPr bwMode="auto">
          <a:xfrm>
            <a:off x="3886200" y="3200400"/>
            <a:ext cx="304800" cy="0"/>
          </a:xfrm>
          <a:prstGeom prst="line">
            <a:avLst/>
          </a:prstGeom>
          <a:noFill/>
          <a:ln w="28575">
            <a:solidFill>
              <a:srgbClr val="FF3300"/>
            </a:solidFill>
            <a:round/>
            <a:headEnd/>
            <a:tailEnd/>
          </a:ln>
        </p:spPr>
        <p:txBody>
          <a:bodyPr wrap="none" anchor="ctr"/>
          <a:lstStyle/>
          <a:p>
            <a:endParaRPr lang="zh-CN" altLang="en-US"/>
          </a:p>
        </p:txBody>
      </p:sp>
      <p:sp>
        <p:nvSpPr>
          <p:cNvPr id="35880" name="Arc 40"/>
          <p:cNvSpPr>
            <a:spLocks/>
          </p:cNvSpPr>
          <p:nvPr/>
        </p:nvSpPr>
        <p:spPr bwMode="auto">
          <a:xfrm>
            <a:off x="6021388" y="1674813"/>
            <a:ext cx="762000" cy="384175"/>
          </a:xfrm>
          <a:custGeom>
            <a:avLst/>
            <a:gdLst>
              <a:gd name="T0" fmla="*/ 761788 w 43200"/>
              <a:gd name="T1" fmla="*/ 3176 h 22500"/>
              <a:gd name="T2" fmla="*/ 335 w 43200"/>
              <a:gd name="T3" fmla="*/ 0 h 22500"/>
              <a:gd name="T4" fmla="*/ 381000 w 43200"/>
              <a:gd name="T5" fmla="*/ 15367 h 22500"/>
              <a:gd name="T6" fmla="*/ 0 60000 65536"/>
              <a:gd name="T7" fmla="*/ 0 60000 65536"/>
              <a:gd name="T8" fmla="*/ 0 60000 65536"/>
              <a:gd name="T9" fmla="*/ 0 w 43200"/>
              <a:gd name="T10" fmla="*/ 0 h 22500"/>
              <a:gd name="T11" fmla="*/ 43200 w 43200"/>
              <a:gd name="T12" fmla="*/ 22500 h 22500"/>
            </a:gdLst>
            <a:ahLst/>
            <a:cxnLst>
              <a:cxn ang="T6">
                <a:pos x="T0" y="T1"/>
              </a:cxn>
              <a:cxn ang="T7">
                <a:pos x="T2" y="T3"/>
              </a:cxn>
              <a:cxn ang="T8">
                <a:pos x="T4" y="T5"/>
              </a:cxn>
            </a:cxnLst>
            <a:rect l="T9" t="T10" r="T11" b="T12"/>
            <a:pathLst>
              <a:path w="43200" h="22500" fill="none" extrusionOk="0">
                <a:moveTo>
                  <a:pt x="43188" y="185"/>
                </a:moveTo>
                <a:cubicBezTo>
                  <a:pt x="43196" y="423"/>
                  <a:pt x="43200" y="661"/>
                  <a:pt x="43200" y="900"/>
                </a:cubicBezTo>
                <a:cubicBezTo>
                  <a:pt x="43200" y="12829"/>
                  <a:pt x="33529" y="22500"/>
                  <a:pt x="21600" y="22500"/>
                </a:cubicBezTo>
                <a:cubicBezTo>
                  <a:pt x="9670" y="22500"/>
                  <a:pt x="0" y="12829"/>
                  <a:pt x="0" y="900"/>
                </a:cubicBezTo>
                <a:cubicBezTo>
                  <a:pt x="-1" y="599"/>
                  <a:pt x="6" y="299"/>
                  <a:pt x="18" y="-1"/>
                </a:cubicBezTo>
              </a:path>
              <a:path w="43200" h="22500" stroke="0" extrusionOk="0">
                <a:moveTo>
                  <a:pt x="43188" y="185"/>
                </a:moveTo>
                <a:cubicBezTo>
                  <a:pt x="43196" y="423"/>
                  <a:pt x="43200" y="661"/>
                  <a:pt x="43200" y="900"/>
                </a:cubicBezTo>
                <a:cubicBezTo>
                  <a:pt x="43200" y="12829"/>
                  <a:pt x="33529" y="22500"/>
                  <a:pt x="21600" y="22500"/>
                </a:cubicBezTo>
                <a:cubicBezTo>
                  <a:pt x="9670" y="22500"/>
                  <a:pt x="0" y="12829"/>
                  <a:pt x="0" y="900"/>
                </a:cubicBezTo>
                <a:cubicBezTo>
                  <a:pt x="-1" y="599"/>
                  <a:pt x="6" y="299"/>
                  <a:pt x="18" y="-1"/>
                </a:cubicBezTo>
                <a:lnTo>
                  <a:pt x="21600" y="900"/>
                </a:lnTo>
                <a:close/>
              </a:path>
            </a:pathLst>
          </a:custGeom>
          <a:noFill/>
          <a:ln w="28575">
            <a:solidFill>
              <a:srgbClr val="0000FF"/>
            </a:solidFill>
            <a:round/>
            <a:headEnd/>
            <a:tailEnd/>
          </a:ln>
        </p:spPr>
        <p:txBody>
          <a:bodyPr wrap="none" anchor="ctr"/>
          <a:lstStyle/>
          <a:p>
            <a:endParaRPr lang="zh-CN" altLang="en-US"/>
          </a:p>
        </p:txBody>
      </p:sp>
      <p:sp>
        <p:nvSpPr>
          <p:cNvPr id="35881" name="Arc 41"/>
          <p:cNvSpPr>
            <a:spLocks/>
          </p:cNvSpPr>
          <p:nvPr/>
        </p:nvSpPr>
        <p:spPr bwMode="auto">
          <a:xfrm>
            <a:off x="7086600" y="1676400"/>
            <a:ext cx="762000" cy="384175"/>
          </a:xfrm>
          <a:custGeom>
            <a:avLst/>
            <a:gdLst>
              <a:gd name="T0" fmla="*/ 761788 w 43200"/>
              <a:gd name="T1" fmla="*/ 3176 h 22500"/>
              <a:gd name="T2" fmla="*/ 335 w 43200"/>
              <a:gd name="T3" fmla="*/ 0 h 22500"/>
              <a:gd name="T4" fmla="*/ 381000 w 43200"/>
              <a:gd name="T5" fmla="*/ 15367 h 22500"/>
              <a:gd name="T6" fmla="*/ 0 60000 65536"/>
              <a:gd name="T7" fmla="*/ 0 60000 65536"/>
              <a:gd name="T8" fmla="*/ 0 60000 65536"/>
              <a:gd name="T9" fmla="*/ 0 w 43200"/>
              <a:gd name="T10" fmla="*/ 0 h 22500"/>
              <a:gd name="T11" fmla="*/ 43200 w 43200"/>
              <a:gd name="T12" fmla="*/ 22500 h 22500"/>
            </a:gdLst>
            <a:ahLst/>
            <a:cxnLst>
              <a:cxn ang="T6">
                <a:pos x="T0" y="T1"/>
              </a:cxn>
              <a:cxn ang="T7">
                <a:pos x="T2" y="T3"/>
              </a:cxn>
              <a:cxn ang="T8">
                <a:pos x="T4" y="T5"/>
              </a:cxn>
            </a:cxnLst>
            <a:rect l="T9" t="T10" r="T11" b="T12"/>
            <a:pathLst>
              <a:path w="43200" h="22500" fill="none" extrusionOk="0">
                <a:moveTo>
                  <a:pt x="43188" y="185"/>
                </a:moveTo>
                <a:cubicBezTo>
                  <a:pt x="43196" y="423"/>
                  <a:pt x="43200" y="661"/>
                  <a:pt x="43200" y="900"/>
                </a:cubicBezTo>
                <a:cubicBezTo>
                  <a:pt x="43200" y="12829"/>
                  <a:pt x="33529" y="22500"/>
                  <a:pt x="21600" y="22500"/>
                </a:cubicBezTo>
                <a:cubicBezTo>
                  <a:pt x="9670" y="22500"/>
                  <a:pt x="0" y="12829"/>
                  <a:pt x="0" y="900"/>
                </a:cubicBezTo>
                <a:cubicBezTo>
                  <a:pt x="-1" y="599"/>
                  <a:pt x="6" y="299"/>
                  <a:pt x="18" y="-1"/>
                </a:cubicBezTo>
              </a:path>
              <a:path w="43200" h="22500" stroke="0" extrusionOk="0">
                <a:moveTo>
                  <a:pt x="43188" y="185"/>
                </a:moveTo>
                <a:cubicBezTo>
                  <a:pt x="43196" y="423"/>
                  <a:pt x="43200" y="661"/>
                  <a:pt x="43200" y="900"/>
                </a:cubicBezTo>
                <a:cubicBezTo>
                  <a:pt x="43200" y="12829"/>
                  <a:pt x="33529" y="22500"/>
                  <a:pt x="21600" y="22500"/>
                </a:cubicBezTo>
                <a:cubicBezTo>
                  <a:pt x="9670" y="22500"/>
                  <a:pt x="0" y="12829"/>
                  <a:pt x="0" y="900"/>
                </a:cubicBezTo>
                <a:cubicBezTo>
                  <a:pt x="-1" y="599"/>
                  <a:pt x="6" y="299"/>
                  <a:pt x="18" y="-1"/>
                </a:cubicBezTo>
                <a:lnTo>
                  <a:pt x="21600" y="900"/>
                </a:lnTo>
                <a:close/>
              </a:path>
            </a:pathLst>
          </a:custGeom>
          <a:noFill/>
          <a:ln w="28575">
            <a:solidFill>
              <a:srgbClr val="0000FF"/>
            </a:solidFill>
            <a:round/>
            <a:headEnd/>
            <a:tailEnd/>
          </a:ln>
        </p:spPr>
        <p:txBody>
          <a:bodyPr wrap="none" anchor="ctr"/>
          <a:lstStyle/>
          <a:p>
            <a:endParaRPr lang="zh-CN" altLang="en-US"/>
          </a:p>
        </p:txBody>
      </p:sp>
      <p:sp>
        <p:nvSpPr>
          <p:cNvPr id="35882" name="Arc 42"/>
          <p:cNvSpPr>
            <a:spLocks/>
          </p:cNvSpPr>
          <p:nvPr/>
        </p:nvSpPr>
        <p:spPr bwMode="auto">
          <a:xfrm>
            <a:off x="6021388" y="1641475"/>
            <a:ext cx="762000" cy="646113"/>
          </a:xfrm>
          <a:custGeom>
            <a:avLst/>
            <a:gdLst>
              <a:gd name="T0" fmla="*/ 758472 w 43200"/>
              <a:gd name="T1" fmla="*/ 36242 h 25993"/>
              <a:gd name="T2" fmla="*/ 7955 w 43200"/>
              <a:gd name="T3" fmla="*/ 0 h 25993"/>
              <a:gd name="T4" fmla="*/ 381000 w 43200"/>
              <a:gd name="T5" fmla="*/ 109198 h 25993"/>
              <a:gd name="T6" fmla="*/ 0 60000 65536"/>
              <a:gd name="T7" fmla="*/ 0 60000 65536"/>
              <a:gd name="T8" fmla="*/ 0 60000 65536"/>
              <a:gd name="T9" fmla="*/ 0 w 43200"/>
              <a:gd name="T10" fmla="*/ 0 h 25993"/>
              <a:gd name="T11" fmla="*/ 43200 w 43200"/>
              <a:gd name="T12" fmla="*/ 25993 h 25993"/>
            </a:gdLst>
            <a:ahLst/>
            <a:cxnLst>
              <a:cxn ang="T6">
                <a:pos x="T0" y="T1"/>
              </a:cxn>
              <a:cxn ang="T7">
                <a:pos x="T2" y="T3"/>
              </a:cxn>
              <a:cxn ang="T8">
                <a:pos x="T4" y="T5"/>
              </a:cxn>
            </a:cxnLst>
            <a:rect l="T9" t="T10" r="T11" b="T12"/>
            <a:pathLst>
              <a:path w="43200" h="25993" fill="none" extrusionOk="0">
                <a:moveTo>
                  <a:pt x="42999" y="1458"/>
                </a:moveTo>
                <a:cubicBezTo>
                  <a:pt x="43133" y="2430"/>
                  <a:pt x="43200" y="3411"/>
                  <a:pt x="43200" y="4393"/>
                </a:cubicBezTo>
                <a:cubicBezTo>
                  <a:pt x="43200" y="16322"/>
                  <a:pt x="33529" y="25993"/>
                  <a:pt x="21600" y="25993"/>
                </a:cubicBezTo>
                <a:cubicBezTo>
                  <a:pt x="9670" y="25993"/>
                  <a:pt x="0" y="16322"/>
                  <a:pt x="0" y="4393"/>
                </a:cubicBezTo>
                <a:cubicBezTo>
                  <a:pt x="-1" y="2917"/>
                  <a:pt x="151" y="1445"/>
                  <a:pt x="451" y="0"/>
                </a:cubicBezTo>
              </a:path>
              <a:path w="43200" h="25993" stroke="0" extrusionOk="0">
                <a:moveTo>
                  <a:pt x="42999" y="1458"/>
                </a:moveTo>
                <a:cubicBezTo>
                  <a:pt x="43133" y="2430"/>
                  <a:pt x="43200" y="3411"/>
                  <a:pt x="43200" y="4393"/>
                </a:cubicBezTo>
                <a:cubicBezTo>
                  <a:pt x="43200" y="16322"/>
                  <a:pt x="33529" y="25993"/>
                  <a:pt x="21600" y="25993"/>
                </a:cubicBezTo>
                <a:cubicBezTo>
                  <a:pt x="9670" y="25993"/>
                  <a:pt x="0" y="16322"/>
                  <a:pt x="0" y="4393"/>
                </a:cubicBezTo>
                <a:cubicBezTo>
                  <a:pt x="-1" y="2917"/>
                  <a:pt x="151" y="1445"/>
                  <a:pt x="451" y="0"/>
                </a:cubicBezTo>
                <a:lnTo>
                  <a:pt x="21600" y="4393"/>
                </a:lnTo>
                <a:close/>
              </a:path>
            </a:pathLst>
          </a:custGeom>
          <a:noFill/>
          <a:ln w="28575">
            <a:solidFill>
              <a:schemeClr val="accent1"/>
            </a:solidFill>
            <a:round/>
            <a:headEnd/>
            <a:tailEnd/>
          </a:ln>
        </p:spPr>
        <p:txBody>
          <a:bodyPr wrap="none" anchor="ctr"/>
          <a:lstStyle/>
          <a:p>
            <a:endParaRPr lang="zh-CN" altLang="en-US"/>
          </a:p>
        </p:txBody>
      </p:sp>
      <p:sp>
        <p:nvSpPr>
          <p:cNvPr id="35883" name="Arc 43"/>
          <p:cNvSpPr>
            <a:spLocks/>
          </p:cNvSpPr>
          <p:nvPr/>
        </p:nvSpPr>
        <p:spPr bwMode="auto">
          <a:xfrm>
            <a:off x="7086600" y="1676400"/>
            <a:ext cx="762000" cy="609600"/>
          </a:xfrm>
          <a:custGeom>
            <a:avLst/>
            <a:gdLst>
              <a:gd name="T0" fmla="*/ 758472 w 43200"/>
              <a:gd name="T1" fmla="*/ 34194 h 25993"/>
              <a:gd name="T2" fmla="*/ 7955 w 43200"/>
              <a:gd name="T3" fmla="*/ 0 h 25993"/>
              <a:gd name="T4" fmla="*/ 381000 w 43200"/>
              <a:gd name="T5" fmla="*/ 103027 h 25993"/>
              <a:gd name="T6" fmla="*/ 0 60000 65536"/>
              <a:gd name="T7" fmla="*/ 0 60000 65536"/>
              <a:gd name="T8" fmla="*/ 0 60000 65536"/>
              <a:gd name="T9" fmla="*/ 0 w 43200"/>
              <a:gd name="T10" fmla="*/ 0 h 25993"/>
              <a:gd name="T11" fmla="*/ 43200 w 43200"/>
              <a:gd name="T12" fmla="*/ 25993 h 25993"/>
            </a:gdLst>
            <a:ahLst/>
            <a:cxnLst>
              <a:cxn ang="T6">
                <a:pos x="T0" y="T1"/>
              </a:cxn>
              <a:cxn ang="T7">
                <a:pos x="T2" y="T3"/>
              </a:cxn>
              <a:cxn ang="T8">
                <a:pos x="T4" y="T5"/>
              </a:cxn>
            </a:cxnLst>
            <a:rect l="T9" t="T10" r="T11" b="T12"/>
            <a:pathLst>
              <a:path w="43200" h="25993" fill="none" extrusionOk="0">
                <a:moveTo>
                  <a:pt x="42999" y="1458"/>
                </a:moveTo>
                <a:cubicBezTo>
                  <a:pt x="43133" y="2430"/>
                  <a:pt x="43200" y="3411"/>
                  <a:pt x="43200" y="4393"/>
                </a:cubicBezTo>
                <a:cubicBezTo>
                  <a:pt x="43200" y="16322"/>
                  <a:pt x="33529" y="25993"/>
                  <a:pt x="21600" y="25993"/>
                </a:cubicBezTo>
                <a:cubicBezTo>
                  <a:pt x="9670" y="25993"/>
                  <a:pt x="0" y="16322"/>
                  <a:pt x="0" y="4393"/>
                </a:cubicBezTo>
                <a:cubicBezTo>
                  <a:pt x="-1" y="2917"/>
                  <a:pt x="151" y="1445"/>
                  <a:pt x="451" y="0"/>
                </a:cubicBezTo>
              </a:path>
              <a:path w="43200" h="25993" stroke="0" extrusionOk="0">
                <a:moveTo>
                  <a:pt x="42999" y="1458"/>
                </a:moveTo>
                <a:cubicBezTo>
                  <a:pt x="43133" y="2430"/>
                  <a:pt x="43200" y="3411"/>
                  <a:pt x="43200" y="4393"/>
                </a:cubicBezTo>
                <a:cubicBezTo>
                  <a:pt x="43200" y="16322"/>
                  <a:pt x="33529" y="25993"/>
                  <a:pt x="21600" y="25993"/>
                </a:cubicBezTo>
                <a:cubicBezTo>
                  <a:pt x="9670" y="25993"/>
                  <a:pt x="0" y="16322"/>
                  <a:pt x="0" y="4393"/>
                </a:cubicBezTo>
                <a:cubicBezTo>
                  <a:pt x="-1" y="2917"/>
                  <a:pt x="151" y="1445"/>
                  <a:pt x="451" y="0"/>
                </a:cubicBezTo>
                <a:lnTo>
                  <a:pt x="21600" y="4393"/>
                </a:lnTo>
                <a:close/>
              </a:path>
            </a:pathLst>
          </a:custGeom>
          <a:noFill/>
          <a:ln w="28575">
            <a:solidFill>
              <a:schemeClr val="accent1"/>
            </a:solidFill>
            <a:round/>
            <a:headEnd/>
            <a:tailEnd/>
          </a:ln>
        </p:spPr>
        <p:txBody>
          <a:bodyPr wrap="none" anchor="ctr"/>
          <a:lstStyle/>
          <a:p>
            <a:endParaRPr lang="zh-CN" altLang="en-US"/>
          </a:p>
        </p:txBody>
      </p:sp>
      <p:sp>
        <p:nvSpPr>
          <p:cNvPr id="35884" name="Line 44"/>
          <p:cNvSpPr>
            <a:spLocks noChangeShapeType="1"/>
          </p:cNvSpPr>
          <p:nvPr/>
        </p:nvSpPr>
        <p:spPr bwMode="auto">
          <a:xfrm>
            <a:off x="6400800" y="2057400"/>
            <a:ext cx="1066800" cy="0"/>
          </a:xfrm>
          <a:prstGeom prst="line">
            <a:avLst/>
          </a:prstGeom>
          <a:noFill/>
          <a:ln w="28575">
            <a:solidFill>
              <a:srgbClr val="0000FF"/>
            </a:solidFill>
            <a:round/>
            <a:headEnd/>
            <a:tailEnd/>
          </a:ln>
        </p:spPr>
        <p:txBody>
          <a:bodyPr wrap="none" anchor="ctr"/>
          <a:lstStyle/>
          <a:p>
            <a:endParaRPr lang="zh-CN" altLang="en-US"/>
          </a:p>
        </p:txBody>
      </p:sp>
      <p:sp>
        <p:nvSpPr>
          <p:cNvPr id="35885" name="Line 45"/>
          <p:cNvSpPr>
            <a:spLocks noChangeShapeType="1"/>
          </p:cNvSpPr>
          <p:nvPr/>
        </p:nvSpPr>
        <p:spPr bwMode="auto">
          <a:xfrm>
            <a:off x="6400800" y="2286000"/>
            <a:ext cx="1066800" cy="0"/>
          </a:xfrm>
          <a:prstGeom prst="line">
            <a:avLst/>
          </a:prstGeom>
          <a:noFill/>
          <a:ln w="28575">
            <a:solidFill>
              <a:schemeClr val="accent1"/>
            </a:solidFill>
            <a:round/>
            <a:headEnd/>
            <a:tailEnd/>
          </a:ln>
        </p:spPr>
        <p:txBody>
          <a:bodyPr wrap="none" anchor="ctr"/>
          <a:lstStyle/>
          <a:p>
            <a:endParaRPr lang="zh-CN" altLang="en-US"/>
          </a:p>
        </p:txBody>
      </p:sp>
      <p:grpSp>
        <p:nvGrpSpPr>
          <p:cNvPr id="6" name="Group 46"/>
          <p:cNvGrpSpPr>
            <a:grpSpLocks/>
          </p:cNvGrpSpPr>
          <p:nvPr/>
        </p:nvGrpSpPr>
        <p:grpSpPr bwMode="auto">
          <a:xfrm>
            <a:off x="7239000" y="762000"/>
            <a:ext cx="457200" cy="914400"/>
            <a:chOff x="1344" y="528"/>
            <a:chExt cx="288" cy="576"/>
          </a:xfrm>
        </p:grpSpPr>
        <p:sp>
          <p:nvSpPr>
            <p:cNvPr id="23661" name="Line 47"/>
            <p:cNvSpPr>
              <a:spLocks noChangeShapeType="1"/>
            </p:cNvSpPr>
            <p:nvPr/>
          </p:nvSpPr>
          <p:spPr bwMode="auto">
            <a:xfrm>
              <a:off x="1488" y="528"/>
              <a:ext cx="0" cy="576"/>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23662" name="Line 48"/>
            <p:cNvSpPr>
              <a:spLocks noChangeShapeType="1"/>
            </p:cNvSpPr>
            <p:nvPr/>
          </p:nvSpPr>
          <p:spPr bwMode="auto">
            <a:xfrm>
              <a:off x="1344" y="672"/>
              <a:ext cx="288" cy="0"/>
            </a:xfrm>
            <a:prstGeom prst="line">
              <a:avLst/>
            </a:prstGeom>
            <a:noFill/>
            <a:ln w="38100">
              <a:solidFill>
                <a:srgbClr val="FF3300"/>
              </a:solidFill>
              <a:round/>
              <a:headEnd/>
              <a:tailEnd/>
            </a:ln>
          </p:spPr>
          <p:txBody>
            <a:bodyPr wrap="none" anchor="ctr"/>
            <a:lstStyle/>
            <a:p>
              <a:endParaRPr lang="zh-CN" altLang="en-US"/>
            </a:p>
          </p:txBody>
        </p:sp>
        <p:sp>
          <p:nvSpPr>
            <p:cNvPr id="23663" name="Oval 49"/>
            <p:cNvSpPr>
              <a:spLocks noChangeArrowheads="1"/>
            </p:cNvSpPr>
            <p:nvPr/>
          </p:nvSpPr>
          <p:spPr bwMode="auto">
            <a:xfrm>
              <a:off x="1440" y="768"/>
              <a:ext cx="96" cy="96"/>
            </a:xfrm>
            <a:prstGeom prst="ellipse">
              <a:avLst/>
            </a:prstGeom>
            <a:solidFill>
              <a:srgbClr val="FF3300"/>
            </a:solidFill>
            <a:ln w="9525">
              <a:noFill/>
              <a:round/>
              <a:headEnd/>
              <a:tailEnd/>
            </a:ln>
          </p:spPr>
          <p:txBody>
            <a:bodyPr wrap="none" anchor="ctr"/>
            <a:lstStyle/>
            <a:p>
              <a:endParaRPr lang="zh-CN" altLang="en-US"/>
            </a:p>
          </p:txBody>
        </p:sp>
      </p:grpSp>
      <p:grpSp>
        <p:nvGrpSpPr>
          <p:cNvPr id="7" name="Group 50"/>
          <p:cNvGrpSpPr>
            <a:grpSpLocks/>
          </p:cNvGrpSpPr>
          <p:nvPr/>
        </p:nvGrpSpPr>
        <p:grpSpPr bwMode="auto">
          <a:xfrm>
            <a:off x="6172200" y="762000"/>
            <a:ext cx="457200" cy="914400"/>
            <a:chOff x="1344" y="528"/>
            <a:chExt cx="288" cy="576"/>
          </a:xfrm>
        </p:grpSpPr>
        <p:sp>
          <p:nvSpPr>
            <p:cNvPr id="23658" name="Line 51"/>
            <p:cNvSpPr>
              <a:spLocks noChangeShapeType="1"/>
            </p:cNvSpPr>
            <p:nvPr/>
          </p:nvSpPr>
          <p:spPr bwMode="auto">
            <a:xfrm>
              <a:off x="1488" y="528"/>
              <a:ext cx="0" cy="576"/>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23659" name="Line 52"/>
            <p:cNvSpPr>
              <a:spLocks noChangeShapeType="1"/>
            </p:cNvSpPr>
            <p:nvPr/>
          </p:nvSpPr>
          <p:spPr bwMode="auto">
            <a:xfrm>
              <a:off x="1344" y="672"/>
              <a:ext cx="288" cy="0"/>
            </a:xfrm>
            <a:prstGeom prst="line">
              <a:avLst/>
            </a:prstGeom>
            <a:noFill/>
            <a:ln w="38100">
              <a:solidFill>
                <a:srgbClr val="FF3300"/>
              </a:solidFill>
              <a:round/>
              <a:headEnd/>
              <a:tailEnd/>
            </a:ln>
          </p:spPr>
          <p:txBody>
            <a:bodyPr wrap="none" anchor="ctr"/>
            <a:lstStyle/>
            <a:p>
              <a:endParaRPr lang="zh-CN" altLang="en-US"/>
            </a:p>
          </p:txBody>
        </p:sp>
        <p:sp>
          <p:nvSpPr>
            <p:cNvPr id="23660" name="Oval 53"/>
            <p:cNvSpPr>
              <a:spLocks noChangeArrowheads="1"/>
            </p:cNvSpPr>
            <p:nvPr/>
          </p:nvSpPr>
          <p:spPr bwMode="auto">
            <a:xfrm>
              <a:off x="1440" y="768"/>
              <a:ext cx="96" cy="96"/>
            </a:xfrm>
            <a:prstGeom prst="ellipse">
              <a:avLst/>
            </a:prstGeom>
            <a:solidFill>
              <a:srgbClr val="FF3300"/>
            </a:solidFill>
            <a:ln w="9525">
              <a:noFill/>
              <a:round/>
              <a:headEnd/>
              <a:tailEnd/>
            </a:ln>
          </p:spPr>
          <p:txBody>
            <a:bodyPr wrap="none" anchor="ctr"/>
            <a:lstStyle/>
            <a:p>
              <a:endParaRPr lang="zh-CN" altLang="en-US"/>
            </a:p>
          </p:txBody>
        </p:sp>
      </p:grpSp>
      <p:sp>
        <p:nvSpPr>
          <p:cNvPr id="35894" name="Line 54"/>
          <p:cNvSpPr>
            <a:spLocks noChangeShapeType="1"/>
          </p:cNvSpPr>
          <p:nvPr/>
        </p:nvSpPr>
        <p:spPr bwMode="auto">
          <a:xfrm>
            <a:off x="6400800" y="1676400"/>
            <a:ext cx="0" cy="1905000"/>
          </a:xfrm>
          <a:prstGeom prst="line">
            <a:avLst/>
          </a:prstGeom>
          <a:noFill/>
          <a:ln w="28575">
            <a:solidFill>
              <a:srgbClr val="FF3300"/>
            </a:solidFill>
            <a:round/>
            <a:headEnd/>
            <a:tailEnd type="triangle" w="med" len="med"/>
          </a:ln>
        </p:spPr>
        <p:txBody>
          <a:bodyPr wrap="none" anchor="ctr"/>
          <a:lstStyle/>
          <a:p>
            <a:endParaRPr lang="zh-CN" altLang="en-US"/>
          </a:p>
        </p:txBody>
      </p:sp>
      <p:grpSp>
        <p:nvGrpSpPr>
          <p:cNvPr id="8" name="Group 55"/>
          <p:cNvGrpSpPr>
            <a:grpSpLocks/>
          </p:cNvGrpSpPr>
          <p:nvPr/>
        </p:nvGrpSpPr>
        <p:grpSpPr bwMode="auto">
          <a:xfrm>
            <a:off x="6324600" y="2362200"/>
            <a:ext cx="152400" cy="685800"/>
            <a:chOff x="3984" y="1488"/>
            <a:chExt cx="96" cy="432"/>
          </a:xfrm>
        </p:grpSpPr>
        <p:sp>
          <p:nvSpPr>
            <p:cNvPr id="23656" name="Oval 56"/>
            <p:cNvSpPr>
              <a:spLocks noChangeArrowheads="1"/>
            </p:cNvSpPr>
            <p:nvPr/>
          </p:nvSpPr>
          <p:spPr bwMode="auto">
            <a:xfrm>
              <a:off x="3984" y="1488"/>
              <a:ext cx="96" cy="96"/>
            </a:xfrm>
            <a:prstGeom prst="ellipse">
              <a:avLst/>
            </a:prstGeom>
            <a:solidFill>
              <a:srgbClr val="FF3300"/>
            </a:solidFill>
            <a:ln w="9525">
              <a:noFill/>
              <a:round/>
              <a:headEnd/>
              <a:tailEnd/>
            </a:ln>
          </p:spPr>
          <p:txBody>
            <a:bodyPr wrap="none" anchor="ctr"/>
            <a:lstStyle/>
            <a:p>
              <a:endParaRPr lang="zh-CN" altLang="en-US"/>
            </a:p>
          </p:txBody>
        </p:sp>
        <p:sp>
          <p:nvSpPr>
            <p:cNvPr id="23657" name="Oval 57"/>
            <p:cNvSpPr>
              <a:spLocks noChangeArrowheads="1"/>
            </p:cNvSpPr>
            <p:nvPr/>
          </p:nvSpPr>
          <p:spPr bwMode="auto">
            <a:xfrm>
              <a:off x="3984" y="1824"/>
              <a:ext cx="96" cy="96"/>
            </a:xfrm>
            <a:prstGeom prst="ellipse">
              <a:avLst/>
            </a:prstGeom>
            <a:solidFill>
              <a:srgbClr val="FF3300"/>
            </a:solidFill>
            <a:ln w="9525">
              <a:noFill/>
              <a:round/>
              <a:headEnd/>
              <a:tailEnd/>
            </a:ln>
          </p:spPr>
          <p:txBody>
            <a:bodyPr wrap="none" anchor="ctr"/>
            <a:lstStyle/>
            <a:p>
              <a:endParaRPr lang="zh-CN" altLang="en-US"/>
            </a:p>
          </p:txBody>
        </p:sp>
      </p:grpSp>
      <p:sp>
        <p:nvSpPr>
          <p:cNvPr id="35898" name="Line 58"/>
          <p:cNvSpPr>
            <a:spLocks noChangeShapeType="1"/>
          </p:cNvSpPr>
          <p:nvPr/>
        </p:nvSpPr>
        <p:spPr bwMode="auto">
          <a:xfrm>
            <a:off x="7467600" y="1676400"/>
            <a:ext cx="0" cy="1905000"/>
          </a:xfrm>
          <a:prstGeom prst="line">
            <a:avLst/>
          </a:prstGeom>
          <a:noFill/>
          <a:ln w="28575">
            <a:solidFill>
              <a:srgbClr val="FF3300"/>
            </a:solidFill>
            <a:round/>
            <a:headEnd/>
            <a:tailEnd type="triangle" w="med" len="med"/>
          </a:ln>
        </p:spPr>
        <p:txBody>
          <a:bodyPr wrap="none" anchor="ctr"/>
          <a:lstStyle/>
          <a:p>
            <a:endParaRPr lang="zh-CN" altLang="en-US"/>
          </a:p>
        </p:txBody>
      </p:sp>
      <p:grpSp>
        <p:nvGrpSpPr>
          <p:cNvPr id="9" name="Group 59"/>
          <p:cNvGrpSpPr>
            <a:grpSpLocks/>
          </p:cNvGrpSpPr>
          <p:nvPr/>
        </p:nvGrpSpPr>
        <p:grpSpPr bwMode="auto">
          <a:xfrm>
            <a:off x="7391400" y="2362200"/>
            <a:ext cx="152400" cy="685800"/>
            <a:chOff x="4656" y="1488"/>
            <a:chExt cx="96" cy="432"/>
          </a:xfrm>
        </p:grpSpPr>
        <p:sp>
          <p:nvSpPr>
            <p:cNvPr id="23654" name="Oval 60"/>
            <p:cNvSpPr>
              <a:spLocks noChangeArrowheads="1"/>
            </p:cNvSpPr>
            <p:nvPr/>
          </p:nvSpPr>
          <p:spPr bwMode="auto">
            <a:xfrm>
              <a:off x="4656" y="1488"/>
              <a:ext cx="96" cy="96"/>
            </a:xfrm>
            <a:prstGeom prst="ellipse">
              <a:avLst/>
            </a:prstGeom>
            <a:solidFill>
              <a:srgbClr val="FF3300"/>
            </a:solidFill>
            <a:ln w="9525">
              <a:noFill/>
              <a:round/>
              <a:headEnd/>
              <a:tailEnd/>
            </a:ln>
          </p:spPr>
          <p:txBody>
            <a:bodyPr wrap="none" anchor="ctr"/>
            <a:lstStyle/>
            <a:p>
              <a:endParaRPr lang="zh-CN" altLang="en-US"/>
            </a:p>
          </p:txBody>
        </p:sp>
        <p:sp>
          <p:nvSpPr>
            <p:cNvPr id="23655" name="Oval 61"/>
            <p:cNvSpPr>
              <a:spLocks noChangeArrowheads="1"/>
            </p:cNvSpPr>
            <p:nvPr/>
          </p:nvSpPr>
          <p:spPr bwMode="auto">
            <a:xfrm>
              <a:off x="4656" y="1824"/>
              <a:ext cx="96" cy="96"/>
            </a:xfrm>
            <a:prstGeom prst="ellipse">
              <a:avLst/>
            </a:prstGeom>
            <a:solidFill>
              <a:srgbClr val="FF3300"/>
            </a:solidFill>
            <a:ln w="9525">
              <a:noFill/>
              <a:round/>
              <a:headEnd/>
              <a:tailEnd/>
            </a:ln>
          </p:spPr>
          <p:txBody>
            <a:bodyPr wrap="none" anchor="ctr"/>
            <a:lstStyle/>
            <a:p>
              <a:endParaRPr lang="zh-CN" altLang="en-US"/>
            </a:p>
          </p:txBody>
        </p:sp>
      </p:grpSp>
      <p:sp>
        <p:nvSpPr>
          <p:cNvPr id="35902" name="Line 62"/>
          <p:cNvSpPr>
            <a:spLocks noChangeShapeType="1"/>
          </p:cNvSpPr>
          <p:nvPr/>
        </p:nvSpPr>
        <p:spPr bwMode="auto">
          <a:xfrm>
            <a:off x="6477000" y="1676400"/>
            <a:ext cx="0" cy="1905000"/>
          </a:xfrm>
          <a:prstGeom prst="line">
            <a:avLst/>
          </a:prstGeom>
          <a:noFill/>
          <a:ln w="28575">
            <a:solidFill>
              <a:srgbClr val="FF3300"/>
            </a:solidFill>
            <a:round/>
            <a:headEnd/>
            <a:tailEnd type="triangle" w="med" len="med"/>
          </a:ln>
        </p:spPr>
        <p:txBody>
          <a:bodyPr wrap="none" anchor="ctr"/>
          <a:lstStyle/>
          <a:p>
            <a:endParaRPr lang="zh-CN" altLang="en-US"/>
          </a:p>
        </p:txBody>
      </p:sp>
      <p:grpSp>
        <p:nvGrpSpPr>
          <p:cNvPr id="10" name="Group 63"/>
          <p:cNvGrpSpPr>
            <a:grpSpLocks/>
          </p:cNvGrpSpPr>
          <p:nvPr/>
        </p:nvGrpSpPr>
        <p:grpSpPr bwMode="auto">
          <a:xfrm>
            <a:off x="6324600" y="2667000"/>
            <a:ext cx="304800" cy="533400"/>
            <a:chOff x="3984" y="1680"/>
            <a:chExt cx="192" cy="336"/>
          </a:xfrm>
        </p:grpSpPr>
        <p:sp>
          <p:nvSpPr>
            <p:cNvPr id="23652" name="Line 64"/>
            <p:cNvSpPr>
              <a:spLocks noChangeShapeType="1"/>
            </p:cNvSpPr>
            <p:nvPr/>
          </p:nvSpPr>
          <p:spPr bwMode="auto">
            <a:xfrm>
              <a:off x="3984" y="2016"/>
              <a:ext cx="192" cy="0"/>
            </a:xfrm>
            <a:prstGeom prst="line">
              <a:avLst/>
            </a:prstGeom>
            <a:noFill/>
            <a:ln w="28575">
              <a:solidFill>
                <a:srgbClr val="FF3300"/>
              </a:solidFill>
              <a:round/>
              <a:headEnd/>
              <a:tailEnd/>
            </a:ln>
          </p:spPr>
          <p:txBody>
            <a:bodyPr wrap="none" anchor="ctr"/>
            <a:lstStyle/>
            <a:p>
              <a:endParaRPr lang="zh-CN" altLang="en-US"/>
            </a:p>
          </p:txBody>
        </p:sp>
        <p:sp>
          <p:nvSpPr>
            <p:cNvPr id="23653" name="Line 65"/>
            <p:cNvSpPr>
              <a:spLocks noChangeShapeType="1"/>
            </p:cNvSpPr>
            <p:nvPr/>
          </p:nvSpPr>
          <p:spPr bwMode="auto">
            <a:xfrm>
              <a:off x="3984" y="1680"/>
              <a:ext cx="192" cy="0"/>
            </a:xfrm>
            <a:prstGeom prst="line">
              <a:avLst/>
            </a:prstGeom>
            <a:noFill/>
            <a:ln w="28575">
              <a:solidFill>
                <a:srgbClr val="FF3300"/>
              </a:solidFill>
              <a:round/>
              <a:headEnd/>
              <a:tailEnd/>
            </a:ln>
          </p:spPr>
          <p:txBody>
            <a:bodyPr wrap="none" anchor="ctr"/>
            <a:lstStyle/>
            <a:p>
              <a:endParaRPr lang="zh-CN" altLang="en-US"/>
            </a:p>
          </p:txBody>
        </p:sp>
      </p:grpSp>
      <p:sp>
        <p:nvSpPr>
          <p:cNvPr id="35906" name="Line 66"/>
          <p:cNvSpPr>
            <a:spLocks noChangeShapeType="1"/>
          </p:cNvSpPr>
          <p:nvPr/>
        </p:nvSpPr>
        <p:spPr bwMode="auto">
          <a:xfrm>
            <a:off x="7543800" y="1676400"/>
            <a:ext cx="0" cy="1905000"/>
          </a:xfrm>
          <a:prstGeom prst="line">
            <a:avLst/>
          </a:prstGeom>
          <a:noFill/>
          <a:ln w="28575">
            <a:solidFill>
              <a:srgbClr val="FF3300"/>
            </a:solidFill>
            <a:round/>
            <a:headEnd/>
            <a:tailEnd type="triangle" w="med" len="med"/>
          </a:ln>
        </p:spPr>
        <p:txBody>
          <a:bodyPr wrap="none" anchor="ctr"/>
          <a:lstStyle/>
          <a:p>
            <a:endParaRPr lang="zh-CN" altLang="en-US"/>
          </a:p>
        </p:txBody>
      </p:sp>
      <p:grpSp>
        <p:nvGrpSpPr>
          <p:cNvPr id="11" name="Group 67"/>
          <p:cNvGrpSpPr>
            <a:grpSpLocks/>
          </p:cNvGrpSpPr>
          <p:nvPr/>
        </p:nvGrpSpPr>
        <p:grpSpPr bwMode="auto">
          <a:xfrm>
            <a:off x="7391400" y="2667000"/>
            <a:ext cx="304800" cy="533400"/>
            <a:chOff x="4656" y="1680"/>
            <a:chExt cx="192" cy="336"/>
          </a:xfrm>
        </p:grpSpPr>
        <p:sp>
          <p:nvSpPr>
            <p:cNvPr id="23650" name="Line 68"/>
            <p:cNvSpPr>
              <a:spLocks noChangeShapeType="1"/>
            </p:cNvSpPr>
            <p:nvPr/>
          </p:nvSpPr>
          <p:spPr bwMode="auto">
            <a:xfrm>
              <a:off x="4656" y="2016"/>
              <a:ext cx="192" cy="0"/>
            </a:xfrm>
            <a:prstGeom prst="line">
              <a:avLst/>
            </a:prstGeom>
            <a:noFill/>
            <a:ln w="28575">
              <a:solidFill>
                <a:srgbClr val="FF3300"/>
              </a:solidFill>
              <a:round/>
              <a:headEnd/>
              <a:tailEnd/>
            </a:ln>
          </p:spPr>
          <p:txBody>
            <a:bodyPr wrap="none" anchor="ctr"/>
            <a:lstStyle/>
            <a:p>
              <a:endParaRPr lang="zh-CN" altLang="en-US"/>
            </a:p>
          </p:txBody>
        </p:sp>
        <p:sp>
          <p:nvSpPr>
            <p:cNvPr id="23651" name="Line 69"/>
            <p:cNvSpPr>
              <a:spLocks noChangeShapeType="1"/>
            </p:cNvSpPr>
            <p:nvPr/>
          </p:nvSpPr>
          <p:spPr bwMode="auto">
            <a:xfrm>
              <a:off x="4656" y="1680"/>
              <a:ext cx="192" cy="0"/>
            </a:xfrm>
            <a:prstGeom prst="line">
              <a:avLst/>
            </a:prstGeom>
            <a:noFill/>
            <a:ln w="28575">
              <a:solidFill>
                <a:srgbClr val="FF3300"/>
              </a:solidFill>
              <a:round/>
              <a:headEnd/>
              <a:tailEnd/>
            </a:ln>
          </p:spPr>
          <p:txBody>
            <a:bodyPr wrap="none" anchor="ctr"/>
            <a:lstStyle/>
            <a:p>
              <a:endParaRPr lang="zh-CN" altLang="en-US"/>
            </a:p>
          </p:txBody>
        </p:sp>
      </p:grpSp>
      <p:sp>
        <p:nvSpPr>
          <p:cNvPr id="35910" name="Line 70"/>
          <p:cNvSpPr>
            <a:spLocks noChangeShapeType="1"/>
          </p:cNvSpPr>
          <p:nvPr/>
        </p:nvSpPr>
        <p:spPr bwMode="auto">
          <a:xfrm>
            <a:off x="4876800" y="1752600"/>
            <a:ext cx="3810000" cy="0"/>
          </a:xfrm>
          <a:prstGeom prst="line">
            <a:avLst/>
          </a:prstGeom>
          <a:noFill/>
          <a:ln w="28575">
            <a:solidFill>
              <a:schemeClr val="tx1"/>
            </a:solidFill>
            <a:prstDash val="dash"/>
            <a:round/>
            <a:headEnd/>
            <a:tailEnd/>
          </a:ln>
        </p:spPr>
        <p:txBody>
          <a:bodyPr wrap="none" anchor="ctr"/>
          <a:lstStyle/>
          <a:p>
            <a:endParaRPr lang="zh-CN" altLang="en-US"/>
          </a:p>
        </p:txBody>
      </p:sp>
      <p:sp>
        <p:nvSpPr>
          <p:cNvPr id="35911" name="Text Box 71"/>
          <p:cNvSpPr txBox="1">
            <a:spLocks noChangeArrowheads="1"/>
          </p:cNvSpPr>
          <p:nvPr/>
        </p:nvSpPr>
        <p:spPr bwMode="auto">
          <a:xfrm>
            <a:off x="1371600" y="4114800"/>
            <a:ext cx="374650" cy="1006475"/>
          </a:xfrm>
          <a:prstGeom prst="rect">
            <a:avLst/>
          </a:prstGeom>
          <a:noFill/>
          <a:ln w="9525">
            <a:noFill/>
            <a:miter lim="800000"/>
            <a:headEnd/>
            <a:tailEnd/>
          </a:ln>
        </p:spPr>
        <p:txBody>
          <a:bodyPr>
            <a:spAutoFit/>
          </a:bodyPr>
          <a:lstStyle/>
          <a:p>
            <a:r>
              <a:rPr kumimoji="1" lang="en-US" altLang="zh-CN" sz="6000" b="1">
                <a:latin typeface="Times New Roman" pitchFamily="18" charset="0"/>
              </a:rPr>
              <a:t>.</a:t>
            </a:r>
            <a:endParaRPr kumimoji="1" lang="en-US" altLang="zh-CN" sz="2800" b="1">
              <a:latin typeface="Times New Roman" pitchFamily="18" charset="0"/>
            </a:endParaRPr>
          </a:p>
        </p:txBody>
      </p:sp>
      <p:sp>
        <p:nvSpPr>
          <p:cNvPr id="35912" name="Line 72"/>
          <p:cNvSpPr>
            <a:spLocks noChangeShapeType="1"/>
          </p:cNvSpPr>
          <p:nvPr/>
        </p:nvSpPr>
        <p:spPr bwMode="auto">
          <a:xfrm>
            <a:off x="1676400" y="3962400"/>
            <a:ext cx="838200" cy="6858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35913" name="Line 73"/>
          <p:cNvSpPr>
            <a:spLocks noChangeShapeType="1"/>
          </p:cNvSpPr>
          <p:nvPr/>
        </p:nvSpPr>
        <p:spPr bwMode="auto">
          <a:xfrm>
            <a:off x="2743200" y="3886200"/>
            <a:ext cx="914400" cy="7620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35914" name="Arc 74"/>
          <p:cNvSpPr>
            <a:spLocks/>
          </p:cNvSpPr>
          <p:nvPr/>
        </p:nvSpPr>
        <p:spPr bwMode="auto">
          <a:xfrm>
            <a:off x="2133600" y="4648200"/>
            <a:ext cx="682625" cy="381000"/>
          </a:xfrm>
          <a:custGeom>
            <a:avLst/>
            <a:gdLst>
              <a:gd name="T0" fmla="*/ 682435 w 43187"/>
              <a:gd name="T1" fmla="*/ 0 h 22308"/>
              <a:gd name="T2" fmla="*/ 0 w 43187"/>
              <a:gd name="T3" fmla="*/ 24765 h 22308"/>
              <a:gd name="T4" fmla="*/ 341210 w 43187"/>
              <a:gd name="T5" fmla="*/ 12092 h 22308"/>
              <a:gd name="T6" fmla="*/ 0 60000 65536"/>
              <a:gd name="T7" fmla="*/ 0 60000 65536"/>
              <a:gd name="T8" fmla="*/ 0 60000 65536"/>
              <a:gd name="T9" fmla="*/ 0 w 43187"/>
              <a:gd name="T10" fmla="*/ 0 h 22308"/>
              <a:gd name="T11" fmla="*/ 43187 w 43187"/>
              <a:gd name="T12" fmla="*/ 22308 h 22308"/>
            </a:gdLst>
            <a:ahLst/>
            <a:cxnLst>
              <a:cxn ang="T6">
                <a:pos x="T0" y="T1"/>
              </a:cxn>
              <a:cxn ang="T7">
                <a:pos x="T2" y="T3"/>
              </a:cxn>
              <a:cxn ang="T8">
                <a:pos x="T4" y="T5"/>
              </a:cxn>
            </a:cxnLst>
            <a:rect l="T9" t="T10" r="T11" b="T12"/>
            <a:pathLst>
              <a:path w="43187" h="22308" fill="none" extrusionOk="0">
                <a:moveTo>
                  <a:pt x="43175" y="-1"/>
                </a:moveTo>
                <a:cubicBezTo>
                  <a:pt x="43183" y="235"/>
                  <a:pt x="43187" y="471"/>
                  <a:pt x="43187" y="708"/>
                </a:cubicBezTo>
                <a:cubicBezTo>
                  <a:pt x="43187" y="12637"/>
                  <a:pt x="33516" y="22308"/>
                  <a:pt x="21587" y="22308"/>
                </a:cubicBezTo>
                <a:cubicBezTo>
                  <a:pt x="9946" y="22308"/>
                  <a:pt x="399" y="13083"/>
                  <a:pt x="-1" y="1450"/>
                </a:cubicBezTo>
              </a:path>
              <a:path w="43187" h="22308" stroke="0" extrusionOk="0">
                <a:moveTo>
                  <a:pt x="43175" y="-1"/>
                </a:moveTo>
                <a:cubicBezTo>
                  <a:pt x="43183" y="235"/>
                  <a:pt x="43187" y="471"/>
                  <a:pt x="43187" y="708"/>
                </a:cubicBezTo>
                <a:cubicBezTo>
                  <a:pt x="43187" y="12637"/>
                  <a:pt x="33516" y="22308"/>
                  <a:pt x="21587" y="22308"/>
                </a:cubicBezTo>
                <a:cubicBezTo>
                  <a:pt x="9946" y="22308"/>
                  <a:pt x="399" y="13083"/>
                  <a:pt x="-1" y="1450"/>
                </a:cubicBezTo>
                <a:lnTo>
                  <a:pt x="21587" y="708"/>
                </a:lnTo>
                <a:close/>
              </a:path>
            </a:pathLst>
          </a:custGeom>
          <a:noFill/>
          <a:ln w="28575">
            <a:solidFill>
              <a:srgbClr val="0000FF"/>
            </a:solidFill>
            <a:round/>
            <a:headEnd/>
            <a:tailEnd/>
          </a:ln>
        </p:spPr>
        <p:txBody>
          <a:bodyPr wrap="none" anchor="ctr"/>
          <a:lstStyle/>
          <a:p>
            <a:endParaRPr lang="zh-CN" altLang="en-US"/>
          </a:p>
        </p:txBody>
      </p:sp>
      <p:sp>
        <p:nvSpPr>
          <p:cNvPr id="35915" name="Arc 75"/>
          <p:cNvSpPr>
            <a:spLocks/>
          </p:cNvSpPr>
          <p:nvPr/>
        </p:nvSpPr>
        <p:spPr bwMode="auto">
          <a:xfrm>
            <a:off x="1981200" y="4648200"/>
            <a:ext cx="990600" cy="533400"/>
          </a:xfrm>
          <a:custGeom>
            <a:avLst/>
            <a:gdLst>
              <a:gd name="T0" fmla="*/ 990325 w 43187"/>
              <a:gd name="T1" fmla="*/ 0 h 22308"/>
              <a:gd name="T2" fmla="*/ 0 w 43187"/>
              <a:gd name="T3" fmla="*/ 34671 h 22308"/>
              <a:gd name="T4" fmla="*/ 495151 w 43187"/>
              <a:gd name="T5" fmla="*/ 16929 h 22308"/>
              <a:gd name="T6" fmla="*/ 0 60000 65536"/>
              <a:gd name="T7" fmla="*/ 0 60000 65536"/>
              <a:gd name="T8" fmla="*/ 0 60000 65536"/>
              <a:gd name="T9" fmla="*/ 0 w 43187"/>
              <a:gd name="T10" fmla="*/ 0 h 22308"/>
              <a:gd name="T11" fmla="*/ 43187 w 43187"/>
              <a:gd name="T12" fmla="*/ 22308 h 22308"/>
            </a:gdLst>
            <a:ahLst/>
            <a:cxnLst>
              <a:cxn ang="T6">
                <a:pos x="T0" y="T1"/>
              </a:cxn>
              <a:cxn ang="T7">
                <a:pos x="T2" y="T3"/>
              </a:cxn>
              <a:cxn ang="T8">
                <a:pos x="T4" y="T5"/>
              </a:cxn>
            </a:cxnLst>
            <a:rect l="T9" t="T10" r="T11" b="T12"/>
            <a:pathLst>
              <a:path w="43187" h="22308" fill="none" extrusionOk="0">
                <a:moveTo>
                  <a:pt x="43175" y="-1"/>
                </a:moveTo>
                <a:cubicBezTo>
                  <a:pt x="43183" y="235"/>
                  <a:pt x="43187" y="471"/>
                  <a:pt x="43187" y="708"/>
                </a:cubicBezTo>
                <a:cubicBezTo>
                  <a:pt x="43187" y="12637"/>
                  <a:pt x="33516" y="22308"/>
                  <a:pt x="21587" y="22308"/>
                </a:cubicBezTo>
                <a:cubicBezTo>
                  <a:pt x="9946" y="22308"/>
                  <a:pt x="399" y="13083"/>
                  <a:pt x="-1" y="1450"/>
                </a:cubicBezTo>
              </a:path>
              <a:path w="43187" h="22308" stroke="0" extrusionOk="0">
                <a:moveTo>
                  <a:pt x="43175" y="-1"/>
                </a:moveTo>
                <a:cubicBezTo>
                  <a:pt x="43183" y="235"/>
                  <a:pt x="43187" y="471"/>
                  <a:pt x="43187" y="708"/>
                </a:cubicBezTo>
                <a:cubicBezTo>
                  <a:pt x="43187" y="12637"/>
                  <a:pt x="33516" y="22308"/>
                  <a:pt x="21587" y="22308"/>
                </a:cubicBezTo>
                <a:cubicBezTo>
                  <a:pt x="9946" y="22308"/>
                  <a:pt x="399" y="13083"/>
                  <a:pt x="-1" y="1450"/>
                </a:cubicBezTo>
                <a:lnTo>
                  <a:pt x="21587" y="708"/>
                </a:lnTo>
                <a:close/>
              </a:path>
            </a:pathLst>
          </a:custGeom>
          <a:noFill/>
          <a:ln w="28575">
            <a:solidFill>
              <a:schemeClr val="accent1"/>
            </a:solidFill>
            <a:round/>
            <a:headEnd/>
            <a:tailEnd/>
          </a:ln>
        </p:spPr>
        <p:txBody>
          <a:bodyPr wrap="none" anchor="ctr"/>
          <a:lstStyle/>
          <a:p>
            <a:endParaRPr lang="zh-CN" altLang="en-US"/>
          </a:p>
        </p:txBody>
      </p:sp>
      <p:sp>
        <p:nvSpPr>
          <p:cNvPr id="35916" name="Line 76"/>
          <p:cNvSpPr>
            <a:spLocks noChangeShapeType="1"/>
          </p:cNvSpPr>
          <p:nvPr/>
        </p:nvSpPr>
        <p:spPr bwMode="auto">
          <a:xfrm flipV="1">
            <a:off x="2590800" y="4648200"/>
            <a:ext cx="1066800" cy="381000"/>
          </a:xfrm>
          <a:prstGeom prst="line">
            <a:avLst/>
          </a:prstGeom>
          <a:noFill/>
          <a:ln w="28575">
            <a:solidFill>
              <a:srgbClr val="0000FF"/>
            </a:solidFill>
            <a:round/>
            <a:headEnd/>
            <a:tailEnd/>
          </a:ln>
        </p:spPr>
        <p:txBody>
          <a:bodyPr wrap="none" anchor="ctr"/>
          <a:lstStyle/>
          <a:p>
            <a:endParaRPr lang="zh-CN" altLang="en-US"/>
          </a:p>
        </p:txBody>
      </p:sp>
      <p:sp>
        <p:nvSpPr>
          <p:cNvPr id="35917" name="Line 77"/>
          <p:cNvSpPr>
            <a:spLocks noChangeShapeType="1"/>
          </p:cNvSpPr>
          <p:nvPr/>
        </p:nvSpPr>
        <p:spPr bwMode="auto">
          <a:xfrm flipV="1">
            <a:off x="2743200" y="4648200"/>
            <a:ext cx="914400" cy="457200"/>
          </a:xfrm>
          <a:prstGeom prst="line">
            <a:avLst/>
          </a:prstGeom>
          <a:noFill/>
          <a:ln w="28575">
            <a:solidFill>
              <a:schemeClr val="accent1"/>
            </a:solidFill>
            <a:round/>
            <a:headEnd/>
            <a:tailEnd/>
          </a:ln>
        </p:spPr>
        <p:txBody>
          <a:bodyPr wrap="none" anchor="ctr"/>
          <a:lstStyle/>
          <a:p>
            <a:endParaRPr lang="zh-CN" altLang="en-US"/>
          </a:p>
        </p:txBody>
      </p:sp>
      <p:sp>
        <p:nvSpPr>
          <p:cNvPr id="35918" name="Line 78"/>
          <p:cNvSpPr>
            <a:spLocks noChangeShapeType="1"/>
          </p:cNvSpPr>
          <p:nvPr/>
        </p:nvSpPr>
        <p:spPr bwMode="auto">
          <a:xfrm>
            <a:off x="2514600" y="4648200"/>
            <a:ext cx="609600" cy="12192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919" name="Line 79"/>
          <p:cNvSpPr>
            <a:spLocks noChangeShapeType="1"/>
          </p:cNvSpPr>
          <p:nvPr/>
        </p:nvSpPr>
        <p:spPr bwMode="auto">
          <a:xfrm>
            <a:off x="2514600" y="4648200"/>
            <a:ext cx="381000" cy="12192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920" name="Line 80"/>
          <p:cNvSpPr>
            <a:spLocks noChangeShapeType="1"/>
          </p:cNvSpPr>
          <p:nvPr/>
        </p:nvSpPr>
        <p:spPr bwMode="auto">
          <a:xfrm>
            <a:off x="3657600" y="4648200"/>
            <a:ext cx="609600" cy="12192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921" name="Line 81"/>
          <p:cNvSpPr>
            <a:spLocks noChangeShapeType="1"/>
          </p:cNvSpPr>
          <p:nvPr/>
        </p:nvSpPr>
        <p:spPr bwMode="auto">
          <a:xfrm>
            <a:off x="3657600" y="4648200"/>
            <a:ext cx="381000" cy="12192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922" name="Line 82"/>
          <p:cNvSpPr>
            <a:spLocks noChangeShapeType="1"/>
          </p:cNvSpPr>
          <p:nvPr/>
        </p:nvSpPr>
        <p:spPr bwMode="auto">
          <a:xfrm>
            <a:off x="2514600" y="4038600"/>
            <a:ext cx="0" cy="1676400"/>
          </a:xfrm>
          <a:prstGeom prst="line">
            <a:avLst/>
          </a:prstGeom>
          <a:noFill/>
          <a:ln w="9525">
            <a:solidFill>
              <a:schemeClr val="tx1"/>
            </a:solidFill>
            <a:round/>
            <a:headEnd/>
            <a:tailEnd/>
          </a:ln>
        </p:spPr>
        <p:txBody>
          <a:bodyPr wrap="none" anchor="ctr"/>
          <a:lstStyle/>
          <a:p>
            <a:endParaRPr lang="zh-CN" altLang="en-US"/>
          </a:p>
        </p:txBody>
      </p:sp>
      <p:sp>
        <p:nvSpPr>
          <p:cNvPr id="35923" name="Line 83"/>
          <p:cNvSpPr>
            <a:spLocks noChangeShapeType="1"/>
          </p:cNvSpPr>
          <p:nvPr/>
        </p:nvSpPr>
        <p:spPr bwMode="auto">
          <a:xfrm flipV="1">
            <a:off x="2514600" y="4114800"/>
            <a:ext cx="457200" cy="533400"/>
          </a:xfrm>
          <a:prstGeom prst="line">
            <a:avLst/>
          </a:prstGeom>
          <a:noFill/>
          <a:ln w="38100">
            <a:solidFill>
              <a:srgbClr val="FF3300"/>
            </a:solidFill>
            <a:prstDash val="sysDot"/>
            <a:round/>
            <a:headEnd/>
            <a:tailEnd/>
          </a:ln>
        </p:spPr>
        <p:txBody>
          <a:bodyPr wrap="none" anchor="ctr"/>
          <a:lstStyle/>
          <a:p>
            <a:endParaRPr lang="zh-CN" altLang="en-US"/>
          </a:p>
        </p:txBody>
      </p:sp>
      <p:sp>
        <p:nvSpPr>
          <p:cNvPr id="35924" name="Line 84"/>
          <p:cNvSpPr>
            <a:spLocks noChangeShapeType="1"/>
          </p:cNvSpPr>
          <p:nvPr/>
        </p:nvSpPr>
        <p:spPr bwMode="auto">
          <a:xfrm>
            <a:off x="3124200" y="5867400"/>
            <a:ext cx="609600" cy="5334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925" name="Line 85"/>
          <p:cNvSpPr>
            <a:spLocks noChangeShapeType="1"/>
          </p:cNvSpPr>
          <p:nvPr/>
        </p:nvSpPr>
        <p:spPr bwMode="auto">
          <a:xfrm>
            <a:off x="2895600" y="5867400"/>
            <a:ext cx="609600" cy="5334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926" name="Line 86"/>
          <p:cNvSpPr>
            <a:spLocks noChangeShapeType="1"/>
          </p:cNvSpPr>
          <p:nvPr/>
        </p:nvSpPr>
        <p:spPr bwMode="auto">
          <a:xfrm>
            <a:off x="4038600" y="5867400"/>
            <a:ext cx="609600" cy="5334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927" name="Line 87"/>
          <p:cNvSpPr>
            <a:spLocks noChangeShapeType="1"/>
          </p:cNvSpPr>
          <p:nvPr/>
        </p:nvSpPr>
        <p:spPr bwMode="auto">
          <a:xfrm>
            <a:off x="4267200" y="5867400"/>
            <a:ext cx="609600" cy="5334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35928" name="Oval 88"/>
          <p:cNvSpPr>
            <a:spLocks noChangeArrowheads="1"/>
          </p:cNvSpPr>
          <p:nvPr/>
        </p:nvSpPr>
        <p:spPr bwMode="auto">
          <a:xfrm>
            <a:off x="3962400" y="5257800"/>
            <a:ext cx="152400" cy="152400"/>
          </a:xfrm>
          <a:prstGeom prst="ellipse">
            <a:avLst/>
          </a:prstGeom>
          <a:solidFill>
            <a:srgbClr val="FF3300"/>
          </a:solidFill>
          <a:ln w="9525">
            <a:noFill/>
            <a:round/>
            <a:headEnd/>
            <a:tailEnd/>
          </a:ln>
        </p:spPr>
        <p:txBody>
          <a:bodyPr wrap="none" anchor="ctr"/>
          <a:lstStyle/>
          <a:p>
            <a:endParaRPr lang="zh-CN" altLang="en-US"/>
          </a:p>
        </p:txBody>
      </p:sp>
      <p:sp>
        <p:nvSpPr>
          <p:cNvPr id="35929" name="Oval 89"/>
          <p:cNvSpPr>
            <a:spLocks noChangeArrowheads="1"/>
          </p:cNvSpPr>
          <p:nvPr/>
        </p:nvSpPr>
        <p:spPr bwMode="auto">
          <a:xfrm>
            <a:off x="3276600" y="5943600"/>
            <a:ext cx="152400" cy="152400"/>
          </a:xfrm>
          <a:prstGeom prst="ellipse">
            <a:avLst/>
          </a:prstGeom>
          <a:solidFill>
            <a:srgbClr val="FF3300"/>
          </a:solidFill>
          <a:ln w="9525">
            <a:noFill/>
            <a:round/>
            <a:headEnd/>
            <a:tailEnd/>
          </a:ln>
        </p:spPr>
        <p:txBody>
          <a:bodyPr wrap="none" anchor="ctr"/>
          <a:lstStyle/>
          <a:p>
            <a:endParaRPr lang="zh-CN" altLang="en-US"/>
          </a:p>
        </p:txBody>
      </p:sp>
      <p:sp>
        <p:nvSpPr>
          <p:cNvPr id="35930" name="Oval 90"/>
          <p:cNvSpPr>
            <a:spLocks noChangeArrowheads="1"/>
          </p:cNvSpPr>
          <p:nvPr/>
        </p:nvSpPr>
        <p:spPr bwMode="auto">
          <a:xfrm>
            <a:off x="4495800" y="6019800"/>
            <a:ext cx="152400" cy="152400"/>
          </a:xfrm>
          <a:prstGeom prst="ellipse">
            <a:avLst/>
          </a:prstGeom>
          <a:solidFill>
            <a:srgbClr val="FF3300"/>
          </a:solidFill>
          <a:ln w="9525">
            <a:noFill/>
            <a:round/>
            <a:headEnd/>
            <a:tailEnd/>
          </a:ln>
        </p:spPr>
        <p:txBody>
          <a:bodyPr wrap="none" anchor="ctr"/>
          <a:lstStyle/>
          <a:p>
            <a:endParaRPr lang="zh-CN" altLang="en-US"/>
          </a:p>
        </p:txBody>
      </p:sp>
      <p:sp>
        <p:nvSpPr>
          <p:cNvPr id="35931" name="Line 91"/>
          <p:cNvSpPr>
            <a:spLocks noChangeShapeType="1"/>
          </p:cNvSpPr>
          <p:nvPr/>
        </p:nvSpPr>
        <p:spPr bwMode="auto">
          <a:xfrm flipV="1">
            <a:off x="2667000" y="5562600"/>
            <a:ext cx="228600" cy="76200"/>
          </a:xfrm>
          <a:prstGeom prst="line">
            <a:avLst/>
          </a:prstGeom>
          <a:noFill/>
          <a:ln w="28575">
            <a:solidFill>
              <a:srgbClr val="FF3300"/>
            </a:solidFill>
            <a:round/>
            <a:headEnd/>
            <a:tailEnd/>
          </a:ln>
        </p:spPr>
        <p:txBody>
          <a:bodyPr wrap="none" anchor="ctr"/>
          <a:lstStyle/>
          <a:p>
            <a:endParaRPr lang="zh-CN" altLang="en-US"/>
          </a:p>
        </p:txBody>
      </p:sp>
      <p:sp>
        <p:nvSpPr>
          <p:cNvPr id="35932" name="Line 92"/>
          <p:cNvSpPr>
            <a:spLocks noChangeShapeType="1"/>
          </p:cNvSpPr>
          <p:nvPr/>
        </p:nvSpPr>
        <p:spPr bwMode="auto">
          <a:xfrm flipV="1">
            <a:off x="3810000" y="5562600"/>
            <a:ext cx="228600" cy="76200"/>
          </a:xfrm>
          <a:prstGeom prst="line">
            <a:avLst/>
          </a:prstGeom>
          <a:noFill/>
          <a:ln w="28575">
            <a:solidFill>
              <a:srgbClr val="FF3300"/>
            </a:solidFill>
            <a:round/>
            <a:headEnd/>
            <a:tailEnd/>
          </a:ln>
        </p:spPr>
        <p:txBody>
          <a:bodyPr wrap="none" anchor="ctr"/>
          <a:lstStyle/>
          <a:p>
            <a:endParaRPr lang="zh-CN" altLang="en-US"/>
          </a:p>
        </p:txBody>
      </p:sp>
      <p:sp>
        <p:nvSpPr>
          <p:cNvPr id="35933" name="Line 93"/>
          <p:cNvSpPr>
            <a:spLocks noChangeShapeType="1"/>
          </p:cNvSpPr>
          <p:nvPr/>
        </p:nvSpPr>
        <p:spPr bwMode="auto">
          <a:xfrm flipH="1">
            <a:off x="3048000" y="6019800"/>
            <a:ext cx="152400" cy="152400"/>
          </a:xfrm>
          <a:prstGeom prst="line">
            <a:avLst/>
          </a:prstGeom>
          <a:noFill/>
          <a:ln w="28575">
            <a:solidFill>
              <a:srgbClr val="FF3300"/>
            </a:solidFill>
            <a:round/>
            <a:headEnd/>
            <a:tailEnd/>
          </a:ln>
        </p:spPr>
        <p:txBody>
          <a:bodyPr wrap="none" anchor="ctr"/>
          <a:lstStyle/>
          <a:p>
            <a:endParaRPr lang="zh-CN" altLang="en-US"/>
          </a:p>
        </p:txBody>
      </p:sp>
      <p:sp>
        <p:nvSpPr>
          <p:cNvPr id="35934" name="Line 94"/>
          <p:cNvSpPr>
            <a:spLocks noChangeShapeType="1"/>
          </p:cNvSpPr>
          <p:nvPr/>
        </p:nvSpPr>
        <p:spPr bwMode="auto">
          <a:xfrm flipH="1">
            <a:off x="4191000" y="6019800"/>
            <a:ext cx="152400" cy="152400"/>
          </a:xfrm>
          <a:prstGeom prst="line">
            <a:avLst/>
          </a:prstGeom>
          <a:noFill/>
          <a:ln w="28575">
            <a:solidFill>
              <a:srgbClr val="FF3300"/>
            </a:solidFill>
            <a:round/>
            <a:headEnd/>
            <a:tailEnd/>
          </a:ln>
        </p:spPr>
        <p:txBody>
          <a:bodyPr wrap="none" anchor="ctr"/>
          <a:lstStyle/>
          <a:p>
            <a:endParaRPr lang="zh-CN" altLang="en-US"/>
          </a:p>
        </p:txBody>
      </p:sp>
      <p:graphicFrame>
        <p:nvGraphicFramePr>
          <p:cNvPr id="35935" name="Object 95"/>
          <p:cNvGraphicFramePr>
            <a:graphicFrameLocks noChangeAspect="1"/>
          </p:cNvGraphicFramePr>
          <p:nvPr/>
        </p:nvGraphicFramePr>
        <p:xfrm>
          <a:off x="2057400" y="2590800"/>
          <a:ext cx="336550" cy="374650"/>
        </p:xfrm>
        <a:graphic>
          <a:graphicData uri="http://schemas.openxmlformats.org/presentationml/2006/ole">
            <p:oleObj spid="_x0000_s69634" name="公式" r:id="rId3" imgW="126720" imgH="139680" progId="Equation.3">
              <p:embed/>
            </p:oleObj>
          </a:graphicData>
        </a:graphic>
      </p:graphicFrame>
      <p:graphicFrame>
        <p:nvGraphicFramePr>
          <p:cNvPr id="35936" name="Object 96"/>
          <p:cNvGraphicFramePr>
            <a:graphicFrameLocks noChangeAspect="1"/>
          </p:cNvGraphicFramePr>
          <p:nvPr/>
        </p:nvGraphicFramePr>
        <p:xfrm>
          <a:off x="2590800" y="5638800"/>
          <a:ext cx="336550" cy="374650"/>
        </p:xfrm>
        <a:graphic>
          <a:graphicData uri="http://schemas.openxmlformats.org/presentationml/2006/ole">
            <p:oleObj spid="_x0000_s69635" name="公式" r:id="rId4" imgW="126720" imgH="139680" progId="Equation.3">
              <p:embed/>
            </p:oleObj>
          </a:graphicData>
        </a:graphic>
      </p:graphicFrame>
      <p:graphicFrame>
        <p:nvGraphicFramePr>
          <p:cNvPr id="35937" name="Object 97"/>
          <p:cNvGraphicFramePr>
            <a:graphicFrameLocks noChangeAspect="1"/>
          </p:cNvGraphicFramePr>
          <p:nvPr/>
        </p:nvGraphicFramePr>
        <p:xfrm>
          <a:off x="3124200" y="2590800"/>
          <a:ext cx="336550" cy="374650"/>
        </p:xfrm>
        <a:graphic>
          <a:graphicData uri="http://schemas.openxmlformats.org/presentationml/2006/ole">
            <p:oleObj spid="_x0000_s69636" name="公式" r:id="rId5" imgW="126720" imgH="139680" progId="Equation.3">
              <p:embed/>
            </p:oleObj>
          </a:graphicData>
        </a:graphic>
      </p:graphicFrame>
      <p:graphicFrame>
        <p:nvGraphicFramePr>
          <p:cNvPr id="35938" name="Object 98"/>
          <p:cNvGraphicFramePr>
            <a:graphicFrameLocks noChangeAspect="1"/>
          </p:cNvGraphicFramePr>
          <p:nvPr/>
        </p:nvGraphicFramePr>
        <p:xfrm>
          <a:off x="7086600" y="2514600"/>
          <a:ext cx="336550" cy="374650"/>
        </p:xfrm>
        <a:graphic>
          <a:graphicData uri="http://schemas.openxmlformats.org/presentationml/2006/ole">
            <p:oleObj spid="_x0000_s69637" name="公式" r:id="rId6" imgW="126720" imgH="139680" progId="Equation.3">
              <p:embed/>
            </p:oleObj>
          </a:graphicData>
        </a:graphic>
      </p:graphicFrame>
      <p:graphicFrame>
        <p:nvGraphicFramePr>
          <p:cNvPr id="35939" name="Object 99"/>
          <p:cNvGraphicFramePr>
            <a:graphicFrameLocks noChangeAspect="1"/>
          </p:cNvGraphicFramePr>
          <p:nvPr/>
        </p:nvGraphicFramePr>
        <p:xfrm>
          <a:off x="6096000" y="2514600"/>
          <a:ext cx="336550" cy="374650"/>
        </p:xfrm>
        <a:graphic>
          <a:graphicData uri="http://schemas.openxmlformats.org/presentationml/2006/ole">
            <p:oleObj spid="_x0000_s69638" name="公式" r:id="rId7" imgW="126720" imgH="139680" progId="Equation.3">
              <p:embed/>
            </p:oleObj>
          </a:graphicData>
        </a:graphic>
      </p:graphicFrame>
      <p:graphicFrame>
        <p:nvGraphicFramePr>
          <p:cNvPr id="35940" name="Object 100"/>
          <p:cNvGraphicFramePr>
            <a:graphicFrameLocks noChangeAspect="1"/>
          </p:cNvGraphicFramePr>
          <p:nvPr/>
        </p:nvGraphicFramePr>
        <p:xfrm>
          <a:off x="3657600" y="5562600"/>
          <a:ext cx="336550" cy="374650"/>
        </p:xfrm>
        <a:graphic>
          <a:graphicData uri="http://schemas.openxmlformats.org/presentationml/2006/ole">
            <p:oleObj spid="_x0000_s69639" name="公式" r:id="rId8" imgW="126720" imgH="139680" progId="Equation.3">
              <p:embed/>
            </p:oleObj>
          </a:graphicData>
        </a:graphic>
      </p:graphicFrame>
      <p:graphicFrame>
        <p:nvGraphicFramePr>
          <p:cNvPr id="35941" name="Object 101"/>
          <p:cNvGraphicFramePr>
            <a:graphicFrameLocks noChangeAspect="1"/>
          </p:cNvGraphicFramePr>
          <p:nvPr/>
        </p:nvGraphicFramePr>
        <p:xfrm>
          <a:off x="2590800" y="2590800"/>
          <a:ext cx="336550" cy="374650"/>
        </p:xfrm>
        <a:graphic>
          <a:graphicData uri="http://schemas.openxmlformats.org/presentationml/2006/ole">
            <p:oleObj spid="_x0000_s69640" name="公式" r:id="rId9" imgW="126720" imgH="139680" progId="Equation.3">
              <p:embed/>
            </p:oleObj>
          </a:graphicData>
        </a:graphic>
      </p:graphicFrame>
      <p:graphicFrame>
        <p:nvGraphicFramePr>
          <p:cNvPr id="35942" name="Object 102"/>
          <p:cNvGraphicFramePr>
            <a:graphicFrameLocks noChangeAspect="1"/>
          </p:cNvGraphicFramePr>
          <p:nvPr/>
        </p:nvGraphicFramePr>
        <p:xfrm>
          <a:off x="3657600" y="2590800"/>
          <a:ext cx="336550" cy="374650"/>
        </p:xfrm>
        <a:graphic>
          <a:graphicData uri="http://schemas.openxmlformats.org/presentationml/2006/ole">
            <p:oleObj spid="_x0000_s69641" name="公式" r:id="rId10" imgW="126720" imgH="139680" progId="Equation.3">
              <p:embed/>
            </p:oleObj>
          </a:graphicData>
        </a:graphic>
      </p:graphicFrame>
      <p:graphicFrame>
        <p:nvGraphicFramePr>
          <p:cNvPr id="35943" name="Object 103"/>
          <p:cNvGraphicFramePr>
            <a:graphicFrameLocks noChangeAspect="1"/>
          </p:cNvGraphicFramePr>
          <p:nvPr/>
        </p:nvGraphicFramePr>
        <p:xfrm>
          <a:off x="4267200" y="5562600"/>
          <a:ext cx="336550" cy="374650"/>
        </p:xfrm>
        <a:graphic>
          <a:graphicData uri="http://schemas.openxmlformats.org/presentationml/2006/ole">
            <p:oleObj spid="_x0000_s69642" name="公式" r:id="rId11" imgW="126720" imgH="139680" progId="Equation.3">
              <p:embed/>
            </p:oleObj>
          </a:graphicData>
        </a:graphic>
      </p:graphicFrame>
      <p:graphicFrame>
        <p:nvGraphicFramePr>
          <p:cNvPr id="35944" name="Object 104"/>
          <p:cNvGraphicFramePr>
            <a:graphicFrameLocks noChangeAspect="1"/>
          </p:cNvGraphicFramePr>
          <p:nvPr/>
        </p:nvGraphicFramePr>
        <p:xfrm>
          <a:off x="7543800" y="2514600"/>
          <a:ext cx="336550" cy="374650"/>
        </p:xfrm>
        <a:graphic>
          <a:graphicData uri="http://schemas.openxmlformats.org/presentationml/2006/ole">
            <p:oleObj spid="_x0000_s69643" name="公式" r:id="rId12" imgW="126720" imgH="139680" progId="Equation.3">
              <p:embed/>
            </p:oleObj>
          </a:graphicData>
        </a:graphic>
      </p:graphicFrame>
      <p:graphicFrame>
        <p:nvGraphicFramePr>
          <p:cNvPr id="35945" name="Object 105"/>
          <p:cNvGraphicFramePr>
            <a:graphicFrameLocks noChangeAspect="1"/>
          </p:cNvGraphicFramePr>
          <p:nvPr/>
        </p:nvGraphicFramePr>
        <p:xfrm>
          <a:off x="6477000" y="2514600"/>
          <a:ext cx="336550" cy="374650"/>
        </p:xfrm>
        <a:graphic>
          <a:graphicData uri="http://schemas.openxmlformats.org/presentationml/2006/ole">
            <p:oleObj spid="_x0000_s69644" name="公式" r:id="rId13" imgW="126720" imgH="139680" progId="Equation.3">
              <p:embed/>
            </p:oleObj>
          </a:graphicData>
        </a:graphic>
      </p:graphicFrame>
      <p:graphicFrame>
        <p:nvGraphicFramePr>
          <p:cNvPr id="35946" name="Object 106"/>
          <p:cNvGraphicFramePr>
            <a:graphicFrameLocks noChangeAspect="1"/>
          </p:cNvGraphicFramePr>
          <p:nvPr/>
        </p:nvGraphicFramePr>
        <p:xfrm>
          <a:off x="3124200" y="5562600"/>
          <a:ext cx="336550" cy="374650"/>
        </p:xfrm>
        <a:graphic>
          <a:graphicData uri="http://schemas.openxmlformats.org/presentationml/2006/ole">
            <p:oleObj spid="_x0000_s69645" name="公式" r:id="rId14" imgW="126720" imgH="139680" progId="Equation.3">
              <p:embed/>
            </p:oleObj>
          </a:graphicData>
        </a:graphic>
      </p:graphicFrame>
      <p:graphicFrame>
        <p:nvGraphicFramePr>
          <p:cNvPr id="35947" name="Object 107"/>
          <p:cNvGraphicFramePr>
            <a:graphicFrameLocks noChangeAspect="1"/>
          </p:cNvGraphicFramePr>
          <p:nvPr/>
        </p:nvGraphicFramePr>
        <p:xfrm>
          <a:off x="3352800" y="3962400"/>
          <a:ext cx="609600" cy="357188"/>
        </p:xfrm>
        <a:graphic>
          <a:graphicData uri="http://schemas.openxmlformats.org/presentationml/2006/ole">
            <p:oleObj spid="_x0000_s69646" name="公式" r:id="rId15" imgW="279360" imgH="164880" progId="Equation.3">
              <p:embed/>
            </p:oleObj>
          </a:graphicData>
        </a:graphic>
      </p:graphicFrame>
      <p:graphicFrame>
        <p:nvGraphicFramePr>
          <p:cNvPr id="35948" name="Object 108"/>
          <p:cNvGraphicFramePr>
            <a:graphicFrameLocks noChangeAspect="1"/>
          </p:cNvGraphicFramePr>
          <p:nvPr/>
        </p:nvGraphicFramePr>
        <p:xfrm>
          <a:off x="2133600" y="3886200"/>
          <a:ext cx="223838" cy="393700"/>
        </p:xfrm>
        <a:graphic>
          <a:graphicData uri="http://schemas.openxmlformats.org/presentationml/2006/ole">
            <p:oleObj spid="_x0000_s69647" name="公式" r:id="rId16" imgW="101520" imgH="177480" progId="Equation.3">
              <p:embed/>
            </p:oleObj>
          </a:graphicData>
        </a:graphic>
      </p:graphicFrame>
      <p:sp>
        <p:nvSpPr>
          <p:cNvPr id="35949" name="Arc 109"/>
          <p:cNvSpPr>
            <a:spLocks/>
          </p:cNvSpPr>
          <p:nvPr/>
        </p:nvSpPr>
        <p:spPr bwMode="auto">
          <a:xfrm>
            <a:off x="2517775" y="4724400"/>
            <a:ext cx="309563" cy="687388"/>
          </a:xfrm>
          <a:custGeom>
            <a:avLst/>
            <a:gdLst>
              <a:gd name="T0" fmla="*/ 309563 w 14550"/>
              <a:gd name="T1" fmla="*/ 544946 h 21600"/>
              <a:gd name="T2" fmla="*/ 0 w 14550"/>
              <a:gd name="T3" fmla="*/ 685988 h 21600"/>
              <a:gd name="T4" fmla="*/ 29467 w 14550"/>
              <a:gd name="T5" fmla="*/ 0 h 21600"/>
              <a:gd name="T6" fmla="*/ 0 60000 65536"/>
              <a:gd name="T7" fmla="*/ 0 60000 65536"/>
              <a:gd name="T8" fmla="*/ 0 60000 65536"/>
              <a:gd name="T9" fmla="*/ 0 w 14550"/>
              <a:gd name="T10" fmla="*/ 0 h 21600"/>
              <a:gd name="T11" fmla="*/ 14550 w 14550"/>
              <a:gd name="T12" fmla="*/ 21600 h 21600"/>
            </a:gdLst>
            <a:ahLst/>
            <a:cxnLst>
              <a:cxn ang="T6">
                <a:pos x="T0" y="T1"/>
              </a:cxn>
              <a:cxn ang="T7">
                <a:pos x="T2" y="T3"/>
              </a:cxn>
              <a:cxn ang="T8">
                <a:pos x="T4" y="T5"/>
              </a:cxn>
            </a:cxnLst>
            <a:rect l="T9" t="T10" r="T11" b="T12"/>
            <a:pathLst>
              <a:path w="14550" h="21600" fill="none" extrusionOk="0">
                <a:moveTo>
                  <a:pt x="14550" y="17124"/>
                </a:moveTo>
                <a:cubicBezTo>
                  <a:pt x="10775" y="20026"/>
                  <a:pt x="6146" y="21599"/>
                  <a:pt x="1385" y="21600"/>
                </a:cubicBezTo>
                <a:cubicBezTo>
                  <a:pt x="922" y="21600"/>
                  <a:pt x="461" y="21585"/>
                  <a:pt x="0" y="21555"/>
                </a:cubicBezTo>
              </a:path>
              <a:path w="14550" h="21600" stroke="0" extrusionOk="0">
                <a:moveTo>
                  <a:pt x="14550" y="17124"/>
                </a:moveTo>
                <a:cubicBezTo>
                  <a:pt x="10775" y="20026"/>
                  <a:pt x="6146" y="21599"/>
                  <a:pt x="1385" y="21600"/>
                </a:cubicBezTo>
                <a:cubicBezTo>
                  <a:pt x="922" y="21600"/>
                  <a:pt x="461" y="21585"/>
                  <a:pt x="0" y="21555"/>
                </a:cubicBezTo>
                <a:lnTo>
                  <a:pt x="1385" y="0"/>
                </a:lnTo>
                <a:close/>
              </a:path>
            </a:pathLst>
          </a:custGeom>
          <a:noFill/>
          <a:ln w="28575">
            <a:solidFill>
              <a:schemeClr val="tx1"/>
            </a:solidFill>
            <a:round/>
            <a:headEnd/>
            <a:tailEnd/>
          </a:ln>
        </p:spPr>
        <p:txBody>
          <a:bodyPr wrap="none" anchor="ctr"/>
          <a:lstStyle/>
          <a:p>
            <a:endParaRPr lang="zh-CN" altLang="en-US"/>
          </a:p>
        </p:txBody>
      </p:sp>
      <p:sp>
        <p:nvSpPr>
          <p:cNvPr id="35950" name="Arc 110"/>
          <p:cNvSpPr>
            <a:spLocks/>
          </p:cNvSpPr>
          <p:nvPr/>
        </p:nvSpPr>
        <p:spPr bwMode="auto">
          <a:xfrm>
            <a:off x="2438400" y="4572000"/>
            <a:ext cx="236538" cy="677863"/>
          </a:xfrm>
          <a:custGeom>
            <a:avLst/>
            <a:gdLst>
              <a:gd name="T0" fmla="*/ 236538 w 11152"/>
              <a:gd name="T1" fmla="*/ 588912 h 21292"/>
              <a:gd name="T2" fmla="*/ 77142 w 11152"/>
              <a:gd name="T3" fmla="*/ 677863 h 21292"/>
              <a:gd name="T4" fmla="*/ 0 w 11152"/>
              <a:gd name="T5" fmla="*/ 0 h 21292"/>
              <a:gd name="T6" fmla="*/ 0 60000 65536"/>
              <a:gd name="T7" fmla="*/ 0 60000 65536"/>
              <a:gd name="T8" fmla="*/ 0 60000 65536"/>
              <a:gd name="T9" fmla="*/ 0 w 11152"/>
              <a:gd name="T10" fmla="*/ 0 h 21292"/>
              <a:gd name="T11" fmla="*/ 11152 w 11152"/>
              <a:gd name="T12" fmla="*/ 21292 h 21292"/>
            </a:gdLst>
            <a:ahLst/>
            <a:cxnLst>
              <a:cxn ang="T6">
                <a:pos x="T0" y="T1"/>
              </a:cxn>
              <a:cxn ang="T7">
                <a:pos x="T2" y="T3"/>
              </a:cxn>
              <a:cxn ang="T8">
                <a:pos x="T4" y="T5"/>
              </a:cxn>
            </a:cxnLst>
            <a:rect l="T9" t="T10" r="T11" b="T12"/>
            <a:pathLst>
              <a:path w="11152" h="21292" fill="none" extrusionOk="0">
                <a:moveTo>
                  <a:pt x="11152" y="18498"/>
                </a:moveTo>
                <a:cubicBezTo>
                  <a:pt x="8843" y="19890"/>
                  <a:pt x="6294" y="20837"/>
                  <a:pt x="3636" y="21291"/>
                </a:cubicBezTo>
              </a:path>
              <a:path w="11152" h="21292" stroke="0" extrusionOk="0">
                <a:moveTo>
                  <a:pt x="11152" y="18498"/>
                </a:moveTo>
                <a:cubicBezTo>
                  <a:pt x="8843" y="19890"/>
                  <a:pt x="6294" y="20837"/>
                  <a:pt x="3636" y="21291"/>
                </a:cubicBezTo>
                <a:lnTo>
                  <a:pt x="0" y="0"/>
                </a:lnTo>
                <a:close/>
              </a:path>
            </a:pathLst>
          </a:custGeom>
          <a:noFill/>
          <a:ln w="28575">
            <a:solidFill>
              <a:schemeClr val="tx1"/>
            </a:solidFill>
            <a:round/>
            <a:headEnd/>
            <a:tailEnd/>
          </a:ln>
        </p:spPr>
        <p:txBody>
          <a:bodyPr wrap="none" anchor="ctr"/>
          <a:lstStyle/>
          <a:p>
            <a:endParaRPr lang="zh-CN" altLang="en-US"/>
          </a:p>
        </p:txBody>
      </p:sp>
      <p:sp>
        <p:nvSpPr>
          <p:cNvPr id="35957" name="Text Box 117"/>
          <p:cNvSpPr txBox="1">
            <a:spLocks noChangeArrowheads="1"/>
          </p:cNvSpPr>
          <p:nvPr/>
        </p:nvSpPr>
        <p:spPr bwMode="auto">
          <a:xfrm>
            <a:off x="457200" y="4648200"/>
            <a:ext cx="893763" cy="519113"/>
          </a:xfrm>
          <a:prstGeom prst="rect">
            <a:avLst/>
          </a:prstGeom>
          <a:noFill/>
          <a:ln w="9525">
            <a:noFill/>
            <a:miter lim="800000"/>
            <a:headEnd/>
            <a:tailEnd/>
          </a:ln>
        </p:spPr>
        <p:txBody>
          <a:bodyPr wrap="none">
            <a:spAutoFit/>
          </a:bodyPr>
          <a:lstStyle/>
          <a:p>
            <a:r>
              <a:rPr kumimoji="1" lang="zh-CN" altLang="en-US" sz="2800" b="1">
                <a:latin typeface="Times New Roman" pitchFamily="18" charset="0"/>
              </a:rPr>
              <a:t>光轴</a:t>
            </a:r>
          </a:p>
        </p:txBody>
      </p:sp>
      <p:sp>
        <p:nvSpPr>
          <p:cNvPr id="35958" name="Text Box 118"/>
          <p:cNvSpPr txBox="1">
            <a:spLocks noChangeArrowheads="1"/>
          </p:cNvSpPr>
          <p:nvPr/>
        </p:nvSpPr>
        <p:spPr bwMode="auto">
          <a:xfrm>
            <a:off x="228600" y="1752600"/>
            <a:ext cx="893763" cy="519113"/>
          </a:xfrm>
          <a:prstGeom prst="rect">
            <a:avLst/>
          </a:prstGeom>
          <a:noFill/>
          <a:ln w="9525">
            <a:noFill/>
            <a:miter lim="800000"/>
            <a:headEnd/>
            <a:tailEnd/>
          </a:ln>
        </p:spPr>
        <p:txBody>
          <a:bodyPr wrap="none">
            <a:spAutoFit/>
          </a:bodyPr>
          <a:lstStyle/>
          <a:p>
            <a:r>
              <a:rPr kumimoji="1" lang="zh-CN" altLang="en-US" sz="2800" b="1">
                <a:latin typeface="Times New Roman" pitchFamily="18" charset="0"/>
              </a:rPr>
              <a:t>光轴</a:t>
            </a:r>
          </a:p>
        </p:txBody>
      </p:sp>
      <p:sp>
        <p:nvSpPr>
          <p:cNvPr id="35959" name="Text Box 119"/>
          <p:cNvSpPr txBox="1">
            <a:spLocks noChangeArrowheads="1"/>
          </p:cNvSpPr>
          <p:nvPr/>
        </p:nvSpPr>
        <p:spPr bwMode="auto">
          <a:xfrm>
            <a:off x="4572000" y="1143000"/>
            <a:ext cx="893763" cy="519113"/>
          </a:xfrm>
          <a:prstGeom prst="rect">
            <a:avLst/>
          </a:prstGeom>
          <a:noFill/>
          <a:ln w="9525">
            <a:noFill/>
            <a:miter lim="800000"/>
            <a:headEnd/>
            <a:tailEnd/>
          </a:ln>
        </p:spPr>
        <p:txBody>
          <a:bodyPr wrap="none">
            <a:spAutoFit/>
          </a:bodyPr>
          <a:lstStyle/>
          <a:p>
            <a:r>
              <a:rPr kumimoji="1" lang="zh-CN" altLang="en-US" sz="2800" b="1">
                <a:latin typeface="Times New Roman" pitchFamily="18" charset="0"/>
              </a:rPr>
              <a:t>光轴</a:t>
            </a:r>
          </a:p>
        </p:txBody>
      </p:sp>
      <p:sp>
        <p:nvSpPr>
          <p:cNvPr id="35960" name="Arc 120"/>
          <p:cNvSpPr>
            <a:spLocks/>
          </p:cNvSpPr>
          <p:nvPr/>
        </p:nvSpPr>
        <p:spPr bwMode="auto">
          <a:xfrm flipH="1" flipV="1">
            <a:off x="2209800" y="4267200"/>
            <a:ext cx="309563" cy="685800"/>
          </a:xfrm>
          <a:custGeom>
            <a:avLst/>
            <a:gdLst>
              <a:gd name="T0" fmla="*/ 309563 w 14550"/>
              <a:gd name="T1" fmla="*/ 543687 h 21600"/>
              <a:gd name="T2" fmla="*/ 0 w 14550"/>
              <a:gd name="T3" fmla="*/ 684403 h 21600"/>
              <a:gd name="T4" fmla="*/ 29467 w 14550"/>
              <a:gd name="T5" fmla="*/ 0 h 21600"/>
              <a:gd name="T6" fmla="*/ 0 60000 65536"/>
              <a:gd name="T7" fmla="*/ 0 60000 65536"/>
              <a:gd name="T8" fmla="*/ 0 60000 65536"/>
              <a:gd name="T9" fmla="*/ 0 w 14550"/>
              <a:gd name="T10" fmla="*/ 0 h 21600"/>
              <a:gd name="T11" fmla="*/ 14550 w 14550"/>
              <a:gd name="T12" fmla="*/ 21600 h 21600"/>
            </a:gdLst>
            <a:ahLst/>
            <a:cxnLst>
              <a:cxn ang="T6">
                <a:pos x="T0" y="T1"/>
              </a:cxn>
              <a:cxn ang="T7">
                <a:pos x="T2" y="T3"/>
              </a:cxn>
              <a:cxn ang="T8">
                <a:pos x="T4" y="T5"/>
              </a:cxn>
            </a:cxnLst>
            <a:rect l="T9" t="T10" r="T11" b="T12"/>
            <a:pathLst>
              <a:path w="14550" h="21600" fill="none" extrusionOk="0">
                <a:moveTo>
                  <a:pt x="14550" y="17124"/>
                </a:moveTo>
                <a:cubicBezTo>
                  <a:pt x="10775" y="20026"/>
                  <a:pt x="6146" y="21599"/>
                  <a:pt x="1385" y="21600"/>
                </a:cubicBezTo>
                <a:cubicBezTo>
                  <a:pt x="922" y="21600"/>
                  <a:pt x="461" y="21585"/>
                  <a:pt x="0" y="21555"/>
                </a:cubicBezTo>
              </a:path>
              <a:path w="14550" h="21600" stroke="0" extrusionOk="0">
                <a:moveTo>
                  <a:pt x="14550" y="17124"/>
                </a:moveTo>
                <a:cubicBezTo>
                  <a:pt x="10775" y="20026"/>
                  <a:pt x="6146" y="21599"/>
                  <a:pt x="1385" y="21600"/>
                </a:cubicBezTo>
                <a:cubicBezTo>
                  <a:pt x="922" y="21600"/>
                  <a:pt x="461" y="21585"/>
                  <a:pt x="0" y="21555"/>
                </a:cubicBezTo>
                <a:lnTo>
                  <a:pt x="1385" y="0"/>
                </a:lnTo>
                <a:close/>
              </a:path>
            </a:pathLst>
          </a:custGeom>
          <a:noFill/>
          <a:ln w="28575">
            <a:solidFill>
              <a:schemeClr val="tx1"/>
            </a:solidFill>
            <a:round/>
            <a:headEnd/>
            <a:tailEnd/>
          </a:ln>
        </p:spPr>
        <p:txBody>
          <a:bodyPr wrap="none" anchor="ctr"/>
          <a:lstStyle/>
          <a:p>
            <a:endParaRPr lang="zh-CN" altLang="en-US"/>
          </a:p>
        </p:txBody>
      </p:sp>
      <p:grpSp>
        <p:nvGrpSpPr>
          <p:cNvPr id="12" name="Group 123"/>
          <p:cNvGrpSpPr>
            <a:grpSpLocks/>
          </p:cNvGrpSpPr>
          <p:nvPr/>
        </p:nvGrpSpPr>
        <p:grpSpPr bwMode="auto">
          <a:xfrm>
            <a:off x="1676400" y="3962400"/>
            <a:ext cx="381000" cy="304800"/>
            <a:chOff x="1056" y="2496"/>
            <a:chExt cx="240" cy="192"/>
          </a:xfrm>
        </p:grpSpPr>
        <p:sp>
          <p:nvSpPr>
            <p:cNvPr id="23648" name="Line 124"/>
            <p:cNvSpPr>
              <a:spLocks noChangeShapeType="1"/>
            </p:cNvSpPr>
            <p:nvPr/>
          </p:nvSpPr>
          <p:spPr bwMode="auto">
            <a:xfrm flipH="1">
              <a:off x="1056" y="2496"/>
              <a:ext cx="144" cy="192"/>
            </a:xfrm>
            <a:prstGeom prst="line">
              <a:avLst/>
            </a:prstGeom>
            <a:noFill/>
            <a:ln w="38100">
              <a:solidFill>
                <a:srgbClr val="FF3300"/>
              </a:solidFill>
              <a:round/>
              <a:headEnd/>
              <a:tailEnd/>
            </a:ln>
          </p:spPr>
          <p:txBody>
            <a:bodyPr wrap="none" anchor="ctr"/>
            <a:lstStyle/>
            <a:p>
              <a:endParaRPr lang="zh-CN" altLang="en-US"/>
            </a:p>
          </p:txBody>
        </p:sp>
        <p:sp>
          <p:nvSpPr>
            <p:cNvPr id="23649" name="Oval 125"/>
            <p:cNvSpPr>
              <a:spLocks noChangeArrowheads="1"/>
            </p:cNvSpPr>
            <p:nvPr/>
          </p:nvSpPr>
          <p:spPr bwMode="auto">
            <a:xfrm>
              <a:off x="1200" y="2592"/>
              <a:ext cx="96" cy="96"/>
            </a:xfrm>
            <a:prstGeom prst="ellipse">
              <a:avLst/>
            </a:prstGeom>
            <a:solidFill>
              <a:srgbClr val="FF3300"/>
            </a:solidFill>
            <a:ln w="9525">
              <a:noFill/>
              <a:round/>
              <a:headEnd/>
              <a:tailEnd/>
            </a:ln>
          </p:spPr>
          <p:txBody>
            <a:bodyPr wrap="none" anchor="ctr"/>
            <a:lstStyle/>
            <a:p>
              <a:endParaRPr lang="zh-CN" altLang="en-US"/>
            </a:p>
          </p:txBody>
        </p:sp>
      </p:grpSp>
      <p:grpSp>
        <p:nvGrpSpPr>
          <p:cNvPr id="13" name="Group 126"/>
          <p:cNvGrpSpPr>
            <a:grpSpLocks/>
          </p:cNvGrpSpPr>
          <p:nvPr/>
        </p:nvGrpSpPr>
        <p:grpSpPr bwMode="auto">
          <a:xfrm>
            <a:off x="2971800" y="4038600"/>
            <a:ext cx="457200" cy="457200"/>
            <a:chOff x="1872" y="2544"/>
            <a:chExt cx="288" cy="288"/>
          </a:xfrm>
        </p:grpSpPr>
        <p:sp>
          <p:nvSpPr>
            <p:cNvPr id="23646" name="Oval 127"/>
            <p:cNvSpPr>
              <a:spLocks noChangeArrowheads="1"/>
            </p:cNvSpPr>
            <p:nvPr/>
          </p:nvSpPr>
          <p:spPr bwMode="auto">
            <a:xfrm>
              <a:off x="2064" y="2736"/>
              <a:ext cx="96" cy="96"/>
            </a:xfrm>
            <a:prstGeom prst="ellipse">
              <a:avLst/>
            </a:prstGeom>
            <a:solidFill>
              <a:srgbClr val="FF3300"/>
            </a:solidFill>
            <a:ln w="9525">
              <a:noFill/>
              <a:round/>
              <a:headEnd/>
              <a:tailEnd/>
            </a:ln>
          </p:spPr>
          <p:txBody>
            <a:bodyPr wrap="none" anchor="ctr"/>
            <a:lstStyle/>
            <a:p>
              <a:endParaRPr lang="zh-CN" altLang="en-US"/>
            </a:p>
          </p:txBody>
        </p:sp>
        <p:sp>
          <p:nvSpPr>
            <p:cNvPr id="23647" name="Line 128"/>
            <p:cNvSpPr>
              <a:spLocks noChangeShapeType="1"/>
            </p:cNvSpPr>
            <p:nvPr/>
          </p:nvSpPr>
          <p:spPr bwMode="auto">
            <a:xfrm flipH="1">
              <a:off x="1872" y="2544"/>
              <a:ext cx="144" cy="192"/>
            </a:xfrm>
            <a:prstGeom prst="line">
              <a:avLst/>
            </a:prstGeom>
            <a:noFill/>
            <a:ln w="38100">
              <a:solidFill>
                <a:srgbClr val="FF3300"/>
              </a:solidFill>
              <a:round/>
              <a:headEnd/>
              <a:tailEnd/>
            </a:ln>
          </p:spPr>
          <p:txBody>
            <a:bodyPr wrap="none" anchor="ctr"/>
            <a:lstStyle/>
            <a:p>
              <a:endParaRPr lang="zh-CN" altLang="en-US"/>
            </a:p>
          </p:txBody>
        </p:sp>
      </p:grpSp>
      <p:sp>
        <p:nvSpPr>
          <p:cNvPr id="35969" name="Text Box 129"/>
          <p:cNvSpPr txBox="1">
            <a:spLocks noChangeArrowheads="1"/>
          </p:cNvSpPr>
          <p:nvPr/>
        </p:nvSpPr>
        <p:spPr bwMode="auto">
          <a:xfrm>
            <a:off x="7883525" y="2971800"/>
            <a:ext cx="1260475" cy="519113"/>
          </a:xfrm>
          <a:prstGeom prst="rect">
            <a:avLst/>
          </a:prstGeom>
          <a:noFill/>
          <a:ln w="9525">
            <a:noFill/>
            <a:miter lim="800000"/>
            <a:headEnd/>
            <a:tailEnd/>
          </a:ln>
        </p:spPr>
        <p:txBody>
          <a:bodyPr wrap="none">
            <a:spAutoFit/>
          </a:bodyPr>
          <a:lstStyle/>
          <a:p>
            <a:r>
              <a:rPr kumimoji="1" lang="zh-CN" altLang="en-US" sz="2800" b="1">
                <a:solidFill>
                  <a:srgbClr val="0000FF"/>
                </a:solidFill>
                <a:latin typeface="Times New Roman" pitchFamily="18" charset="0"/>
              </a:rPr>
              <a:t>重要！</a:t>
            </a:r>
            <a:endParaRPr kumimoji="1" lang="zh-CN" altLang="en-US" sz="2800" b="1">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wipe(left)">
                                      <p:cBhvr>
                                        <p:cTn id="7" dur="500"/>
                                        <p:tgtEl>
                                          <p:spTgt spid="358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5843"/>
                                        </p:tgtEl>
                                        <p:attrNameLst>
                                          <p:attrName>style.visibility</p:attrName>
                                        </p:attrNameLst>
                                      </p:cBhvr>
                                      <p:to>
                                        <p:strVal val="visible"/>
                                      </p:to>
                                    </p:set>
                                    <p:animEffect transition="in" filter="box(out)">
                                      <p:cBhvr>
                                        <p:cTn id="12" dur="500"/>
                                        <p:tgtEl>
                                          <p:spTgt spid="3584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35846"/>
                                        </p:tgtEl>
                                        <p:attrNameLst>
                                          <p:attrName>style.visibility</p:attrName>
                                        </p:attrNameLst>
                                      </p:cBhvr>
                                      <p:to>
                                        <p:strVal val="visible"/>
                                      </p:to>
                                    </p:set>
                                  </p:childTnLst>
                                </p:cTn>
                              </p:par>
                            </p:childTnLst>
                          </p:cTn>
                        </p:par>
                        <p:par>
                          <p:cTn id="16" fill="hold">
                            <p:stCondLst>
                              <p:cond delay="1000"/>
                            </p:stCondLst>
                            <p:childTnLst>
                              <p:par>
                                <p:cTn id="17" presetID="23" presetClass="entr" presetSubtype="272" fill="hold" grpId="0" nodeType="afterEffect">
                                  <p:stCondLst>
                                    <p:cond delay="0"/>
                                  </p:stCondLst>
                                  <p:childTnLst>
                                    <p:set>
                                      <p:cBhvr>
                                        <p:cTn id="18" dur="1" fill="hold">
                                          <p:stCondLst>
                                            <p:cond delay="0"/>
                                          </p:stCondLst>
                                        </p:cTn>
                                        <p:tgtEl>
                                          <p:spTgt spid="35958"/>
                                        </p:tgtEl>
                                        <p:attrNameLst>
                                          <p:attrName>style.visibility</p:attrName>
                                        </p:attrNameLst>
                                      </p:cBhvr>
                                      <p:to>
                                        <p:strVal val="visible"/>
                                      </p:to>
                                    </p:set>
                                    <p:anim calcmode="lin" valueType="num">
                                      <p:cBhvr>
                                        <p:cTn id="19" dur="500" fill="hold"/>
                                        <p:tgtEl>
                                          <p:spTgt spid="35958"/>
                                        </p:tgtEl>
                                        <p:attrNameLst>
                                          <p:attrName>ppt_w</p:attrName>
                                        </p:attrNameLst>
                                      </p:cBhvr>
                                      <p:tavLst>
                                        <p:tav tm="0">
                                          <p:val>
                                            <p:strVal val="2/3*#ppt_w"/>
                                          </p:val>
                                        </p:tav>
                                        <p:tav tm="100000">
                                          <p:val>
                                            <p:strVal val="#ppt_w"/>
                                          </p:val>
                                        </p:tav>
                                      </p:tavLst>
                                    </p:anim>
                                    <p:anim calcmode="lin" valueType="num">
                                      <p:cBhvr>
                                        <p:cTn id="20" dur="500" fill="hold"/>
                                        <p:tgtEl>
                                          <p:spTgt spid="35958"/>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35869"/>
                                        </p:tgtEl>
                                        <p:attrNameLst>
                                          <p:attrName>style.visibility</p:attrName>
                                        </p:attrNameLst>
                                      </p:cBhvr>
                                      <p:to>
                                        <p:strVal val="visible"/>
                                      </p:to>
                                    </p:set>
                                    <p:anim calcmode="lin" valueType="num">
                                      <p:cBhvr>
                                        <p:cTn id="34" dur="500" fill="hold"/>
                                        <p:tgtEl>
                                          <p:spTgt spid="35869"/>
                                        </p:tgtEl>
                                        <p:attrNameLst>
                                          <p:attrName>ppt_w</p:attrName>
                                        </p:attrNameLst>
                                      </p:cBhvr>
                                      <p:tavLst>
                                        <p:tav tm="0">
                                          <p:val>
                                            <p:fltVal val="0"/>
                                          </p:val>
                                        </p:tav>
                                        <p:tav tm="100000">
                                          <p:val>
                                            <p:strVal val="#ppt_w"/>
                                          </p:val>
                                        </p:tav>
                                      </p:tavLst>
                                    </p:anim>
                                    <p:anim calcmode="lin" valueType="num">
                                      <p:cBhvr>
                                        <p:cTn id="35" dur="500" fill="hold"/>
                                        <p:tgtEl>
                                          <p:spTgt spid="35869"/>
                                        </p:tgtEl>
                                        <p:attrNameLst>
                                          <p:attrName>ppt_h</p:attrName>
                                        </p:attrNameLst>
                                      </p:cBhvr>
                                      <p:tavLst>
                                        <p:tav tm="0">
                                          <p:val>
                                            <p:fltVal val="0"/>
                                          </p:val>
                                        </p:tav>
                                        <p:tav tm="100000">
                                          <p:val>
                                            <p:strVal val="#ppt_h"/>
                                          </p:val>
                                        </p:tav>
                                      </p:tavLst>
                                    </p:anim>
                                  </p:childTnLst>
                                </p:cTn>
                              </p:par>
                            </p:childTnLst>
                          </p:cTn>
                        </p:par>
                        <p:par>
                          <p:cTn id="36" fill="hold">
                            <p:stCondLst>
                              <p:cond delay="500"/>
                            </p:stCondLst>
                            <p:childTnLst>
                              <p:par>
                                <p:cTn id="37" presetID="23" presetClass="entr" presetSubtype="16" fill="hold" grpId="0" nodeType="afterEffect">
                                  <p:stCondLst>
                                    <p:cond delay="0"/>
                                  </p:stCondLst>
                                  <p:childTnLst>
                                    <p:set>
                                      <p:cBhvr>
                                        <p:cTn id="38" dur="1" fill="hold">
                                          <p:stCondLst>
                                            <p:cond delay="0"/>
                                          </p:stCondLst>
                                        </p:cTn>
                                        <p:tgtEl>
                                          <p:spTgt spid="35867"/>
                                        </p:tgtEl>
                                        <p:attrNameLst>
                                          <p:attrName>style.visibility</p:attrName>
                                        </p:attrNameLst>
                                      </p:cBhvr>
                                      <p:to>
                                        <p:strVal val="visible"/>
                                      </p:to>
                                    </p:set>
                                    <p:anim calcmode="lin" valueType="num">
                                      <p:cBhvr>
                                        <p:cTn id="39" dur="500" fill="hold"/>
                                        <p:tgtEl>
                                          <p:spTgt spid="35867"/>
                                        </p:tgtEl>
                                        <p:attrNameLst>
                                          <p:attrName>ppt_w</p:attrName>
                                        </p:attrNameLst>
                                      </p:cBhvr>
                                      <p:tavLst>
                                        <p:tav tm="0">
                                          <p:val>
                                            <p:fltVal val="0"/>
                                          </p:val>
                                        </p:tav>
                                        <p:tav tm="100000">
                                          <p:val>
                                            <p:strVal val="#ppt_w"/>
                                          </p:val>
                                        </p:tav>
                                      </p:tavLst>
                                    </p:anim>
                                    <p:anim calcmode="lin" valueType="num">
                                      <p:cBhvr>
                                        <p:cTn id="40" dur="500" fill="hold"/>
                                        <p:tgtEl>
                                          <p:spTgt spid="35867"/>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5857"/>
                                        </p:tgtEl>
                                        <p:attrNameLst>
                                          <p:attrName>style.visibility</p:attrName>
                                        </p:attrNameLst>
                                      </p:cBhvr>
                                      <p:to>
                                        <p:strVal val="visible"/>
                                      </p:to>
                                    </p:set>
                                    <p:animEffect transition="in" filter="wipe(left)">
                                      <p:cBhvr>
                                        <p:cTn id="45" dur="500"/>
                                        <p:tgtEl>
                                          <p:spTgt spid="3585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5863"/>
                                        </p:tgtEl>
                                        <p:attrNameLst>
                                          <p:attrName>style.visibility</p:attrName>
                                        </p:attrNameLst>
                                      </p:cBhvr>
                                      <p:to>
                                        <p:strVal val="visible"/>
                                      </p:to>
                                    </p:set>
                                    <p:animEffect transition="in" filter="wipe(up)">
                                      <p:cBhvr>
                                        <p:cTn id="50" dur="500"/>
                                        <p:tgtEl>
                                          <p:spTgt spid="35863"/>
                                        </p:tgtEl>
                                      </p:cBhvr>
                                    </p:animEffect>
                                  </p:childTnLst>
                                </p:cTn>
                              </p:par>
                            </p:childTnLst>
                          </p:cTn>
                        </p:par>
                        <p:par>
                          <p:cTn id="51" fill="hold">
                            <p:stCondLst>
                              <p:cond delay="500"/>
                            </p:stCondLst>
                            <p:childTnLst>
                              <p:par>
                                <p:cTn id="52" presetID="23" presetClass="entr" presetSubtype="272" fill="hold" nodeType="afterEffect">
                                  <p:stCondLst>
                                    <p:cond delay="0"/>
                                  </p:stCondLst>
                                  <p:childTnLst>
                                    <p:set>
                                      <p:cBhvr>
                                        <p:cTn id="53" dur="1" fill="hold">
                                          <p:stCondLst>
                                            <p:cond delay="0"/>
                                          </p:stCondLst>
                                        </p:cTn>
                                        <p:tgtEl>
                                          <p:spTgt spid="35935"/>
                                        </p:tgtEl>
                                        <p:attrNameLst>
                                          <p:attrName>style.visibility</p:attrName>
                                        </p:attrNameLst>
                                      </p:cBhvr>
                                      <p:to>
                                        <p:strVal val="visible"/>
                                      </p:to>
                                    </p:set>
                                    <p:anim calcmode="lin" valueType="num">
                                      <p:cBhvr>
                                        <p:cTn id="54" dur="500" fill="hold"/>
                                        <p:tgtEl>
                                          <p:spTgt spid="35935"/>
                                        </p:tgtEl>
                                        <p:attrNameLst>
                                          <p:attrName>ppt_w</p:attrName>
                                        </p:attrNameLst>
                                      </p:cBhvr>
                                      <p:tavLst>
                                        <p:tav tm="0">
                                          <p:val>
                                            <p:strVal val="2/3*#ppt_w"/>
                                          </p:val>
                                        </p:tav>
                                        <p:tav tm="100000">
                                          <p:val>
                                            <p:strVal val="#ppt_w"/>
                                          </p:val>
                                        </p:tav>
                                      </p:tavLst>
                                    </p:anim>
                                    <p:anim calcmode="lin" valueType="num">
                                      <p:cBhvr>
                                        <p:cTn id="55" dur="500" fill="hold"/>
                                        <p:tgtEl>
                                          <p:spTgt spid="35935"/>
                                        </p:tgtEl>
                                        <p:attrNameLst>
                                          <p:attrName>ppt_h</p:attrName>
                                        </p:attrNameLst>
                                      </p:cBhvr>
                                      <p:tavLst>
                                        <p:tav tm="0">
                                          <p:val>
                                            <p:strVal val="2/3*#ppt_h"/>
                                          </p:val>
                                        </p:tav>
                                        <p:tav tm="100000">
                                          <p:val>
                                            <p:strVal val="#ppt_h"/>
                                          </p:val>
                                        </p:tav>
                                      </p:tavLst>
                                    </p:anim>
                                  </p:childTnLst>
                                </p:cTn>
                              </p:par>
                            </p:childTnLst>
                          </p:cTn>
                        </p:par>
                        <p:par>
                          <p:cTn id="56" fill="hold">
                            <p:stCondLst>
                              <p:cond delay="1000"/>
                            </p:stCondLst>
                            <p:childTnLst>
                              <p:par>
                                <p:cTn id="57" presetID="22" presetClass="entr" presetSubtype="1" fill="hold" grpId="0" nodeType="afterEffect">
                                  <p:stCondLst>
                                    <p:cond delay="0"/>
                                  </p:stCondLst>
                                  <p:childTnLst>
                                    <p:set>
                                      <p:cBhvr>
                                        <p:cTn id="58" dur="1" fill="hold">
                                          <p:stCondLst>
                                            <p:cond delay="0"/>
                                          </p:stCondLst>
                                        </p:cTn>
                                        <p:tgtEl>
                                          <p:spTgt spid="35858"/>
                                        </p:tgtEl>
                                        <p:attrNameLst>
                                          <p:attrName>style.visibility</p:attrName>
                                        </p:attrNameLst>
                                      </p:cBhvr>
                                      <p:to>
                                        <p:strVal val="visible"/>
                                      </p:to>
                                    </p:set>
                                    <p:animEffect transition="in" filter="wipe(up)">
                                      <p:cBhvr>
                                        <p:cTn id="59" dur="500"/>
                                        <p:tgtEl>
                                          <p:spTgt spid="35858"/>
                                        </p:tgtEl>
                                      </p:cBhvr>
                                    </p:animEffect>
                                  </p:childTnLst>
                                </p:cTn>
                              </p:par>
                            </p:childTnLst>
                          </p:cTn>
                        </p:par>
                        <p:par>
                          <p:cTn id="60" fill="hold">
                            <p:stCondLst>
                              <p:cond delay="1500"/>
                            </p:stCondLst>
                            <p:childTnLst>
                              <p:par>
                                <p:cTn id="61" presetID="23" presetClass="entr" presetSubtype="272" fill="hold" nodeType="afterEffect">
                                  <p:stCondLst>
                                    <p:cond delay="0"/>
                                  </p:stCondLst>
                                  <p:childTnLst>
                                    <p:set>
                                      <p:cBhvr>
                                        <p:cTn id="62" dur="1" fill="hold">
                                          <p:stCondLst>
                                            <p:cond delay="0"/>
                                          </p:stCondLst>
                                        </p:cTn>
                                        <p:tgtEl>
                                          <p:spTgt spid="35937"/>
                                        </p:tgtEl>
                                        <p:attrNameLst>
                                          <p:attrName>style.visibility</p:attrName>
                                        </p:attrNameLst>
                                      </p:cBhvr>
                                      <p:to>
                                        <p:strVal val="visible"/>
                                      </p:to>
                                    </p:set>
                                    <p:anim calcmode="lin" valueType="num">
                                      <p:cBhvr>
                                        <p:cTn id="63" dur="500" fill="hold"/>
                                        <p:tgtEl>
                                          <p:spTgt spid="35937"/>
                                        </p:tgtEl>
                                        <p:attrNameLst>
                                          <p:attrName>ppt_w</p:attrName>
                                        </p:attrNameLst>
                                      </p:cBhvr>
                                      <p:tavLst>
                                        <p:tav tm="0">
                                          <p:val>
                                            <p:strVal val="2/3*#ppt_w"/>
                                          </p:val>
                                        </p:tav>
                                        <p:tav tm="100000">
                                          <p:val>
                                            <p:strVal val="#ppt_w"/>
                                          </p:val>
                                        </p:tav>
                                      </p:tavLst>
                                    </p:anim>
                                    <p:anim calcmode="lin" valueType="num">
                                      <p:cBhvr>
                                        <p:cTn id="64" dur="500" fill="hold"/>
                                        <p:tgtEl>
                                          <p:spTgt spid="35937"/>
                                        </p:tgtEl>
                                        <p:attrNameLst>
                                          <p:attrName>ppt_h</p:attrName>
                                        </p:attrNameLst>
                                      </p:cBhvr>
                                      <p:tavLst>
                                        <p:tav tm="0">
                                          <p:val>
                                            <p:strVal val="2/3*#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wipe(up)">
                                      <p:cBhvr>
                                        <p:cTn id="69" dur="500"/>
                                        <p:tgtEl>
                                          <p:spTgt spid="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wipe(up)">
                                      <p:cBhvr>
                                        <p:cTn id="73" dur="500"/>
                                        <p:tgtEl>
                                          <p:spTgt spid="4"/>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42" fill="hold" grpId="0" nodeType="clickEffect">
                                  <p:stCondLst>
                                    <p:cond delay="0"/>
                                  </p:stCondLst>
                                  <p:childTnLst>
                                    <p:set>
                                      <p:cBhvr>
                                        <p:cTn id="77" dur="1" fill="hold">
                                          <p:stCondLst>
                                            <p:cond delay="0"/>
                                          </p:stCondLst>
                                        </p:cTn>
                                        <p:tgtEl>
                                          <p:spTgt spid="35847"/>
                                        </p:tgtEl>
                                        <p:attrNameLst>
                                          <p:attrName>style.visibility</p:attrName>
                                        </p:attrNameLst>
                                      </p:cBhvr>
                                      <p:to>
                                        <p:strVal val="visible"/>
                                      </p:to>
                                    </p:set>
                                    <p:animEffect transition="in" filter="barn(outHorizontal)">
                                      <p:cBhvr>
                                        <p:cTn id="78" dur="500"/>
                                        <p:tgtEl>
                                          <p:spTgt spid="35847"/>
                                        </p:tgtEl>
                                      </p:cBhvr>
                                    </p:animEffec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grpId="0" nodeType="clickEffect">
                                  <p:stCondLst>
                                    <p:cond delay="0"/>
                                  </p:stCondLst>
                                  <p:childTnLst>
                                    <p:set>
                                      <p:cBhvr>
                                        <p:cTn id="82" dur="1" fill="hold">
                                          <p:stCondLst>
                                            <p:cond delay="0"/>
                                          </p:stCondLst>
                                        </p:cTn>
                                        <p:tgtEl>
                                          <p:spTgt spid="35868"/>
                                        </p:tgtEl>
                                        <p:attrNameLst>
                                          <p:attrName>style.visibility</p:attrName>
                                        </p:attrNameLst>
                                      </p:cBhvr>
                                      <p:to>
                                        <p:strVal val="visible"/>
                                      </p:to>
                                    </p:set>
                                    <p:anim calcmode="lin" valueType="num">
                                      <p:cBhvr>
                                        <p:cTn id="83" dur="500" fill="hold"/>
                                        <p:tgtEl>
                                          <p:spTgt spid="35868"/>
                                        </p:tgtEl>
                                        <p:attrNameLst>
                                          <p:attrName>ppt_w</p:attrName>
                                        </p:attrNameLst>
                                      </p:cBhvr>
                                      <p:tavLst>
                                        <p:tav tm="0">
                                          <p:val>
                                            <p:fltVal val="0"/>
                                          </p:val>
                                        </p:tav>
                                        <p:tav tm="100000">
                                          <p:val>
                                            <p:strVal val="#ppt_w"/>
                                          </p:val>
                                        </p:tav>
                                      </p:tavLst>
                                    </p:anim>
                                    <p:anim calcmode="lin" valueType="num">
                                      <p:cBhvr>
                                        <p:cTn id="84" dur="500" fill="hold"/>
                                        <p:tgtEl>
                                          <p:spTgt spid="35868"/>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6" presetClass="entr" presetSubtype="42" fill="hold" grpId="0" nodeType="clickEffect">
                                  <p:stCondLst>
                                    <p:cond delay="0"/>
                                  </p:stCondLst>
                                  <p:childTnLst>
                                    <p:set>
                                      <p:cBhvr>
                                        <p:cTn id="88" dur="1" fill="hold">
                                          <p:stCondLst>
                                            <p:cond delay="0"/>
                                          </p:stCondLst>
                                        </p:cTn>
                                        <p:tgtEl>
                                          <p:spTgt spid="35856"/>
                                        </p:tgtEl>
                                        <p:attrNameLst>
                                          <p:attrName>style.visibility</p:attrName>
                                        </p:attrNameLst>
                                      </p:cBhvr>
                                      <p:to>
                                        <p:strVal val="visible"/>
                                      </p:to>
                                    </p:set>
                                    <p:animEffect transition="in" filter="barn(outHorizontal)">
                                      <p:cBhvr>
                                        <p:cTn id="89" dur="500"/>
                                        <p:tgtEl>
                                          <p:spTgt spid="35856"/>
                                        </p:tgtEl>
                                      </p:cBhvr>
                                    </p:animEffect>
                                  </p:childTnLst>
                                </p:cTn>
                              </p:par>
                            </p:childTnLst>
                          </p:cTn>
                        </p:par>
                        <p:par>
                          <p:cTn id="90" fill="hold">
                            <p:stCondLst>
                              <p:cond delay="500"/>
                            </p:stCondLst>
                            <p:childTnLst>
                              <p:par>
                                <p:cTn id="91" presetID="23" presetClass="entr" presetSubtype="16" fill="hold" grpId="0" nodeType="afterEffect">
                                  <p:stCondLst>
                                    <p:cond delay="0"/>
                                  </p:stCondLst>
                                  <p:childTnLst>
                                    <p:set>
                                      <p:cBhvr>
                                        <p:cTn id="92" dur="1" fill="hold">
                                          <p:stCondLst>
                                            <p:cond delay="0"/>
                                          </p:stCondLst>
                                        </p:cTn>
                                        <p:tgtEl>
                                          <p:spTgt spid="35870"/>
                                        </p:tgtEl>
                                        <p:attrNameLst>
                                          <p:attrName>style.visibility</p:attrName>
                                        </p:attrNameLst>
                                      </p:cBhvr>
                                      <p:to>
                                        <p:strVal val="visible"/>
                                      </p:to>
                                    </p:set>
                                    <p:anim calcmode="lin" valueType="num">
                                      <p:cBhvr>
                                        <p:cTn id="93" dur="500" fill="hold"/>
                                        <p:tgtEl>
                                          <p:spTgt spid="35870"/>
                                        </p:tgtEl>
                                        <p:attrNameLst>
                                          <p:attrName>ppt_w</p:attrName>
                                        </p:attrNameLst>
                                      </p:cBhvr>
                                      <p:tavLst>
                                        <p:tav tm="0">
                                          <p:val>
                                            <p:fltVal val="0"/>
                                          </p:val>
                                        </p:tav>
                                        <p:tav tm="100000">
                                          <p:val>
                                            <p:strVal val="#ppt_w"/>
                                          </p:val>
                                        </p:tav>
                                      </p:tavLst>
                                    </p:anim>
                                    <p:anim calcmode="lin" valueType="num">
                                      <p:cBhvr>
                                        <p:cTn id="94" dur="500" fill="hold"/>
                                        <p:tgtEl>
                                          <p:spTgt spid="35870"/>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6" presetClass="entr" presetSubtype="37" fill="hold" grpId="0" nodeType="clickEffect">
                                  <p:stCondLst>
                                    <p:cond delay="0"/>
                                  </p:stCondLst>
                                  <p:childTnLst>
                                    <p:set>
                                      <p:cBhvr>
                                        <p:cTn id="98" dur="1" fill="hold">
                                          <p:stCondLst>
                                            <p:cond delay="0"/>
                                          </p:stCondLst>
                                        </p:cTn>
                                        <p:tgtEl>
                                          <p:spTgt spid="35871"/>
                                        </p:tgtEl>
                                        <p:attrNameLst>
                                          <p:attrName>style.visibility</p:attrName>
                                        </p:attrNameLst>
                                      </p:cBhvr>
                                      <p:to>
                                        <p:strVal val="visible"/>
                                      </p:to>
                                    </p:set>
                                    <p:animEffect transition="in" filter="barn(outVertical)">
                                      <p:cBhvr>
                                        <p:cTn id="99" dur="500"/>
                                        <p:tgtEl>
                                          <p:spTgt spid="3587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35872"/>
                                        </p:tgtEl>
                                        <p:attrNameLst>
                                          <p:attrName>style.visibility</p:attrName>
                                        </p:attrNameLst>
                                      </p:cBhvr>
                                      <p:to>
                                        <p:strVal val="visible"/>
                                      </p:to>
                                    </p:set>
                                    <p:animEffect transition="in" filter="wipe(up)">
                                      <p:cBhvr>
                                        <p:cTn id="104" dur="500"/>
                                        <p:tgtEl>
                                          <p:spTgt spid="35872"/>
                                        </p:tgtEl>
                                      </p:cBhvr>
                                    </p:animEffect>
                                  </p:childTnLst>
                                </p:cTn>
                              </p:par>
                            </p:childTnLst>
                          </p:cTn>
                        </p:par>
                        <p:par>
                          <p:cTn id="105" fill="hold">
                            <p:stCondLst>
                              <p:cond delay="500"/>
                            </p:stCondLst>
                            <p:childTnLst>
                              <p:par>
                                <p:cTn id="106" presetID="22" presetClass="entr" presetSubtype="1" fill="hold" grpId="0" nodeType="afterEffect">
                                  <p:stCondLst>
                                    <p:cond delay="0"/>
                                  </p:stCondLst>
                                  <p:childTnLst>
                                    <p:set>
                                      <p:cBhvr>
                                        <p:cTn id="107" dur="1" fill="hold">
                                          <p:stCondLst>
                                            <p:cond delay="0"/>
                                          </p:stCondLst>
                                        </p:cTn>
                                        <p:tgtEl>
                                          <p:spTgt spid="35874"/>
                                        </p:tgtEl>
                                        <p:attrNameLst>
                                          <p:attrName>style.visibility</p:attrName>
                                        </p:attrNameLst>
                                      </p:cBhvr>
                                      <p:to>
                                        <p:strVal val="visible"/>
                                      </p:to>
                                    </p:set>
                                    <p:animEffect transition="in" filter="wipe(up)">
                                      <p:cBhvr>
                                        <p:cTn id="108" dur="500"/>
                                        <p:tgtEl>
                                          <p:spTgt spid="35874"/>
                                        </p:tgtEl>
                                      </p:cBhvr>
                                    </p:animEffect>
                                  </p:childTnLst>
                                </p:cTn>
                              </p:par>
                            </p:childTnLst>
                          </p:cTn>
                        </p:par>
                        <p:par>
                          <p:cTn id="109" fill="hold">
                            <p:stCondLst>
                              <p:cond delay="1000"/>
                            </p:stCondLst>
                            <p:childTnLst>
                              <p:par>
                                <p:cTn id="110" presetID="23" presetClass="entr" presetSubtype="272" fill="hold" nodeType="afterEffect">
                                  <p:stCondLst>
                                    <p:cond delay="0"/>
                                  </p:stCondLst>
                                  <p:childTnLst>
                                    <p:set>
                                      <p:cBhvr>
                                        <p:cTn id="111" dur="1" fill="hold">
                                          <p:stCondLst>
                                            <p:cond delay="0"/>
                                          </p:stCondLst>
                                        </p:cTn>
                                        <p:tgtEl>
                                          <p:spTgt spid="35941"/>
                                        </p:tgtEl>
                                        <p:attrNameLst>
                                          <p:attrName>style.visibility</p:attrName>
                                        </p:attrNameLst>
                                      </p:cBhvr>
                                      <p:to>
                                        <p:strVal val="visible"/>
                                      </p:to>
                                    </p:set>
                                    <p:anim calcmode="lin" valueType="num">
                                      <p:cBhvr>
                                        <p:cTn id="112" dur="500" fill="hold"/>
                                        <p:tgtEl>
                                          <p:spTgt spid="35941"/>
                                        </p:tgtEl>
                                        <p:attrNameLst>
                                          <p:attrName>ppt_w</p:attrName>
                                        </p:attrNameLst>
                                      </p:cBhvr>
                                      <p:tavLst>
                                        <p:tav tm="0">
                                          <p:val>
                                            <p:strVal val="2/3*#ppt_w"/>
                                          </p:val>
                                        </p:tav>
                                        <p:tav tm="100000">
                                          <p:val>
                                            <p:strVal val="#ppt_w"/>
                                          </p:val>
                                        </p:tav>
                                      </p:tavLst>
                                    </p:anim>
                                    <p:anim calcmode="lin" valueType="num">
                                      <p:cBhvr>
                                        <p:cTn id="113" dur="500" fill="hold"/>
                                        <p:tgtEl>
                                          <p:spTgt spid="35941"/>
                                        </p:tgtEl>
                                        <p:attrNameLst>
                                          <p:attrName>ppt_h</p:attrName>
                                        </p:attrNameLst>
                                      </p:cBhvr>
                                      <p:tavLst>
                                        <p:tav tm="0">
                                          <p:val>
                                            <p:strVal val="2/3*#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35873"/>
                                        </p:tgtEl>
                                        <p:attrNameLst>
                                          <p:attrName>style.visibility</p:attrName>
                                        </p:attrNameLst>
                                      </p:cBhvr>
                                      <p:to>
                                        <p:strVal val="visible"/>
                                      </p:to>
                                    </p:set>
                                    <p:animEffect transition="in" filter="wipe(up)">
                                      <p:cBhvr>
                                        <p:cTn id="118" dur="500"/>
                                        <p:tgtEl>
                                          <p:spTgt spid="35873"/>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35875"/>
                                        </p:tgtEl>
                                        <p:attrNameLst>
                                          <p:attrName>style.visibility</p:attrName>
                                        </p:attrNameLst>
                                      </p:cBhvr>
                                      <p:to>
                                        <p:strVal val="visible"/>
                                      </p:to>
                                    </p:set>
                                    <p:animEffect transition="in" filter="wipe(up)">
                                      <p:cBhvr>
                                        <p:cTn id="122" dur="500"/>
                                        <p:tgtEl>
                                          <p:spTgt spid="35875"/>
                                        </p:tgtEl>
                                      </p:cBhvr>
                                    </p:animEffect>
                                  </p:childTnLst>
                                </p:cTn>
                              </p:par>
                            </p:childTnLst>
                          </p:cTn>
                        </p:par>
                        <p:par>
                          <p:cTn id="123" fill="hold">
                            <p:stCondLst>
                              <p:cond delay="1000"/>
                            </p:stCondLst>
                            <p:childTnLst>
                              <p:par>
                                <p:cTn id="124" presetID="23" presetClass="entr" presetSubtype="272" fill="hold" nodeType="afterEffect">
                                  <p:stCondLst>
                                    <p:cond delay="0"/>
                                  </p:stCondLst>
                                  <p:childTnLst>
                                    <p:set>
                                      <p:cBhvr>
                                        <p:cTn id="125" dur="1" fill="hold">
                                          <p:stCondLst>
                                            <p:cond delay="0"/>
                                          </p:stCondLst>
                                        </p:cTn>
                                        <p:tgtEl>
                                          <p:spTgt spid="35942"/>
                                        </p:tgtEl>
                                        <p:attrNameLst>
                                          <p:attrName>style.visibility</p:attrName>
                                        </p:attrNameLst>
                                      </p:cBhvr>
                                      <p:to>
                                        <p:strVal val="visible"/>
                                      </p:to>
                                    </p:set>
                                    <p:anim calcmode="lin" valueType="num">
                                      <p:cBhvr>
                                        <p:cTn id="126" dur="500" fill="hold"/>
                                        <p:tgtEl>
                                          <p:spTgt spid="35942"/>
                                        </p:tgtEl>
                                        <p:attrNameLst>
                                          <p:attrName>ppt_w</p:attrName>
                                        </p:attrNameLst>
                                      </p:cBhvr>
                                      <p:tavLst>
                                        <p:tav tm="0">
                                          <p:val>
                                            <p:strVal val="2/3*#ppt_w"/>
                                          </p:val>
                                        </p:tav>
                                        <p:tav tm="100000">
                                          <p:val>
                                            <p:strVal val="#ppt_w"/>
                                          </p:val>
                                        </p:tav>
                                      </p:tavLst>
                                    </p:anim>
                                    <p:anim calcmode="lin" valueType="num">
                                      <p:cBhvr>
                                        <p:cTn id="127" dur="500" fill="hold"/>
                                        <p:tgtEl>
                                          <p:spTgt spid="35942"/>
                                        </p:tgtEl>
                                        <p:attrNameLst>
                                          <p:attrName>ppt_h</p:attrName>
                                        </p:attrNameLst>
                                      </p:cBhvr>
                                      <p:tavLst>
                                        <p:tav tm="0">
                                          <p:val>
                                            <p:strVal val="2/3*#ppt_h"/>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499"/>
                                          </p:stCondLst>
                                        </p:cTn>
                                        <p:tgtEl>
                                          <p:spTgt spid="35876"/>
                                        </p:tgtEl>
                                        <p:attrNameLst>
                                          <p:attrName>style.visibility</p:attrName>
                                        </p:attrNameLst>
                                      </p:cBhvr>
                                      <p:to>
                                        <p:strVal val="visible"/>
                                      </p:to>
                                    </p:set>
                                  </p:childTnLst>
                                </p:cTn>
                              </p:par>
                            </p:childTnLst>
                          </p:cTn>
                        </p:par>
                        <p:par>
                          <p:cTn id="132" fill="hold">
                            <p:stCondLst>
                              <p:cond delay="500"/>
                            </p:stCondLst>
                            <p:childTnLst>
                              <p:par>
                                <p:cTn id="133" presetID="1" presetClass="entr" presetSubtype="0" fill="hold" grpId="0" nodeType="afterEffect">
                                  <p:stCondLst>
                                    <p:cond delay="0"/>
                                  </p:stCondLst>
                                  <p:childTnLst>
                                    <p:set>
                                      <p:cBhvr>
                                        <p:cTn id="134" dur="1" fill="hold">
                                          <p:stCondLst>
                                            <p:cond delay="499"/>
                                          </p:stCondLst>
                                        </p:cTn>
                                        <p:tgtEl>
                                          <p:spTgt spid="35878"/>
                                        </p:tgtEl>
                                        <p:attrNameLst>
                                          <p:attrName>style.visibility</p:attrName>
                                        </p:attrNameLst>
                                      </p:cBhvr>
                                      <p:to>
                                        <p:strVal val="visible"/>
                                      </p:to>
                                    </p:set>
                                  </p:childTnLst>
                                </p:cTn>
                              </p:par>
                            </p:childTnLst>
                          </p:cTn>
                        </p:par>
                        <p:par>
                          <p:cTn id="135" fill="hold">
                            <p:stCondLst>
                              <p:cond delay="1000"/>
                            </p:stCondLst>
                            <p:childTnLst>
                              <p:par>
                                <p:cTn id="136" presetID="1" presetClass="entr" presetSubtype="0" fill="hold" grpId="0" nodeType="afterEffect">
                                  <p:stCondLst>
                                    <p:cond delay="0"/>
                                  </p:stCondLst>
                                  <p:childTnLst>
                                    <p:set>
                                      <p:cBhvr>
                                        <p:cTn id="137" dur="1" fill="hold">
                                          <p:stCondLst>
                                            <p:cond delay="499"/>
                                          </p:stCondLst>
                                        </p:cTn>
                                        <p:tgtEl>
                                          <p:spTgt spid="35877"/>
                                        </p:tgtEl>
                                        <p:attrNameLst>
                                          <p:attrName>style.visibility</p:attrName>
                                        </p:attrNameLst>
                                      </p:cBhvr>
                                      <p:to>
                                        <p:strVal val="visible"/>
                                      </p:to>
                                    </p:set>
                                  </p:childTnLst>
                                </p:cTn>
                              </p:par>
                            </p:childTnLst>
                          </p:cTn>
                        </p:par>
                        <p:par>
                          <p:cTn id="138" fill="hold">
                            <p:stCondLst>
                              <p:cond delay="1500"/>
                            </p:stCondLst>
                            <p:childTnLst>
                              <p:par>
                                <p:cTn id="139" presetID="1" presetClass="entr" presetSubtype="0" fill="hold" grpId="0" nodeType="afterEffect">
                                  <p:stCondLst>
                                    <p:cond delay="0"/>
                                  </p:stCondLst>
                                  <p:childTnLst>
                                    <p:set>
                                      <p:cBhvr>
                                        <p:cTn id="140" dur="1" fill="hold">
                                          <p:stCondLst>
                                            <p:cond delay="499"/>
                                          </p:stCondLst>
                                        </p:cTn>
                                        <p:tgtEl>
                                          <p:spTgt spid="3587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4" presetClass="entr" presetSubtype="32" fill="hold" grpId="0" nodeType="clickEffect">
                                  <p:stCondLst>
                                    <p:cond delay="0"/>
                                  </p:stCondLst>
                                  <p:childTnLst>
                                    <p:set>
                                      <p:cBhvr>
                                        <p:cTn id="144" dur="1" fill="hold">
                                          <p:stCondLst>
                                            <p:cond delay="0"/>
                                          </p:stCondLst>
                                        </p:cTn>
                                        <p:tgtEl>
                                          <p:spTgt spid="35844"/>
                                        </p:tgtEl>
                                        <p:attrNameLst>
                                          <p:attrName>style.visibility</p:attrName>
                                        </p:attrNameLst>
                                      </p:cBhvr>
                                      <p:to>
                                        <p:strVal val="visible"/>
                                      </p:to>
                                    </p:set>
                                    <p:animEffect transition="in" filter="box(out)">
                                      <p:cBhvr>
                                        <p:cTn id="145" dur="500"/>
                                        <p:tgtEl>
                                          <p:spTgt spid="35844"/>
                                        </p:tgtEl>
                                      </p:cBhvr>
                                    </p:animEffect>
                                  </p:childTnLst>
                                </p:cTn>
                              </p:par>
                            </p:childTnLst>
                          </p:cTn>
                        </p:par>
                        <p:par>
                          <p:cTn id="146" fill="hold">
                            <p:stCondLst>
                              <p:cond delay="500"/>
                            </p:stCondLst>
                            <p:childTnLst>
                              <p:par>
                                <p:cTn id="147" presetID="16" presetClass="entr" presetSubtype="37" fill="hold" grpId="0" nodeType="afterEffect">
                                  <p:stCondLst>
                                    <p:cond delay="0"/>
                                  </p:stCondLst>
                                  <p:childTnLst>
                                    <p:set>
                                      <p:cBhvr>
                                        <p:cTn id="148" dur="1" fill="hold">
                                          <p:stCondLst>
                                            <p:cond delay="0"/>
                                          </p:stCondLst>
                                        </p:cTn>
                                        <p:tgtEl>
                                          <p:spTgt spid="35910"/>
                                        </p:tgtEl>
                                        <p:attrNameLst>
                                          <p:attrName>style.visibility</p:attrName>
                                        </p:attrNameLst>
                                      </p:cBhvr>
                                      <p:to>
                                        <p:strVal val="visible"/>
                                      </p:to>
                                    </p:set>
                                    <p:animEffect transition="in" filter="barn(outVertical)">
                                      <p:cBhvr>
                                        <p:cTn id="149" dur="500"/>
                                        <p:tgtEl>
                                          <p:spTgt spid="35910"/>
                                        </p:tgtEl>
                                      </p:cBhvr>
                                    </p:animEffect>
                                  </p:childTnLst>
                                </p:cTn>
                              </p:par>
                            </p:childTnLst>
                          </p:cTn>
                        </p:par>
                        <p:par>
                          <p:cTn id="150" fill="hold">
                            <p:stCondLst>
                              <p:cond delay="1000"/>
                            </p:stCondLst>
                            <p:childTnLst>
                              <p:par>
                                <p:cTn id="151" presetID="23" presetClass="entr" presetSubtype="272" fill="hold" grpId="0" nodeType="afterEffect">
                                  <p:stCondLst>
                                    <p:cond delay="0"/>
                                  </p:stCondLst>
                                  <p:childTnLst>
                                    <p:set>
                                      <p:cBhvr>
                                        <p:cTn id="152" dur="1" fill="hold">
                                          <p:stCondLst>
                                            <p:cond delay="0"/>
                                          </p:stCondLst>
                                        </p:cTn>
                                        <p:tgtEl>
                                          <p:spTgt spid="35959"/>
                                        </p:tgtEl>
                                        <p:attrNameLst>
                                          <p:attrName>style.visibility</p:attrName>
                                        </p:attrNameLst>
                                      </p:cBhvr>
                                      <p:to>
                                        <p:strVal val="visible"/>
                                      </p:to>
                                    </p:set>
                                    <p:anim calcmode="lin" valueType="num">
                                      <p:cBhvr>
                                        <p:cTn id="153" dur="500" fill="hold"/>
                                        <p:tgtEl>
                                          <p:spTgt spid="35959"/>
                                        </p:tgtEl>
                                        <p:attrNameLst>
                                          <p:attrName>ppt_w</p:attrName>
                                        </p:attrNameLst>
                                      </p:cBhvr>
                                      <p:tavLst>
                                        <p:tav tm="0">
                                          <p:val>
                                            <p:strVal val="2/3*#ppt_w"/>
                                          </p:val>
                                        </p:tav>
                                        <p:tav tm="100000">
                                          <p:val>
                                            <p:strVal val="#ppt_w"/>
                                          </p:val>
                                        </p:tav>
                                      </p:tavLst>
                                    </p:anim>
                                    <p:anim calcmode="lin" valueType="num">
                                      <p:cBhvr>
                                        <p:cTn id="154" dur="500" fill="hold"/>
                                        <p:tgtEl>
                                          <p:spTgt spid="35959"/>
                                        </p:tgtEl>
                                        <p:attrNameLst>
                                          <p:attrName>ppt_h</p:attrName>
                                        </p:attrNameLst>
                                      </p:cBhvr>
                                      <p:tavLst>
                                        <p:tav tm="0">
                                          <p:val>
                                            <p:strVal val="2/3*#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nodeType="clickEffect">
                                  <p:stCondLst>
                                    <p:cond delay="0"/>
                                  </p:stCondLst>
                                  <p:childTnLst>
                                    <p:set>
                                      <p:cBhvr>
                                        <p:cTn id="158" dur="1" fill="hold">
                                          <p:stCondLst>
                                            <p:cond delay="0"/>
                                          </p:stCondLst>
                                        </p:cTn>
                                        <p:tgtEl>
                                          <p:spTgt spid="7"/>
                                        </p:tgtEl>
                                        <p:attrNameLst>
                                          <p:attrName>style.visibility</p:attrName>
                                        </p:attrNameLst>
                                      </p:cBhvr>
                                      <p:to>
                                        <p:strVal val="visible"/>
                                      </p:to>
                                    </p:set>
                                    <p:animEffect transition="in" filter="wipe(up)">
                                      <p:cBhvr>
                                        <p:cTn id="159" dur="500"/>
                                        <p:tgtEl>
                                          <p:spTgt spid="7"/>
                                        </p:tgtEl>
                                      </p:cBhvr>
                                    </p:animEffect>
                                  </p:childTnLst>
                                </p:cTn>
                              </p:par>
                            </p:childTnLst>
                          </p:cTn>
                        </p:par>
                        <p:par>
                          <p:cTn id="160" fill="hold">
                            <p:stCondLst>
                              <p:cond delay="500"/>
                            </p:stCondLst>
                            <p:childTnLst>
                              <p:par>
                                <p:cTn id="161" presetID="22" presetClass="entr" presetSubtype="1" fill="hold" nodeType="afterEffect">
                                  <p:stCondLst>
                                    <p:cond delay="0"/>
                                  </p:stCondLst>
                                  <p:childTnLst>
                                    <p:set>
                                      <p:cBhvr>
                                        <p:cTn id="162" dur="1" fill="hold">
                                          <p:stCondLst>
                                            <p:cond delay="0"/>
                                          </p:stCondLst>
                                        </p:cTn>
                                        <p:tgtEl>
                                          <p:spTgt spid="6"/>
                                        </p:tgtEl>
                                        <p:attrNameLst>
                                          <p:attrName>style.visibility</p:attrName>
                                        </p:attrNameLst>
                                      </p:cBhvr>
                                      <p:to>
                                        <p:strVal val="visible"/>
                                      </p:to>
                                    </p:set>
                                    <p:animEffect transition="in" filter="wipe(up)">
                                      <p:cBhvr>
                                        <p:cTn id="163" dur="500"/>
                                        <p:tgtEl>
                                          <p:spTgt spid="6"/>
                                        </p:tgtEl>
                                      </p:cBhvr>
                                    </p:animEffect>
                                  </p:childTnLst>
                                </p:cTn>
                              </p:par>
                            </p:childTnLst>
                          </p:cTn>
                        </p:par>
                      </p:childTnLst>
                    </p:cTn>
                  </p:par>
                  <p:par>
                    <p:cTn id="164" fill="hold">
                      <p:stCondLst>
                        <p:cond delay="indefinite"/>
                      </p:stCondLst>
                      <p:childTnLst>
                        <p:par>
                          <p:cTn id="165" fill="hold">
                            <p:stCondLst>
                              <p:cond delay="0"/>
                            </p:stCondLst>
                            <p:childTnLst>
                              <p:par>
                                <p:cTn id="166" presetID="23" presetClass="entr" presetSubtype="16" fill="hold" grpId="0" nodeType="clickEffect">
                                  <p:stCondLst>
                                    <p:cond delay="0"/>
                                  </p:stCondLst>
                                  <p:childTnLst>
                                    <p:set>
                                      <p:cBhvr>
                                        <p:cTn id="167" dur="1" fill="hold">
                                          <p:stCondLst>
                                            <p:cond delay="0"/>
                                          </p:stCondLst>
                                        </p:cTn>
                                        <p:tgtEl>
                                          <p:spTgt spid="35880"/>
                                        </p:tgtEl>
                                        <p:attrNameLst>
                                          <p:attrName>style.visibility</p:attrName>
                                        </p:attrNameLst>
                                      </p:cBhvr>
                                      <p:to>
                                        <p:strVal val="visible"/>
                                      </p:to>
                                    </p:set>
                                    <p:anim calcmode="lin" valueType="num">
                                      <p:cBhvr>
                                        <p:cTn id="168" dur="500" fill="hold"/>
                                        <p:tgtEl>
                                          <p:spTgt spid="35880"/>
                                        </p:tgtEl>
                                        <p:attrNameLst>
                                          <p:attrName>ppt_w</p:attrName>
                                        </p:attrNameLst>
                                      </p:cBhvr>
                                      <p:tavLst>
                                        <p:tav tm="0">
                                          <p:val>
                                            <p:fltVal val="0"/>
                                          </p:val>
                                        </p:tav>
                                        <p:tav tm="100000">
                                          <p:val>
                                            <p:strVal val="#ppt_w"/>
                                          </p:val>
                                        </p:tav>
                                      </p:tavLst>
                                    </p:anim>
                                    <p:anim calcmode="lin" valueType="num">
                                      <p:cBhvr>
                                        <p:cTn id="169" dur="500" fill="hold"/>
                                        <p:tgtEl>
                                          <p:spTgt spid="35880"/>
                                        </p:tgtEl>
                                        <p:attrNameLst>
                                          <p:attrName>ppt_h</p:attrName>
                                        </p:attrNameLst>
                                      </p:cBhvr>
                                      <p:tavLst>
                                        <p:tav tm="0">
                                          <p:val>
                                            <p:fltVal val="0"/>
                                          </p:val>
                                        </p:tav>
                                        <p:tav tm="100000">
                                          <p:val>
                                            <p:strVal val="#ppt_h"/>
                                          </p:val>
                                        </p:tav>
                                      </p:tavLst>
                                    </p:anim>
                                  </p:childTnLst>
                                </p:cTn>
                              </p:par>
                            </p:childTnLst>
                          </p:cTn>
                        </p:par>
                        <p:par>
                          <p:cTn id="170" fill="hold">
                            <p:stCondLst>
                              <p:cond delay="500"/>
                            </p:stCondLst>
                            <p:childTnLst>
                              <p:par>
                                <p:cTn id="171" presetID="23" presetClass="entr" presetSubtype="16" fill="hold" grpId="0" nodeType="afterEffect">
                                  <p:stCondLst>
                                    <p:cond delay="0"/>
                                  </p:stCondLst>
                                  <p:childTnLst>
                                    <p:set>
                                      <p:cBhvr>
                                        <p:cTn id="172" dur="1" fill="hold">
                                          <p:stCondLst>
                                            <p:cond delay="0"/>
                                          </p:stCondLst>
                                        </p:cTn>
                                        <p:tgtEl>
                                          <p:spTgt spid="35881"/>
                                        </p:tgtEl>
                                        <p:attrNameLst>
                                          <p:attrName>style.visibility</p:attrName>
                                        </p:attrNameLst>
                                      </p:cBhvr>
                                      <p:to>
                                        <p:strVal val="visible"/>
                                      </p:to>
                                    </p:set>
                                    <p:anim calcmode="lin" valueType="num">
                                      <p:cBhvr>
                                        <p:cTn id="173" dur="500" fill="hold"/>
                                        <p:tgtEl>
                                          <p:spTgt spid="35881"/>
                                        </p:tgtEl>
                                        <p:attrNameLst>
                                          <p:attrName>ppt_w</p:attrName>
                                        </p:attrNameLst>
                                      </p:cBhvr>
                                      <p:tavLst>
                                        <p:tav tm="0">
                                          <p:val>
                                            <p:fltVal val="0"/>
                                          </p:val>
                                        </p:tav>
                                        <p:tav tm="100000">
                                          <p:val>
                                            <p:strVal val="#ppt_w"/>
                                          </p:val>
                                        </p:tav>
                                      </p:tavLst>
                                    </p:anim>
                                    <p:anim calcmode="lin" valueType="num">
                                      <p:cBhvr>
                                        <p:cTn id="174" dur="500" fill="hold"/>
                                        <p:tgtEl>
                                          <p:spTgt spid="35881"/>
                                        </p:tgtEl>
                                        <p:attrNameLst>
                                          <p:attrName>ppt_h</p:attrName>
                                        </p:attrNameLst>
                                      </p:cBhvr>
                                      <p:tavLst>
                                        <p:tav tm="0">
                                          <p:val>
                                            <p:fltVal val="0"/>
                                          </p:val>
                                        </p:tav>
                                        <p:tav tm="100000">
                                          <p:val>
                                            <p:strVal val="#ppt_h"/>
                                          </p:val>
                                        </p:tav>
                                      </p:tavLst>
                                    </p:anim>
                                  </p:childTnLst>
                                </p:cTn>
                              </p:par>
                            </p:childTnLst>
                          </p:cTn>
                        </p:par>
                        <p:par>
                          <p:cTn id="175" fill="hold">
                            <p:stCondLst>
                              <p:cond delay="1000"/>
                            </p:stCondLst>
                            <p:childTnLst>
                              <p:par>
                                <p:cTn id="176" presetID="1" presetClass="entr" presetSubtype="0" fill="hold" grpId="0" nodeType="afterEffect">
                                  <p:stCondLst>
                                    <p:cond delay="0"/>
                                  </p:stCondLst>
                                  <p:childTnLst>
                                    <p:set>
                                      <p:cBhvr>
                                        <p:cTn id="177" dur="1" fill="hold">
                                          <p:stCondLst>
                                            <p:cond delay="499"/>
                                          </p:stCondLst>
                                        </p:cTn>
                                        <p:tgtEl>
                                          <p:spTgt spid="35884"/>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grpId="0" nodeType="clickEffect">
                                  <p:stCondLst>
                                    <p:cond delay="0"/>
                                  </p:stCondLst>
                                  <p:childTnLst>
                                    <p:set>
                                      <p:cBhvr>
                                        <p:cTn id="181" dur="1" fill="hold">
                                          <p:stCondLst>
                                            <p:cond delay="0"/>
                                          </p:stCondLst>
                                        </p:cTn>
                                        <p:tgtEl>
                                          <p:spTgt spid="35894"/>
                                        </p:tgtEl>
                                        <p:attrNameLst>
                                          <p:attrName>style.visibility</p:attrName>
                                        </p:attrNameLst>
                                      </p:cBhvr>
                                      <p:to>
                                        <p:strVal val="visible"/>
                                      </p:to>
                                    </p:set>
                                    <p:animEffect transition="in" filter="wipe(up)">
                                      <p:cBhvr>
                                        <p:cTn id="182" dur="500"/>
                                        <p:tgtEl>
                                          <p:spTgt spid="35894"/>
                                        </p:tgtEl>
                                      </p:cBhvr>
                                    </p:animEffect>
                                  </p:childTnLst>
                                </p:cTn>
                              </p:par>
                            </p:childTnLst>
                          </p:cTn>
                        </p:par>
                        <p:par>
                          <p:cTn id="183" fill="hold">
                            <p:stCondLst>
                              <p:cond delay="500"/>
                            </p:stCondLst>
                            <p:childTnLst>
                              <p:par>
                                <p:cTn id="184" presetID="23" presetClass="entr" presetSubtype="272" fill="hold" nodeType="afterEffect">
                                  <p:stCondLst>
                                    <p:cond delay="0"/>
                                  </p:stCondLst>
                                  <p:childTnLst>
                                    <p:set>
                                      <p:cBhvr>
                                        <p:cTn id="185" dur="1" fill="hold">
                                          <p:stCondLst>
                                            <p:cond delay="0"/>
                                          </p:stCondLst>
                                        </p:cTn>
                                        <p:tgtEl>
                                          <p:spTgt spid="35939"/>
                                        </p:tgtEl>
                                        <p:attrNameLst>
                                          <p:attrName>style.visibility</p:attrName>
                                        </p:attrNameLst>
                                      </p:cBhvr>
                                      <p:to>
                                        <p:strVal val="visible"/>
                                      </p:to>
                                    </p:set>
                                    <p:anim calcmode="lin" valueType="num">
                                      <p:cBhvr>
                                        <p:cTn id="186" dur="500" fill="hold"/>
                                        <p:tgtEl>
                                          <p:spTgt spid="35939"/>
                                        </p:tgtEl>
                                        <p:attrNameLst>
                                          <p:attrName>ppt_w</p:attrName>
                                        </p:attrNameLst>
                                      </p:cBhvr>
                                      <p:tavLst>
                                        <p:tav tm="0">
                                          <p:val>
                                            <p:strVal val="2/3*#ppt_w"/>
                                          </p:val>
                                        </p:tav>
                                        <p:tav tm="100000">
                                          <p:val>
                                            <p:strVal val="#ppt_w"/>
                                          </p:val>
                                        </p:tav>
                                      </p:tavLst>
                                    </p:anim>
                                    <p:anim calcmode="lin" valueType="num">
                                      <p:cBhvr>
                                        <p:cTn id="187" dur="500" fill="hold"/>
                                        <p:tgtEl>
                                          <p:spTgt spid="35939"/>
                                        </p:tgtEl>
                                        <p:attrNameLst>
                                          <p:attrName>ppt_h</p:attrName>
                                        </p:attrNameLst>
                                      </p:cBhvr>
                                      <p:tavLst>
                                        <p:tav tm="0">
                                          <p:val>
                                            <p:strVal val="2/3*#ppt_h"/>
                                          </p:val>
                                        </p:tav>
                                        <p:tav tm="100000">
                                          <p:val>
                                            <p:strVal val="#ppt_h"/>
                                          </p:val>
                                        </p:tav>
                                      </p:tavLst>
                                    </p:anim>
                                  </p:childTnLst>
                                </p:cTn>
                              </p:par>
                            </p:childTnLst>
                          </p:cTn>
                        </p:par>
                        <p:par>
                          <p:cTn id="188" fill="hold">
                            <p:stCondLst>
                              <p:cond delay="1000"/>
                            </p:stCondLst>
                            <p:childTnLst>
                              <p:par>
                                <p:cTn id="189" presetID="22" presetClass="entr" presetSubtype="1" fill="hold" grpId="0" nodeType="afterEffect">
                                  <p:stCondLst>
                                    <p:cond delay="0"/>
                                  </p:stCondLst>
                                  <p:childTnLst>
                                    <p:set>
                                      <p:cBhvr>
                                        <p:cTn id="190" dur="1" fill="hold">
                                          <p:stCondLst>
                                            <p:cond delay="0"/>
                                          </p:stCondLst>
                                        </p:cTn>
                                        <p:tgtEl>
                                          <p:spTgt spid="35898"/>
                                        </p:tgtEl>
                                        <p:attrNameLst>
                                          <p:attrName>style.visibility</p:attrName>
                                        </p:attrNameLst>
                                      </p:cBhvr>
                                      <p:to>
                                        <p:strVal val="visible"/>
                                      </p:to>
                                    </p:set>
                                    <p:animEffect transition="in" filter="wipe(up)">
                                      <p:cBhvr>
                                        <p:cTn id="191" dur="500"/>
                                        <p:tgtEl>
                                          <p:spTgt spid="35898"/>
                                        </p:tgtEl>
                                      </p:cBhvr>
                                    </p:animEffect>
                                  </p:childTnLst>
                                </p:cTn>
                              </p:par>
                            </p:childTnLst>
                          </p:cTn>
                        </p:par>
                        <p:par>
                          <p:cTn id="192" fill="hold">
                            <p:stCondLst>
                              <p:cond delay="1500"/>
                            </p:stCondLst>
                            <p:childTnLst>
                              <p:par>
                                <p:cTn id="193" presetID="23" presetClass="entr" presetSubtype="272" fill="hold" nodeType="afterEffect">
                                  <p:stCondLst>
                                    <p:cond delay="0"/>
                                  </p:stCondLst>
                                  <p:childTnLst>
                                    <p:set>
                                      <p:cBhvr>
                                        <p:cTn id="194" dur="1" fill="hold">
                                          <p:stCondLst>
                                            <p:cond delay="0"/>
                                          </p:stCondLst>
                                        </p:cTn>
                                        <p:tgtEl>
                                          <p:spTgt spid="35938"/>
                                        </p:tgtEl>
                                        <p:attrNameLst>
                                          <p:attrName>style.visibility</p:attrName>
                                        </p:attrNameLst>
                                      </p:cBhvr>
                                      <p:to>
                                        <p:strVal val="visible"/>
                                      </p:to>
                                    </p:set>
                                    <p:anim calcmode="lin" valueType="num">
                                      <p:cBhvr>
                                        <p:cTn id="195" dur="500" fill="hold"/>
                                        <p:tgtEl>
                                          <p:spTgt spid="35938"/>
                                        </p:tgtEl>
                                        <p:attrNameLst>
                                          <p:attrName>ppt_w</p:attrName>
                                        </p:attrNameLst>
                                      </p:cBhvr>
                                      <p:tavLst>
                                        <p:tav tm="0">
                                          <p:val>
                                            <p:strVal val="2/3*#ppt_w"/>
                                          </p:val>
                                        </p:tav>
                                        <p:tav tm="100000">
                                          <p:val>
                                            <p:strVal val="#ppt_w"/>
                                          </p:val>
                                        </p:tav>
                                      </p:tavLst>
                                    </p:anim>
                                    <p:anim calcmode="lin" valueType="num">
                                      <p:cBhvr>
                                        <p:cTn id="196" dur="500" fill="hold"/>
                                        <p:tgtEl>
                                          <p:spTgt spid="35938"/>
                                        </p:tgtEl>
                                        <p:attrNameLst>
                                          <p:attrName>ppt_h</p:attrName>
                                        </p:attrNameLst>
                                      </p:cBhvr>
                                      <p:tavLst>
                                        <p:tav tm="0">
                                          <p:val>
                                            <p:strVal val="2/3*#ppt_h"/>
                                          </p:val>
                                        </p:tav>
                                        <p:tav tm="100000">
                                          <p:val>
                                            <p:strVal val="#ppt_h"/>
                                          </p:val>
                                        </p:tav>
                                      </p:tavLst>
                                    </p:anim>
                                  </p:childTnLst>
                                </p:cTn>
                              </p:par>
                            </p:childTnLst>
                          </p:cTn>
                        </p:par>
                      </p:childTnLst>
                    </p:cTn>
                  </p:par>
                  <p:par>
                    <p:cTn id="197" fill="hold">
                      <p:stCondLst>
                        <p:cond delay="indefinite"/>
                      </p:stCondLst>
                      <p:childTnLst>
                        <p:par>
                          <p:cTn id="198" fill="hold">
                            <p:stCondLst>
                              <p:cond delay="0"/>
                            </p:stCondLst>
                            <p:childTnLst>
                              <p:par>
                                <p:cTn id="199" presetID="22" presetClass="entr" presetSubtype="1" fill="hold" nodeType="clickEffect">
                                  <p:stCondLst>
                                    <p:cond delay="0"/>
                                  </p:stCondLst>
                                  <p:childTnLst>
                                    <p:set>
                                      <p:cBhvr>
                                        <p:cTn id="200" dur="1" fill="hold">
                                          <p:stCondLst>
                                            <p:cond delay="0"/>
                                          </p:stCondLst>
                                        </p:cTn>
                                        <p:tgtEl>
                                          <p:spTgt spid="8"/>
                                        </p:tgtEl>
                                        <p:attrNameLst>
                                          <p:attrName>style.visibility</p:attrName>
                                        </p:attrNameLst>
                                      </p:cBhvr>
                                      <p:to>
                                        <p:strVal val="visible"/>
                                      </p:to>
                                    </p:set>
                                    <p:animEffect transition="in" filter="wipe(up)">
                                      <p:cBhvr>
                                        <p:cTn id="201" dur="500"/>
                                        <p:tgtEl>
                                          <p:spTgt spid="8"/>
                                        </p:tgtEl>
                                      </p:cBhvr>
                                    </p:animEffect>
                                  </p:childTnLst>
                                </p:cTn>
                              </p:par>
                            </p:childTnLst>
                          </p:cTn>
                        </p:par>
                        <p:par>
                          <p:cTn id="202" fill="hold">
                            <p:stCondLst>
                              <p:cond delay="500"/>
                            </p:stCondLst>
                            <p:childTnLst>
                              <p:par>
                                <p:cTn id="203" presetID="22" presetClass="entr" presetSubtype="1" fill="hold" nodeType="afterEffect">
                                  <p:stCondLst>
                                    <p:cond delay="0"/>
                                  </p:stCondLst>
                                  <p:childTnLst>
                                    <p:set>
                                      <p:cBhvr>
                                        <p:cTn id="204" dur="1" fill="hold">
                                          <p:stCondLst>
                                            <p:cond delay="0"/>
                                          </p:stCondLst>
                                        </p:cTn>
                                        <p:tgtEl>
                                          <p:spTgt spid="9"/>
                                        </p:tgtEl>
                                        <p:attrNameLst>
                                          <p:attrName>style.visibility</p:attrName>
                                        </p:attrNameLst>
                                      </p:cBhvr>
                                      <p:to>
                                        <p:strVal val="visible"/>
                                      </p:to>
                                    </p:set>
                                    <p:animEffect transition="in" filter="wipe(up)">
                                      <p:cBhvr>
                                        <p:cTn id="205" dur="500"/>
                                        <p:tgtEl>
                                          <p:spTgt spid="9"/>
                                        </p:tgtEl>
                                      </p:cBhvr>
                                    </p:animEffect>
                                  </p:childTnLst>
                                </p:cTn>
                              </p:par>
                            </p:childTnLst>
                          </p:cTn>
                        </p:par>
                      </p:childTnLst>
                    </p:cTn>
                  </p:par>
                  <p:par>
                    <p:cTn id="206" fill="hold">
                      <p:stCondLst>
                        <p:cond delay="indefinite"/>
                      </p:stCondLst>
                      <p:childTnLst>
                        <p:par>
                          <p:cTn id="207" fill="hold">
                            <p:stCondLst>
                              <p:cond delay="0"/>
                            </p:stCondLst>
                            <p:childTnLst>
                              <p:par>
                                <p:cTn id="208" presetID="23" presetClass="entr" presetSubtype="16" fill="hold" grpId="0" nodeType="clickEffect">
                                  <p:stCondLst>
                                    <p:cond delay="0"/>
                                  </p:stCondLst>
                                  <p:childTnLst>
                                    <p:set>
                                      <p:cBhvr>
                                        <p:cTn id="209" dur="1" fill="hold">
                                          <p:stCondLst>
                                            <p:cond delay="0"/>
                                          </p:stCondLst>
                                        </p:cTn>
                                        <p:tgtEl>
                                          <p:spTgt spid="35882"/>
                                        </p:tgtEl>
                                        <p:attrNameLst>
                                          <p:attrName>style.visibility</p:attrName>
                                        </p:attrNameLst>
                                      </p:cBhvr>
                                      <p:to>
                                        <p:strVal val="visible"/>
                                      </p:to>
                                    </p:set>
                                    <p:anim calcmode="lin" valueType="num">
                                      <p:cBhvr>
                                        <p:cTn id="210" dur="500" fill="hold"/>
                                        <p:tgtEl>
                                          <p:spTgt spid="35882"/>
                                        </p:tgtEl>
                                        <p:attrNameLst>
                                          <p:attrName>ppt_w</p:attrName>
                                        </p:attrNameLst>
                                      </p:cBhvr>
                                      <p:tavLst>
                                        <p:tav tm="0">
                                          <p:val>
                                            <p:fltVal val="0"/>
                                          </p:val>
                                        </p:tav>
                                        <p:tav tm="100000">
                                          <p:val>
                                            <p:strVal val="#ppt_w"/>
                                          </p:val>
                                        </p:tav>
                                      </p:tavLst>
                                    </p:anim>
                                    <p:anim calcmode="lin" valueType="num">
                                      <p:cBhvr>
                                        <p:cTn id="211" dur="500" fill="hold"/>
                                        <p:tgtEl>
                                          <p:spTgt spid="35882"/>
                                        </p:tgtEl>
                                        <p:attrNameLst>
                                          <p:attrName>ppt_h</p:attrName>
                                        </p:attrNameLst>
                                      </p:cBhvr>
                                      <p:tavLst>
                                        <p:tav tm="0">
                                          <p:val>
                                            <p:fltVal val="0"/>
                                          </p:val>
                                        </p:tav>
                                        <p:tav tm="100000">
                                          <p:val>
                                            <p:strVal val="#ppt_h"/>
                                          </p:val>
                                        </p:tav>
                                      </p:tavLst>
                                    </p:anim>
                                  </p:childTnLst>
                                </p:cTn>
                              </p:par>
                            </p:childTnLst>
                          </p:cTn>
                        </p:par>
                        <p:par>
                          <p:cTn id="212" fill="hold">
                            <p:stCondLst>
                              <p:cond delay="500"/>
                            </p:stCondLst>
                            <p:childTnLst>
                              <p:par>
                                <p:cTn id="213" presetID="23" presetClass="entr" presetSubtype="16" fill="hold" grpId="0" nodeType="afterEffect">
                                  <p:stCondLst>
                                    <p:cond delay="0"/>
                                  </p:stCondLst>
                                  <p:childTnLst>
                                    <p:set>
                                      <p:cBhvr>
                                        <p:cTn id="214" dur="1" fill="hold">
                                          <p:stCondLst>
                                            <p:cond delay="0"/>
                                          </p:stCondLst>
                                        </p:cTn>
                                        <p:tgtEl>
                                          <p:spTgt spid="35883"/>
                                        </p:tgtEl>
                                        <p:attrNameLst>
                                          <p:attrName>style.visibility</p:attrName>
                                        </p:attrNameLst>
                                      </p:cBhvr>
                                      <p:to>
                                        <p:strVal val="visible"/>
                                      </p:to>
                                    </p:set>
                                    <p:anim calcmode="lin" valueType="num">
                                      <p:cBhvr>
                                        <p:cTn id="215" dur="500" fill="hold"/>
                                        <p:tgtEl>
                                          <p:spTgt spid="35883"/>
                                        </p:tgtEl>
                                        <p:attrNameLst>
                                          <p:attrName>ppt_w</p:attrName>
                                        </p:attrNameLst>
                                      </p:cBhvr>
                                      <p:tavLst>
                                        <p:tav tm="0">
                                          <p:val>
                                            <p:fltVal val="0"/>
                                          </p:val>
                                        </p:tav>
                                        <p:tav tm="100000">
                                          <p:val>
                                            <p:strVal val="#ppt_w"/>
                                          </p:val>
                                        </p:tav>
                                      </p:tavLst>
                                    </p:anim>
                                    <p:anim calcmode="lin" valueType="num">
                                      <p:cBhvr>
                                        <p:cTn id="216" dur="500" fill="hold"/>
                                        <p:tgtEl>
                                          <p:spTgt spid="35883"/>
                                        </p:tgtEl>
                                        <p:attrNameLst>
                                          <p:attrName>ppt_h</p:attrName>
                                        </p:attrNameLst>
                                      </p:cBhvr>
                                      <p:tavLst>
                                        <p:tav tm="0">
                                          <p:val>
                                            <p:fltVal val="0"/>
                                          </p:val>
                                        </p:tav>
                                        <p:tav tm="100000">
                                          <p:val>
                                            <p:strVal val="#ppt_h"/>
                                          </p:val>
                                        </p:tav>
                                      </p:tavLst>
                                    </p:anim>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35885"/>
                                        </p:tgtEl>
                                        <p:attrNameLst>
                                          <p:attrName>style.visibility</p:attrName>
                                        </p:attrNameLst>
                                      </p:cBhvr>
                                      <p:to>
                                        <p:strVal val="visible"/>
                                      </p:to>
                                    </p:set>
                                    <p:animEffect transition="in" filter="wipe(left)">
                                      <p:cBhvr>
                                        <p:cTn id="221" dur="500"/>
                                        <p:tgtEl>
                                          <p:spTgt spid="35885"/>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1" fill="hold" grpId="0" nodeType="clickEffect">
                                  <p:stCondLst>
                                    <p:cond delay="0"/>
                                  </p:stCondLst>
                                  <p:childTnLst>
                                    <p:set>
                                      <p:cBhvr>
                                        <p:cTn id="225" dur="1" fill="hold">
                                          <p:stCondLst>
                                            <p:cond delay="0"/>
                                          </p:stCondLst>
                                        </p:cTn>
                                        <p:tgtEl>
                                          <p:spTgt spid="35902"/>
                                        </p:tgtEl>
                                        <p:attrNameLst>
                                          <p:attrName>style.visibility</p:attrName>
                                        </p:attrNameLst>
                                      </p:cBhvr>
                                      <p:to>
                                        <p:strVal val="visible"/>
                                      </p:to>
                                    </p:set>
                                    <p:animEffect transition="in" filter="wipe(up)">
                                      <p:cBhvr>
                                        <p:cTn id="226" dur="500"/>
                                        <p:tgtEl>
                                          <p:spTgt spid="35902"/>
                                        </p:tgtEl>
                                      </p:cBhvr>
                                    </p:animEffect>
                                  </p:childTnLst>
                                </p:cTn>
                              </p:par>
                            </p:childTnLst>
                          </p:cTn>
                        </p:par>
                        <p:par>
                          <p:cTn id="227" fill="hold">
                            <p:stCondLst>
                              <p:cond delay="500"/>
                            </p:stCondLst>
                            <p:childTnLst>
                              <p:par>
                                <p:cTn id="228" presetID="23" presetClass="entr" presetSubtype="272" fill="hold" nodeType="afterEffect">
                                  <p:stCondLst>
                                    <p:cond delay="0"/>
                                  </p:stCondLst>
                                  <p:childTnLst>
                                    <p:set>
                                      <p:cBhvr>
                                        <p:cTn id="229" dur="1" fill="hold">
                                          <p:stCondLst>
                                            <p:cond delay="0"/>
                                          </p:stCondLst>
                                        </p:cTn>
                                        <p:tgtEl>
                                          <p:spTgt spid="35945"/>
                                        </p:tgtEl>
                                        <p:attrNameLst>
                                          <p:attrName>style.visibility</p:attrName>
                                        </p:attrNameLst>
                                      </p:cBhvr>
                                      <p:to>
                                        <p:strVal val="visible"/>
                                      </p:to>
                                    </p:set>
                                    <p:anim calcmode="lin" valueType="num">
                                      <p:cBhvr>
                                        <p:cTn id="230" dur="500" fill="hold"/>
                                        <p:tgtEl>
                                          <p:spTgt spid="35945"/>
                                        </p:tgtEl>
                                        <p:attrNameLst>
                                          <p:attrName>ppt_w</p:attrName>
                                        </p:attrNameLst>
                                      </p:cBhvr>
                                      <p:tavLst>
                                        <p:tav tm="0">
                                          <p:val>
                                            <p:strVal val="2/3*#ppt_w"/>
                                          </p:val>
                                        </p:tav>
                                        <p:tav tm="100000">
                                          <p:val>
                                            <p:strVal val="#ppt_w"/>
                                          </p:val>
                                        </p:tav>
                                      </p:tavLst>
                                    </p:anim>
                                    <p:anim calcmode="lin" valueType="num">
                                      <p:cBhvr>
                                        <p:cTn id="231" dur="500" fill="hold"/>
                                        <p:tgtEl>
                                          <p:spTgt spid="35945"/>
                                        </p:tgtEl>
                                        <p:attrNameLst>
                                          <p:attrName>ppt_h</p:attrName>
                                        </p:attrNameLst>
                                      </p:cBhvr>
                                      <p:tavLst>
                                        <p:tav tm="0">
                                          <p:val>
                                            <p:strVal val="2/3*#ppt_h"/>
                                          </p:val>
                                        </p:tav>
                                        <p:tav tm="100000">
                                          <p:val>
                                            <p:strVal val="#ppt_h"/>
                                          </p:val>
                                        </p:tav>
                                      </p:tavLst>
                                    </p:anim>
                                  </p:childTnLst>
                                </p:cTn>
                              </p:par>
                            </p:childTnLst>
                          </p:cTn>
                        </p:par>
                        <p:par>
                          <p:cTn id="232" fill="hold">
                            <p:stCondLst>
                              <p:cond delay="1000"/>
                            </p:stCondLst>
                            <p:childTnLst>
                              <p:par>
                                <p:cTn id="233" presetID="22" presetClass="entr" presetSubtype="1" fill="hold" grpId="0" nodeType="afterEffect">
                                  <p:stCondLst>
                                    <p:cond delay="0"/>
                                  </p:stCondLst>
                                  <p:childTnLst>
                                    <p:set>
                                      <p:cBhvr>
                                        <p:cTn id="234" dur="1" fill="hold">
                                          <p:stCondLst>
                                            <p:cond delay="0"/>
                                          </p:stCondLst>
                                        </p:cTn>
                                        <p:tgtEl>
                                          <p:spTgt spid="35906"/>
                                        </p:tgtEl>
                                        <p:attrNameLst>
                                          <p:attrName>style.visibility</p:attrName>
                                        </p:attrNameLst>
                                      </p:cBhvr>
                                      <p:to>
                                        <p:strVal val="visible"/>
                                      </p:to>
                                    </p:set>
                                    <p:animEffect transition="in" filter="wipe(up)">
                                      <p:cBhvr>
                                        <p:cTn id="235" dur="500"/>
                                        <p:tgtEl>
                                          <p:spTgt spid="35906"/>
                                        </p:tgtEl>
                                      </p:cBhvr>
                                    </p:animEffect>
                                  </p:childTnLst>
                                </p:cTn>
                              </p:par>
                            </p:childTnLst>
                          </p:cTn>
                        </p:par>
                        <p:par>
                          <p:cTn id="236" fill="hold">
                            <p:stCondLst>
                              <p:cond delay="1500"/>
                            </p:stCondLst>
                            <p:childTnLst>
                              <p:par>
                                <p:cTn id="237" presetID="23" presetClass="entr" presetSubtype="272" fill="hold" nodeType="afterEffect">
                                  <p:stCondLst>
                                    <p:cond delay="0"/>
                                  </p:stCondLst>
                                  <p:childTnLst>
                                    <p:set>
                                      <p:cBhvr>
                                        <p:cTn id="238" dur="1" fill="hold">
                                          <p:stCondLst>
                                            <p:cond delay="0"/>
                                          </p:stCondLst>
                                        </p:cTn>
                                        <p:tgtEl>
                                          <p:spTgt spid="35944"/>
                                        </p:tgtEl>
                                        <p:attrNameLst>
                                          <p:attrName>style.visibility</p:attrName>
                                        </p:attrNameLst>
                                      </p:cBhvr>
                                      <p:to>
                                        <p:strVal val="visible"/>
                                      </p:to>
                                    </p:set>
                                    <p:anim calcmode="lin" valueType="num">
                                      <p:cBhvr>
                                        <p:cTn id="239" dur="500" fill="hold"/>
                                        <p:tgtEl>
                                          <p:spTgt spid="35944"/>
                                        </p:tgtEl>
                                        <p:attrNameLst>
                                          <p:attrName>ppt_w</p:attrName>
                                        </p:attrNameLst>
                                      </p:cBhvr>
                                      <p:tavLst>
                                        <p:tav tm="0">
                                          <p:val>
                                            <p:strVal val="2/3*#ppt_w"/>
                                          </p:val>
                                        </p:tav>
                                        <p:tav tm="100000">
                                          <p:val>
                                            <p:strVal val="#ppt_w"/>
                                          </p:val>
                                        </p:tav>
                                      </p:tavLst>
                                    </p:anim>
                                    <p:anim calcmode="lin" valueType="num">
                                      <p:cBhvr>
                                        <p:cTn id="240" dur="500" fill="hold"/>
                                        <p:tgtEl>
                                          <p:spTgt spid="35944"/>
                                        </p:tgtEl>
                                        <p:attrNameLst>
                                          <p:attrName>ppt_h</p:attrName>
                                        </p:attrNameLst>
                                      </p:cBhvr>
                                      <p:tavLst>
                                        <p:tav tm="0">
                                          <p:val>
                                            <p:strVal val="2/3*#ppt_h"/>
                                          </p:val>
                                        </p:tav>
                                        <p:tav tm="100000">
                                          <p:val>
                                            <p:strVal val="#ppt_h"/>
                                          </p:val>
                                        </p:tav>
                                      </p:tavLst>
                                    </p:anim>
                                  </p:childTnLst>
                                </p:cTn>
                              </p:par>
                            </p:childTnLst>
                          </p:cTn>
                        </p:par>
                      </p:childTnLst>
                    </p:cTn>
                  </p:par>
                  <p:par>
                    <p:cTn id="241" fill="hold">
                      <p:stCondLst>
                        <p:cond delay="indefinite"/>
                      </p:stCondLst>
                      <p:childTnLst>
                        <p:par>
                          <p:cTn id="242" fill="hold">
                            <p:stCondLst>
                              <p:cond delay="0"/>
                            </p:stCondLst>
                            <p:childTnLst>
                              <p:par>
                                <p:cTn id="243" presetID="22" presetClass="entr" presetSubtype="1" fill="hold" nodeType="clickEffect">
                                  <p:stCondLst>
                                    <p:cond delay="0"/>
                                  </p:stCondLst>
                                  <p:childTnLst>
                                    <p:set>
                                      <p:cBhvr>
                                        <p:cTn id="244" dur="1" fill="hold">
                                          <p:stCondLst>
                                            <p:cond delay="0"/>
                                          </p:stCondLst>
                                        </p:cTn>
                                        <p:tgtEl>
                                          <p:spTgt spid="10"/>
                                        </p:tgtEl>
                                        <p:attrNameLst>
                                          <p:attrName>style.visibility</p:attrName>
                                        </p:attrNameLst>
                                      </p:cBhvr>
                                      <p:to>
                                        <p:strVal val="visible"/>
                                      </p:to>
                                    </p:set>
                                    <p:animEffect transition="in" filter="wipe(up)">
                                      <p:cBhvr>
                                        <p:cTn id="245" dur="500"/>
                                        <p:tgtEl>
                                          <p:spTgt spid="10"/>
                                        </p:tgtEl>
                                      </p:cBhvr>
                                    </p:animEffect>
                                  </p:childTnLst>
                                </p:cTn>
                              </p:par>
                            </p:childTnLst>
                          </p:cTn>
                        </p:par>
                        <p:par>
                          <p:cTn id="246" fill="hold">
                            <p:stCondLst>
                              <p:cond delay="500"/>
                            </p:stCondLst>
                            <p:childTnLst>
                              <p:par>
                                <p:cTn id="247" presetID="22" presetClass="entr" presetSubtype="1" fill="hold" nodeType="afterEffect">
                                  <p:stCondLst>
                                    <p:cond delay="0"/>
                                  </p:stCondLst>
                                  <p:childTnLst>
                                    <p:set>
                                      <p:cBhvr>
                                        <p:cTn id="248" dur="1" fill="hold">
                                          <p:stCondLst>
                                            <p:cond delay="0"/>
                                          </p:stCondLst>
                                        </p:cTn>
                                        <p:tgtEl>
                                          <p:spTgt spid="11"/>
                                        </p:tgtEl>
                                        <p:attrNameLst>
                                          <p:attrName>style.visibility</p:attrName>
                                        </p:attrNameLst>
                                      </p:cBhvr>
                                      <p:to>
                                        <p:strVal val="visible"/>
                                      </p:to>
                                    </p:set>
                                    <p:animEffect transition="in" filter="wipe(up)">
                                      <p:cBhvr>
                                        <p:cTn id="249" dur="500"/>
                                        <p:tgtEl>
                                          <p:spTgt spid="11"/>
                                        </p:tgtEl>
                                      </p:cBhvr>
                                    </p:animEffect>
                                  </p:childTnLst>
                                </p:cTn>
                              </p:par>
                            </p:childTnLst>
                          </p:cTn>
                        </p:par>
                      </p:childTnLst>
                    </p:cTn>
                  </p:par>
                  <p:par>
                    <p:cTn id="250" fill="hold">
                      <p:stCondLst>
                        <p:cond delay="indefinite"/>
                      </p:stCondLst>
                      <p:childTnLst>
                        <p:par>
                          <p:cTn id="251" fill="hold">
                            <p:stCondLst>
                              <p:cond delay="0"/>
                            </p:stCondLst>
                            <p:childTnLst>
                              <p:par>
                                <p:cTn id="252" presetID="23" presetClass="entr" presetSubtype="272" fill="hold" grpId="0" nodeType="clickEffect">
                                  <p:stCondLst>
                                    <p:cond delay="0"/>
                                  </p:stCondLst>
                                  <p:childTnLst>
                                    <p:set>
                                      <p:cBhvr>
                                        <p:cTn id="253" dur="1" fill="hold">
                                          <p:stCondLst>
                                            <p:cond delay="0"/>
                                          </p:stCondLst>
                                        </p:cTn>
                                        <p:tgtEl>
                                          <p:spTgt spid="35969"/>
                                        </p:tgtEl>
                                        <p:attrNameLst>
                                          <p:attrName>style.visibility</p:attrName>
                                        </p:attrNameLst>
                                      </p:cBhvr>
                                      <p:to>
                                        <p:strVal val="visible"/>
                                      </p:to>
                                    </p:set>
                                    <p:anim calcmode="lin" valueType="num">
                                      <p:cBhvr>
                                        <p:cTn id="254" dur="500" fill="hold"/>
                                        <p:tgtEl>
                                          <p:spTgt spid="35969"/>
                                        </p:tgtEl>
                                        <p:attrNameLst>
                                          <p:attrName>ppt_w</p:attrName>
                                        </p:attrNameLst>
                                      </p:cBhvr>
                                      <p:tavLst>
                                        <p:tav tm="0">
                                          <p:val>
                                            <p:strVal val="2/3*#ppt_w"/>
                                          </p:val>
                                        </p:tav>
                                        <p:tav tm="100000">
                                          <p:val>
                                            <p:strVal val="#ppt_w"/>
                                          </p:val>
                                        </p:tav>
                                      </p:tavLst>
                                    </p:anim>
                                    <p:anim calcmode="lin" valueType="num">
                                      <p:cBhvr>
                                        <p:cTn id="255" dur="500" fill="hold"/>
                                        <p:tgtEl>
                                          <p:spTgt spid="35969"/>
                                        </p:tgtEl>
                                        <p:attrNameLst>
                                          <p:attrName>ppt_h</p:attrName>
                                        </p:attrNameLst>
                                      </p:cBhvr>
                                      <p:tavLst>
                                        <p:tav tm="0">
                                          <p:val>
                                            <p:strVal val="2/3*#ppt_h"/>
                                          </p:val>
                                        </p:tav>
                                        <p:tav tm="100000">
                                          <p:val>
                                            <p:strVal val="#ppt_h"/>
                                          </p:val>
                                        </p:tav>
                                      </p:tavLst>
                                    </p:anim>
                                  </p:childTnLst>
                                </p:cTn>
                              </p:par>
                            </p:childTnLst>
                          </p:cTn>
                        </p:par>
                      </p:childTnLst>
                    </p:cTn>
                  </p:par>
                  <p:par>
                    <p:cTn id="256" fill="hold">
                      <p:stCondLst>
                        <p:cond delay="indefinite"/>
                      </p:stCondLst>
                      <p:childTnLst>
                        <p:par>
                          <p:cTn id="257" fill="hold">
                            <p:stCondLst>
                              <p:cond delay="0"/>
                            </p:stCondLst>
                            <p:childTnLst>
                              <p:par>
                                <p:cTn id="258" presetID="4" presetClass="entr" presetSubtype="32" fill="hold" grpId="0" nodeType="clickEffect">
                                  <p:stCondLst>
                                    <p:cond delay="0"/>
                                  </p:stCondLst>
                                  <p:childTnLst>
                                    <p:set>
                                      <p:cBhvr>
                                        <p:cTn id="259" dur="1" fill="hold">
                                          <p:stCondLst>
                                            <p:cond delay="0"/>
                                          </p:stCondLst>
                                        </p:cTn>
                                        <p:tgtEl>
                                          <p:spTgt spid="35845"/>
                                        </p:tgtEl>
                                        <p:attrNameLst>
                                          <p:attrName>style.visibility</p:attrName>
                                        </p:attrNameLst>
                                      </p:cBhvr>
                                      <p:to>
                                        <p:strVal val="visible"/>
                                      </p:to>
                                    </p:set>
                                    <p:animEffect transition="in" filter="box(out)">
                                      <p:cBhvr>
                                        <p:cTn id="260" dur="500"/>
                                        <p:tgtEl>
                                          <p:spTgt spid="35845"/>
                                        </p:tgtEl>
                                      </p:cBhvr>
                                    </p:animEffect>
                                  </p:childTnLst>
                                </p:cTn>
                              </p:par>
                            </p:childTnLst>
                          </p:cTn>
                        </p:par>
                        <p:par>
                          <p:cTn id="261" fill="hold">
                            <p:stCondLst>
                              <p:cond delay="500"/>
                            </p:stCondLst>
                            <p:childTnLst>
                              <p:par>
                                <p:cTn id="262" presetID="23" presetClass="entr" presetSubtype="272" fill="hold" grpId="0" nodeType="afterEffect">
                                  <p:stCondLst>
                                    <p:cond delay="0"/>
                                  </p:stCondLst>
                                  <p:childTnLst>
                                    <p:set>
                                      <p:cBhvr>
                                        <p:cTn id="263" dur="1" fill="hold">
                                          <p:stCondLst>
                                            <p:cond delay="0"/>
                                          </p:stCondLst>
                                        </p:cTn>
                                        <p:tgtEl>
                                          <p:spTgt spid="35911"/>
                                        </p:tgtEl>
                                        <p:attrNameLst>
                                          <p:attrName>style.visibility</p:attrName>
                                        </p:attrNameLst>
                                      </p:cBhvr>
                                      <p:to>
                                        <p:strVal val="visible"/>
                                      </p:to>
                                    </p:set>
                                    <p:anim calcmode="lin" valueType="num">
                                      <p:cBhvr>
                                        <p:cTn id="264" dur="500" fill="hold"/>
                                        <p:tgtEl>
                                          <p:spTgt spid="35911"/>
                                        </p:tgtEl>
                                        <p:attrNameLst>
                                          <p:attrName>ppt_w</p:attrName>
                                        </p:attrNameLst>
                                      </p:cBhvr>
                                      <p:tavLst>
                                        <p:tav tm="0">
                                          <p:val>
                                            <p:strVal val="2/3*#ppt_w"/>
                                          </p:val>
                                        </p:tav>
                                        <p:tav tm="100000">
                                          <p:val>
                                            <p:strVal val="#ppt_w"/>
                                          </p:val>
                                        </p:tav>
                                      </p:tavLst>
                                    </p:anim>
                                    <p:anim calcmode="lin" valueType="num">
                                      <p:cBhvr>
                                        <p:cTn id="265" dur="500" fill="hold"/>
                                        <p:tgtEl>
                                          <p:spTgt spid="35911"/>
                                        </p:tgtEl>
                                        <p:attrNameLst>
                                          <p:attrName>ppt_h</p:attrName>
                                        </p:attrNameLst>
                                      </p:cBhvr>
                                      <p:tavLst>
                                        <p:tav tm="0">
                                          <p:val>
                                            <p:strVal val="2/3*#ppt_h"/>
                                          </p:val>
                                        </p:tav>
                                        <p:tav tm="100000">
                                          <p:val>
                                            <p:strVal val="#ppt_h"/>
                                          </p:val>
                                        </p:tav>
                                      </p:tavLst>
                                    </p:anim>
                                  </p:childTnLst>
                                </p:cTn>
                              </p:par>
                            </p:childTnLst>
                          </p:cTn>
                        </p:par>
                        <p:par>
                          <p:cTn id="266" fill="hold">
                            <p:stCondLst>
                              <p:cond delay="1000"/>
                            </p:stCondLst>
                            <p:childTnLst>
                              <p:par>
                                <p:cTn id="267" presetID="23" presetClass="entr" presetSubtype="272" fill="hold" grpId="0" nodeType="afterEffect">
                                  <p:stCondLst>
                                    <p:cond delay="0"/>
                                  </p:stCondLst>
                                  <p:childTnLst>
                                    <p:set>
                                      <p:cBhvr>
                                        <p:cTn id="268" dur="1" fill="hold">
                                          <p:stCondLst>
                                            <p:cond delay="0"/>
                                          </p:stCondLst>
                                        </p:cTn>
                                        <p:tgtEl>
                                          <p:spTgt spid="35957"/>
                                        </p:tgtEl>
                                        <p:attrNameLst>
                                          <p:attrName>style.visibility</p:attrName>
                                        </p:attrNameLst>
                                      </p:cBhvr>
                                      <p:to>
                                        <p:strVal val="visible"/>
                                      </p:to>
                                    </p:set>
                                    <p:anim calcmode="lin" valueType="num">
                                      <p:cBhvr>
                                        <p:cTn id="269" dur="500" fill="hold"/>
                                        <p:tgtEl>
                                          <p:spTgt spid="35957"/>
                                        </p:tgtEl>
                                        <p:attrNameLst>
                                          <p:attrName>ppt_w</p:attrName>
                                        </p:attrNameLst>
                                      </p:cBhvr>
                                      <p:tavLst>
                                        <p:tav tm="0">
                                          <p:val>
                                            <p:strVal val="2/3*#ppt_w"/>
                                          </p:val>
                                        </p:tav>
                                        <p:tav tm="100000">
                                          <p:val>
                                            <p:strVal val="#ppt_w"/>
                                          </p:val>
                                        </p:tav>
                                      </p:tavLst>
                                    </p:anim>
                                    <p:anim calcmode="lin" valueType="num">
                                      <p:cBhvr>
                                        <p:cTn id="270" dur="500" fill="hold"/>
                                        <p:tgtEl>
                                          <p:spTgt spid="35957"/>
                                        </p:tgtEl>
                                        <p:attrNameLst>
                                          <p:attrName>ppt_h</p:attrName>
                                        </p:attrNameLst>
                                      </p:cBhvr>
                                      <p:tavLst>
                                        <p:tav tm="0">
                                          <p:val>
                                            <p:strVal val="2/3*#ppt_h"/>
                                          </p:val>
                                        </p:tav>
                                        <p:tav tm="100000">
                                          <p:val>
                                            <p:strVal val="#ppt_h"/>
                                          </p:val>
                                        </p:tav>
                                      </p:tavLst>
                                    </p:anim>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35912"/>
                                        </p:tgtEl>
                                        <p:attrNameLst>
                                          <p:attrName>style.visibility</p:attrName>
                                        </p:attrNameLst>
                                      </p:cBhvr>
                                      <p:to>
                                        <p:strVal val="visible"/>
                                      </p:to>
                                    </p:set>
                                    <p:animEffect transition="in" filter="wipe(left)">
                                      <p:cBhvr>
                                        <p:cTn id="275" dur="500"/>
                                        <p:tgtEl>
                                          <p:spTgt spid="35912"/>
                                        </p:tgtEl>
                                      </p:cBhvr>
                                    </p:animEffect>
                                  </p:childTnLst>
                                </p:cTn>
                              </p:par>
                            </p:childTnLst>
                          </p:cTn>
                        </p:par>
                        <p:par>
                          <p:cTn id="276" fill="hold">
                            <p:stCondLst>
                              <p:cond delay="500"/>
                            </p:stCondLst>
                            <p:childTnLst>
                              <p:par>
                                <p:cTn id="277" presetID="1" presetClass="entr" presetSubtype="0" fill="hold" nodeType="afterEffect">
                                  <p:stCondLst>
                                    <p:cond delay="0"/>
                                  </p:stCondLst>
                                  <p:childTnLst>
                                    <p:set>
                                      <p:cBhvr>
                                        <p:cTn id="278" dur="1" fill="hold">
                                          <p:stCondLst>
                                            <p:cond delay="499"/>
                                          </p:stCondLst>
                                        </p:cTn>
                                        <p:tgtEl>
                                          <p:spTgt spid="12"/>
                                        </p:tgtEl>
                                        <p:attrNameLst>
                                          <p:attrName>style.visibility</p:attrName>
                                        </p:attrNameLst>
                                      </p:cBhvr>
                                      <p:to>
                                        <p:strVal val="visible"/>
                                      </p:to>
                                    </p:set>
                                  </p:childTnLst>
                                </p:cTn>
                              </p:par>
                            </p:childTnLst>
                          </p:cTn>
                        </p:par>
                        <p:par>
                          <p:cTn id="279" fill="hold">
                            <p:stCondLst>
                              <p:cond delay="1000"/>
                            </p:stCondLst>
                            <p:childTnLst>
                              <p:par>
                                <p:cTn id="280" presetID="22" presetClass="entr" presetSubtype="8" fill="hold" grpId="0" nodeType="afterEffect">
                                  <p:stCondLst>
                                    <p:cond delay="0"/>
                                  </p:stCondLst>
                                  <p:childTnLst>
                                    <p:set>
                                      <p:cBhvr>
                                        <p:cTn id="281" dur="1" fill="hold">
                                          <p:stCondLst>
                                            <p:cond delay="0"/>
                                          </p:stCondLst>
                                        </p:cTn>
                                        <p:tgtEl>
                                          <p:spTgt spid="35913"/>
                                        </p:tgtEl>
                                        <p:attrNameLst>
                                          <p:attrName>style.visibility</p:attrName>
                                        </p:attrNameLst>
                                      </p:cBhvr>
                                      <p:to>
                                        <p:strVal val="visible"/>
                                      </p:to>
                                    </p:set>
                                    <p:animEffect transition="in" filter="wipe(left)">
                                      <p:cBhvr>
                                        <p:cTn id="282" dur="500"/>
                                        <p:tgtEl>
                                          <p:spTgt spid="35913"/>
                                        </p:tgtEl>
                                      </p:cBhvr>
                                    </p:animEffect>
                                  </p:childTnLst>
                                </p:cTn>
                              </p:par>
                            </p:childTnLst>
                          </p:cTn>
                        </p:par>
                        <p:par>
                          <p:cTn id="283" fill="hold">
                            <p:stCondLst>
                              <p:cond delay="1500"/>
                            </p:stCondLst>
                            <p:childTnLst>
                              <p:par>
                                <p:cTn id="284" presetID="1" presetClass="entr" presetSubtype="0" fill="hold" nodeType="afterEffect">
                                  <p:stCondLst>
                                    <p:cond delay="0"/>
                                  </p:stCondLst>
                                  <p:childTnLst>
                                    <p:set>
                                      <p:cBhvr>
                                        <p:cTn id="285" dur="1" fill="hold">
                                          <p:stCondLst>
                                            <p:cond delay="499"/>
                                          </p:stCondLst>
                                        </p:cTn>
                                        <p:tgtEl>
                                          <p:spTgt spid="13"/>
                                        </p:tgtEl>
                                        <p:attrNameLst>
                                          <p:attrName>style.visibility</p:attrName>
                                        </p:attrNameLst>
                                      </p:cBhvr>
                                      <p:to>
                                        <p:strVal val="visible"/>
                                      </p:to>
                                    </p:set>
                                  </p:childTnLst>
                                </p:cTn>
                              </p:par>
                            </p:childTnLst>
                          </p:cTn>
                        </p:par>
                        <p:par>
                          <p:cTn id="286" fill="hold">
                            <p:stCondLst>
                              <p:cond delay="2000"/>
                            </p:stCondLst>
                            <p:childTnLst>
                              <p:par>
                                <p:cTn id="287" presetID="1" presetClass="entr" presetSubtype="0" fill="hold" grpId="0" nodeType="afterEffect">
                                  <p:stCondLst>
                                    <p:cond delay="0"/>
                                  </p:stCondLst>
                                  <p:childTnLst>
                                    <p:set>
                                      <p:cBhvr>
                                        <p:cTn id="288" dur="1" fill="hold">
                                          <p:stCondLst>
                                            <p:cond delay="499"/>
                                          </p:stCondLst>
                                        </p:cTn>
                                        <p:tgtEl>
                                          <p:spTgt spid="35922"/>
                                        </p:tgtEl>
                                        <p:attrNameLst>
                                          <p:attrName>style.visibility</p:attrName>
                                        </p:attrNameLst>
                                      </p:cBhvr>
                                      <p:to>
                                        <p:strVal val="visible"/>
                                      </p:to>
                                    </p:set>
                                  </p:childTnLst>
                                </p:cTn>
                              </p:par>
                            </p:childTnLst>
                          </p:cTn>
                        </p:par>
                        <p:par>
                          <p:cTn id="289" fill="hold">
                            <p:stCondLst>
                              <p:cond delay="2500"/>
                            </p:stCondLst>
                            <p:childTnLst>
                              <p:par>
                                <p:cTn id="290" presetID="1" presetClass="entr" presetSubtype="0" fill="hold" grpId="0" nodeType="afterEffect">
                                  <p:stCondLst>
                                    <p:cond delay="0"/>
                                  </p:stCondLst>
                                  <p:childTnLst>
                                    <p:set>
                                      <p:cBhvr>
                                        <p:cTn id="291" dur="1" fill="hold">
                                          <p:stCondLst>
                                            <p:cond delay="499"/>
                                          </p:stCondLst>
                                        </p:cTn>
                                        <p:tgtEl>
                                          <p:spTgt spid="35960"/>
                                        </p:tgtEl>
                                        <p:attrNameLst>
                                          <p:attrName>style.visibility</p:attrName>
                                        </p:attrNameLst>
                                      </p:cBhvr>
                                      <p:to>
                                        <p:strVal val="visible"/>
                                      </p:to>
                                    </p:set>
                                  </p:childTnLst>
                                </p:cTn>
                              </p:par>
                            </p:childTnLst>
                          </p:cTn>
                        </p:par>
                        <p:par>
                          <p:cTn id="292" fill="hold">
                            <p:stCondLst>
                              <p:cond delay="3000"/>
                            </p:stCondLst>
                            <p:childTnLst>
                              <p:par>
                                <p:cTn id="293" presetID="23" presetClass="entr" presetSubtype="272" fill="hold" nodeType="afterEffect">
                                  <p:stCondLst>
                                    <p:cond delay="0"/>
                                  </p:stCondLst>
                                  <p:childTnLst>
                                    <p:set>
                                      <p:cBhvr>
                                        <p:cTn id="294" dur="1" fill="hold">
                                          <p:stCondLst>
                                            <p:cond delay="0"/>
                                          </p:stCondLst>
                                        </p:cTn>
                                        <p:tgtEl>
                                          <p:spTgt spid="35948"/>
                                        </p:tgtEl>
                                        <p:attrNameLst>
                                          <p:attrName>style.visibility</p:attrName>
                                        </p:attrNameLst>
                                      </p:cBhvr>
                                      <p:to>
                                        <p:strVal val="visible"/>
                                      </p:to>
                                    </p:set>
                                    <p:anim calcmode="lin" valueType="num">
                                      <p:cBhvr>
                                        <p:cTn id="295" dur="500" fill="hold"/>
                                        <p:tgtEl>
                                          <p:spTgt spid="35948"/>
                                        </p:tgtEl>
                                        <p:attrNameLst>
                                          <p:attrName>ppt_w</p:attrName>
                                        </p:attrNameLst>
                                      </p:cBhvr>
                                      <p:tavLst>
                                        <p:tav tm="0">
                                          <p:val>
                                            <p:strVal val="2/3*#ppt_w"/>
                                          </p:val>
                                        </p:tav>
                                        <p:tav tm="100000">
                                          <p:val>
                                            <p:strVal val="#ppt_w"/>
                                          </p:val>
                                        </p:tav>
                                      </p:tavLst>
                                    </p:anim>
                                    <p:anim calcmode="lin" valueType="num">
                                      <p:cBhvr>
                                        <p:cTn id="296" dur="500" fill="hold"/>
                                        <p:tgtEl>
                                          <p:spTgt spid="35948"/>
                                        </p:tgtEl>
                                        <p:attrNameLst>
                                          <p:attrName>ppt_h</p:attrName>
                                        </p:attrNameLst>
                                      </p:cBhvr>
                                      <p:tavLst>
                                        <p:tav tm="0">
                                          <p:val>
                                            <p:strVal val="2/3*#ppt_h"/>
                                          </p:val>
                                        </p:tav>
                                        <p:tav tm="100000">
                                          <p:val>
                                            <p:strVal val="#ppt_h"/>
                                          </p:val>
                                        </p:tav>
                                      </p:tavLst>
                                    </p:anim>
                                  </p:childTnLst>
                                </p:cTn>
                              </p:par>
                            </p:childTnLst>
                          </p:cTn>
                        </p:par>
                      </p:childTnLst>
                    </p:cTn>
                  </p:par>
                  <p:par>
                    <p:cTn id="297" fill="hold">
                      <p:stCondLst>
                        <p:cond delay="indefinite"/>
                      </p:stCondLst>
                      <p:childTnLst>
                        <p:par>
                          <p:cTn id="298" fill="hold">
                            <p:stCondLst>
                              <p:cond delay="0"/>
                            </p:stCondLst>
                            <p:childTnLst>
                              <p:par>
                                <p:cTn id="299" presetID="22" presetClass="entr" presetSubtype="1" fill="hold" grpId="0" nodeType="clickEffect">
                                  <p:stCondLst>
                                    <p:cond delay="0"/>
                                  </p:stCondLst>
                                  <p:childTnLst>
                                    <p:set>
                                      <p:cBhvr>
                                        <p:cTn id="300" dur="1" fill="hold">
                                          <p:stCondLst>
                                            <p:cond delay="0"/>
                                          </p:stCondLst>
                                        </p:cTn>
                                        <p:tgtEl>
                                          <p:spTgt spid="35923"/>
                                        </p:tgtEl>
                                        <p:attrNameLst>
                                          <p:attrName>style.visibility</p:attrName>
                                        </p:attrNameLst>
                                      </p:cBhvr>
                                      <p:to>
                                        <p:strVal val="visible"/>
                                      </p:to>
                                    </p:set>
                                    <p:animEffect transition="in" filter="wipe(up)">
                                      <p:cBhvr>
                                        <p:cTn id="301" dur="500"/>
                                        <p:tgtEl>
                                          <p:spTgt spid="35923"/>
                                        </p:tgtEl>
                                      </p:cBhvr>
                                    </p:animEffect>
                                  </p:childTnLst>
                                </p:cTn>
                              </p:par>
                            </p:childTnLst>
                          </p:cTn>
                        </p:par>
                      </p:childTnLst>
                    </p:cTn>
                  </p:par>
                  <p:par>
                    <p:cTn id="302" fill="hold">
                      <p:stCondLst>
                        <p:cond delay="indefinite"/>
                      </p:stCondLst>
                      <p:childTnLst>
                        <p:par>
                          <p:cTn id="303" fill="hold">
                            <p:stCondLst>
                              <p:cond delay="0"/>
                            </p:stCondLst>
                            <p:childTnLst>
                              <p:par>
                                <p:cTn id="304" presetID="23" presetClass="entr" presetSubtype="272" fill="hold" nodeType="clickEffect">
                                  <p:stCondLst>
                                    <p:cond delay="0"/>
                                  </p:stCondLst>
                                  <p:childTnLst>
                                    <p:set>
                                      <p:cBhvr>
                                        <p:cTn id="305" dur="1" fill="hold">
                                          <p:stCondLst>
                                            <p:cond delay="0"/>
                                          </p:stCondLst>
                                        </p:cTn>
                                        <p:tgtEl>
                                          <p:spTgt spid="35947"/>
                                        </p:tgtEl>
                                        <p:attrNameLst>
                                          <p:attrName>style.visibility</p:attrName>
                                        </p:attrNameLst>
                                      </p:cBhvr>
                                      <p:to>
                                        <p:strVal val="visible"/>
                                      </p:to>
                                    </p:set>
                                    <p:anim calcmode="lin" valueType="num">
                                      <p:cBhvr>
                                        <p:cTn id="306" dur="500" fill="hold"/>
                                        <p:tgtEl>
                                          <p:spTgt spid="35947"/>
                                        </p:tgtEl>
                                        <p:attrNameLst>
                                          <p:attrName>ppt_w</p:attrName>
                                        </p:attrNameLst>
                                      </p:cBhvr>
                                      <p:tavLst>
                                        <p:tav tm="0">
                                          <p:val>
                                            <p:strVal val="2/3*#ppt_w"/>
                                          </p:val>
                                        </p:tav>
                                        <p:tav tm="100000">
                                          <p:val>
                                            <p:strVal val="#ppt_w"/>
                                          </p:val>
                                        </p:tav>
                                      </p:tavLst>
                                    </p:anim>
                                    <p:anim calcmode="lin" valueType="num">
                                      <p:cBhvr>
                                        <p:cTn id="307" dur="500" fill="hold"/>
                                        <p:tgtEl>
                                          <p:spTgt spid="35947"/>
                                        </p:tgtEl>
                                        <p:attrNameLst>
                                          <p:attrName>ppt_h</p:attrName>
                                        </p:attrNameLst>
                                      </p:cBhvr>
                                      <p:tavLst>
                                        <p:tav tm="0">
                                          <p:val>
                                            <p:strVal val="2/3*#ppt_h"/>
                                          </p:val>
                                        </p:tav>
                                        <p:tav tm="100000">
                                          <p:val>
                                            <p:strVal val="#ppt_h"/>
                                          </p:val>
                                        </p:tav>
                                      </p:tavLst>
                                    </p:anim>
                                  </p:childTnLst>
                                </p:cTn>
                              </p:par>
                            </p:childTnLst>
                          </p:cTn>
                        </p:par>
                      </p:childTnLst>
                    </p:cTn>
                  </p:par>
                  <p:par>
                    <p:cTn id="308" fill="hold">
                      <p:stCondLst>
                        <p:cond delay="indefinite"/>
                      </p:stCondLst>
                      <p:childTnLst>
                        <p:par>
                          <p:cTn id="309" fill="hold">
                            <p:stCondLst>
                              <p:cond delay="0"/>
                            </p:stCondLst>
                            <p:childTnLst>
                              <p:par>
                                <p:cTn id="310" presetID="23" presetClass="entr" presetSubtype="16" fill="hold" grpId="0" nodeType="clickEffect">
                                  <p:stCondLst>
                                    <p:cond delay="0"/>
                                  </p:stCondLst>
                                  <p:childTnLst>
                                    <p:set>
                                      <p:cBhvr>
                                        <p:cTn id="311" dur="1" fill="hold">
                                          <p:stCondLst>
                                            <p:cond delay="0"/>
                                          </p:stCondLst>
                                        </p:cTn>
                                        <p:tgtEl>
                                          <p:spTgt spid="35914"/>
                                        </p:tgtEl>
                                        <p:attrNameLst>
                                          <p:attrName>style.visibility</p:attrName>
                                        </p:attrNameLst>
                                      </p:cBhvr>
                                      <p:to>
                                        <p:strVal val="visible"/>
                                      </p:to>
                                    </p:set>
                                    <p:anim calcmode="lin" valueType="num">
                                      <p:cBhvr>
                                        <p:cTn id="312" dur="500" fill="hold"/>
                                        <p:tgtEl>
                                          <p:spTgt spid="35914"/>
                                        </p:tgtEl>
                                        <p:attrNameLst>
                                          <p:attrName>ppt_w</p:attrName>
                                        </p:attrNameLst>
                                      </p:cBhvr>
                                      <p:tavLst>
                                        <p:tav tm="0">
                                          <p:val>
                                            <p:fltVal val="0"/>
                                          </p:val>
                                        </p:tav>
                                        <p:tav tm="100000">
                                          <p:val>
                                            <p:strVal val="#ppt_w"/>
                                          </p:val>
                                        </p:tav>
                                      </p:tavLst>
                                    </p:anim>
                                    <p:anim calcmode="lin" valueType="num">
                                      <p:cBhvr>
                                        <p:cTn id="313" dur="500" fill="hold"/>
                                        <p:tgtEl>
                                          <p:spTgt spid="35914"/>
                                        </p:tgtEl>
                                        <p:attrNameLst>
                                          <p:attrName>ppt_h</p:attrName>
                                        </p:attrNameLst>
                                      </p:cBhvr>
                                      <p:tavLst>
                                        <p:tav tm="0">
                                          <p:val>
                                            <p:fltVal val="0"/>
                                          </p:val>
                                        </p:tav>
                                        <p:tav tm="100000">
                                          <p:val>
                                            <p:strVal val="#ppt_h"/>
                                          </p:val>
                                        </p:tav>
                                      </p:tavLst>
                                    </p:anim>
                                  </p:childTnLst>
                                </p:cTn>
                              </p:par>
                            </p:childTnLst>
                          </p:cTn>
                        </p:par>
                      </p:childTnLst>
                    </p:cTn>
                  </p:par>
                  <p:par>
                    <p:cTn id="314" fill="hold">
                      <p:stCondLst>
                        <p:cond delay="indefinite"/>
                      </p:stCondLst>
                      <p:childTnLst>
                        <p:par>
                          <p:cTn id="315" fill="hold">
                            <p:stCondLst>
                              <p:cond delay="0"/>
                            </p:stCondLst>
                            <p:childTnLst>
                              <p:par>
                                <p:cTn id="316" presetID="22" presetClass="entr" presetSubtype="2" fill="hold" grpId="0" nodeType="clickEffect">
                                  <p:stCondLst>
                                    <p:cond delay="0"/>
                                  </p:stCondLst>
                                  <p:childTnLst>
                                    <p:set>
                                      <p:cBhvr>
                                        <p:cTn id="317" dur="1" fill="hold">
                                          <p:stCondLst>
                                            <p:cond delay="0"/>
                                          </p:stCondLst>
                                        </p:cTn>
                                        <p:tgtEl>
                                          <p:spTgt spid="35916"/>
                                        </p:tgtEl>
                                        <p:attrNameLst>
                                          <p:attrName>style.visibility</p:attrName>
                                        </p:attrNameLst>
                                      </p:cBhvr>
                                      <p:to>
                                        <p:strVal val="visible"/>
                                      </p:to>
                                    </p:set>
                                    <p:animEffect transition="in" filter="wipe(right)">
                                      <p:cBhvr>
                                        <p:cTn id="318" dur="500"/>
                                        <p:tgtEl>
                                          <p:spTgt spid="35916"/>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1" fill="hold" grpId="0" nodeType="clickEffect">
                                  <p:stCondLst>
                                    <p:cond delay="0"/>
                                  </p:stCondLst>
                                  <p:childTnLst>
                                    <p:set>
                                      <p:cBhvr>
                                        <p:cTn id="322" dur="1" fill="hold">
                                          <p:stCondLst>
                                            <p:cond delay="0"/>
                                          </p:stCondLst>
                                        </p:cTn>
                                        <p:tgtEl>
                                          <p:spTgt spid="35919"/>
                                        </p:tgtEl>
                                        <p:attrNameLst>
                                          <p:attrName>style.visibility</p:attrName>
                                        </p:attrNameLst>
                                      </p:cBhvr>
                                      <p:to>
                                        <p:strVal val="visible"/>
                                      </p:to>
                                    </p:set>
                                    <p:animEffect transition="in" filter="wipe(up)">
                                      <p:cBhvr>
                                        <p:cTn id="323" dur="500"/>
                                        <p:tgtEl>
                                          <p:spTgt spid="35919"/>
                                        </p:tgtEl>
                                      </p:cBhvr>
                                    </p:animEffect>
                                  </p:childTnLst>
                                </p:cTn>
                              </p:par>
                            </p:childTnLst>
                          </p:cTn>
                        </p:par>
                        <p:par>
                          <p:cTn id="324" fill="hold">
                            <p:stCondLst>
                              <p:cond delay="500"/>
                            </p:stCondLst>
                            <p:childTnLst>
                              <p:par>
                                <p:cTn id="325" presetID="22" presetClass="entr" presetSubtype="8" fill="hold" grpId="0" nodeType="afterEffect">
                                  <p:stCondLst>
                                    <p:cond delay="0"/>
                                  </p:stCondLst>
                                  <p:childTnLst>
                                    <p:set>
                                      <p:cBhvr>
                                        <p:cTn id="326" dur="1" fill="hold">
                                          <p:stCondLst>
                                            <p:cond delay="0"/>
                                          </p:stCondLst>
                                        </p:cTn>
                                        <p:tgtEl>
                                          <p:spTgt spid="35925"/>
                                        </p:tgtEl>
                                        <p:attrNameLst>
                                          <p:attrName>style.visibility</p:attrName>
                                        </p:attrNameLst>
                                      </p:cBhvr>
                                      <p:to>
                                        <p:strVal val="visible"/>
                                      </p:to>
                                    </p:set>
                                    <p:animEffect transition="in" filter="wipe(left)">
                                      <p:cBhvr>
                                        <p:cTn id="327" dur="500"/>
                                        <p:tgtEl>
                                          <p:spTgt spid="35925"/>
                                        </p:tgtEl>
                                      </p:cBhvr>
                                    </p:animEffect>
                                  </p:childTnLst>
                                </p:cTn>
                              </p:par>
                            </p:childTnLst>
                          </p:cTn>
                        </p:par>
                        <p:par>
                          <p:cTn id="328" fill="hold">
                            <p:stCondLst>
                              <p:cond delay="1000"/>
                            </p:stCondLst>
                            <p:childTnLst>
                              <p:par>
                                <p:cTn id="329" presetID="23" presetClass="entr" presetSubtype="272" fill="hold" nodeType="afterEffect">
                                  <p:stCondLst>
                                    <p:cond delay="0"/>
                                  </p:stCondLst>
                                  <p:childTnLst>
                                    <p:set>
                                      <p:cBhvr>
                                        <p:cTn id="330" dur="1" fill="hold">
                                          <p:stCondLst>
                                            <p:cond delay="0"/>
                                          </p:stCondLst>
                                        </p:cTn>
                                        <p:tgtEl>
                                          <p:spTgt spid="35936"/>
                                        </p:tgtEl>
                                        <p:attrNameLst>
                                          <p:attrName>style.visibility</p:attrName>
                                        </p:attrNameLst>
                                      </p:cBhvr>
                                      <p:to>
                                        <p:strVal val="visible"/>
                                      </p:to>
                                    </p:set>
                                    <p:anim calcmode="lin" valueType="num">
                                      <p:cBhvr>
                                        <p:cTn id="331" dur="500" fill="hold"/>
                                        <p:tgtEl>
                                          <p:spTgt spid="35936"/>
                                        </p:tgtEl>
                                        <p:attrNameLst>
                                          <p:attrName>ppt_w</p:attrName>
                                        </p:attrNameLst>
                                      </p:cBhvr>
                                      <p:tavLst>
                                        <p:tav tm="0">
                                          <p:val>
                                            <p:strVal val="2/3*#ppt_w"/>
                                          </p:val>
                                        </p:tav>
                                        <p:tav tm="100000">
                                          <p:val>
                                            <p:strVal val="#ppt_w"/>
                                          </p:val>
                                        </p:tav>
                                      </p:tavLst>
                                    </p:anim>
                                    <p:anim calcmode="lin" valueType="num">
                                      <p:cBhvr>
                                        <p:cTn id="332" dur="500" fill="hold"/>
                                        <p:tgtEl>
                                          <p:spTgt spid="35936"/>
                                        </p:tgtEl>
                                        <p:attrNameLst>
                                          <p:attrName>ppt_h</p:attrName>
                                        </p:attrNameLst>
                                      </p:cBhvr>
                                      <p:tavLst>
                                        <p:tav tm="0">
                                          <p:val>
                                            <p:strVal val="2/3*#ppt_h"/>
                                          </p:val>
                                        </p:tav>
                                        <p:tav tm="100000">
                                          <p:val>
                                            <p:strVal val="#ppt_h"/>
                                          </p:val>
                                        </p:tav>
                                      </p:tavLst>
                                    </p:anim>
                                  </p:childTnLst>
                                </p:cTn>
                              </p:par>
                            </p:childTnLst>
                          </p:cTn>
                        </p:par>
                      </p:childTnLst>
                    </p:cTn>
                  </p:par>
                  <p:par>
                    <p:cTn id="333" fill="hold">
                      <p:stCondLst>
                        <p:cond delay="indefinite"/>
                      </p:stCondLst>
                      <p:childTnLst>
                        <p:par>
                          <p:cTn id="334" fill="hold">
                            <p:stCondLst>
                              <p:cond delay="0"/>
                            </p:stCondLst>
                            <p:childTnLst>
                              <p:par>
                                <p:cTn id="335" presetID="22" presetClass="entr" presetSubtype="8" fill="hold" grpId="0" nodeType="clickEffect">
                                  <p:stCondLst>
                                    <p:cond delay="0"/>
                                  </p:stCondLst>
                                  <p:childTnLst>
                                    <p:set>
                                      <p:cBhvr>
                                        <p:cTn id="336" dur="1" fill="hold">
                                          <p:stCondLst>
                                            <p:cond delay="0"/>
                                          </p:stCondLst>
                                        </p:cTn>
                                        <p:tgtEl>
                                          <p:spTgt spid="35921"/>
                                        </p:tgtEl>
                                        <p:attrNameLst>
                                          <p:attrName>style.visibility</p:attrName>
                                        </p:attrNameLst>
                                      </p:cBhvr>
                                      <p:to>
                                        <p:strVal val="visible"/>
                                      </p:to>
                                    </p:set>
                                    <p:animEffect transition="in" filter="wipe(left)">
                                      <p:cBhvr>
                                        <p:cTn id="337" dur="500"/>
                                        <p:tgtEl>
                                          <p:spTgt spid="35921"/>
                                        </p:tgtEl>
                                      </p:cBhvr>
                                    </p:animEffect>
                                  </p:childTnLst>
                                </p:cTn>
                              </p:par>
                            </p:childTnLst>
                          </p:cTn>
                        </p:par>
                        <p:par>
                          <p:cTn id="338" fill="hold">
                            <p:stCondLst>
                              <p:cond delay="500"/>
                            </p:stCondLst>
                            <p:childTnLst>
                              <p:par>
                                <p:cTn id="339" presetID="22" presetClass="entr" presetSubtype="8" fill="hold" grpId="0" nodeType="afterEffect">
                                  <p:stCondLst>
                                    <p:cond delay="0"/>
                                  </p:stCondLst>
                                  <p:childTnLst>
                                    <p:set>
                                      <p:cBhvr>
                                        <p:cTn id="340" dur="1" fill="hold">
                                          <p:stCondLst>
                                            <p:cond delay="0"/>
                                          </p:stCondLst>
                                        </p:cTn>
                                        <p:tgtEl>
                                          <p:spTgt spid="35926"/>
                                        </p:tgtEl>
                                        <p:attrNameLst>
                                          <p:attrName>style.visibility</p:attrName>
                                        </p:attrNameLst>
                                      </p:cBhvr>
                                      <p:to>
                                        <p:strVal val="visible"/>
                                      </p:to>
                                    </p:set>
                                    <p:animEffect transition="in" filter="wipe(left)">
                                      <p:cBhvr>
                                        <p:cTn id="341" dur="500"/>
                                        <p:tgtEl>
                                          <p:spTgt spid="35926"/>
                                        </p:tgtEl>
                                      </p:cBhvr>
                                    </p:animEffect>
                                  </p:childTnLst>
                                </p:cTn>
                              </p:par>
                            </p:childTnLst>
                          </p:cTn>
                        </p:par>
                        <p:par>
                          <p:cTn id="342" fill="hold">
                            <p:stCondLst>
                              <p:cond delay="1000"/>
                            </p:stCondLst>
                            <p:childTnLst>
                              <p:par>
                                <p:cTn id="343" presetID="23" presetClass="entr" presetSubtype="272" fill="hold" nodeType="afterEffect">
                                  <p:stCondLst>
                                    <p:cond delay="0"/>
                                  </p:stCondLst>
                                  <p:childTnLst>
                                    <p:set>
                                      <p:cBhvr>
                                        <p:cTn id="344" dur="1" fill="hold">
                                          <p:stCondLst>
                                            <p:cond delay="0"/>
                                          </p:stCondLst>
                                        </p:cTn>
                                        <p:tgtEl>
                                          <p:spTgt spid="35940"/>
                                        </p:tgtEl>
                                        <p:attrNameLst>
                                          <p:attrName>style.visibility</p:attrName>
                                        </p:attrNameLst>
                                      </p:cBhvr>
                                      <p:to>
                                        <p:strVal val="visible"/>
                                      </p:to>
                                    </p:set>
                                    <p:anim calcmode="lin" valueType="num">
                                      <p:cBhvr>
                                        <p:cTn id="345" dur="500" fill="hold"/>
                                        <p:tgtEl>
                                          <p:spTgt spid="35940"/>
                                        </p:tgtEl>
                                        <p:attrNameLst>
                                          <p:attrName>ppt_w</p:attrName>
                                        </p:attrNameLst>
                                      </p:cBhvr>
                                      <p:tavLst>
                                        <p:tav tm="0">
                                          <p:val>
                                            <p:strVal val="2/3*#ppt_w"/>
                                          </p:val>
                                        </p:tav>
                                        <p:tav tm="100000">
                                          <p:val>
                                            <p:strVal val="#ppt_w"/>
                                          </p:val>
                                        </p:tav>
                                      </p:tavLst>
                                    </p:anim>
                                    <p:anim calcmode="lin" valueType="num">
                                      <p:cBhvr>
                                        <p:cTn id="346" dur="500" fill="hold"/>
                                        <p:tgtEl>
                                          <p:spTgt spid="35940"/>
                                        </p:tgtEl>
                                        <p:attrNameLst>
                                          <p:attrName>ppt_h</p:attrName>
                                        </p:attrNameLst>
                                      </p:cBhvr>
                                      <p:tavLst>
                                        <p:tav tm="0">
                                          <p:val>
                                            <p:strVal val="2/3*#ppt_h"/>
                                          </p:val>
                                        </p:tav>
                                        <p:tav tm="100000">
                                          <p:val>
                                            <p:strVal val="#ppt_h"/>
                                          </p:val>
                                        </p:tav>
                                      </p:tavLst>
                                    </p:anim>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grpId="0" nodeType="clickEffect">
                                  <p:stCondLst>
                                    <p:cond delay="0"/>
                                  </p:stCondLst>
                                  <p:childTnLst>
                                    <p:set>
                                      <p:cBhvr>
                                        <p:cTn id="350" dur="1" fill="hold">
                                          <p:stCondLst>
                                            <p:cond delay="499"/>
                                          </p:stCondLst>
                                        </p:cTn>
                                        <p:tgtEl>
                                          <p:spTgt spid="35931"/>
                                        </p:tgtEl>
                                        <p:attrNameLst>
                                          <p:attrName>style.visibility</p:attrName>
                                        </p:attrNameLst>
                                      </p:cBhvr>
                                      <p:to>
                                        <p:strVal val="visible"/>
                                      </p:to>
                                    </p:set>
                                  </p:childTnLst>
                                </p:cTn>
                              </p:par>
                            </p:childTnLst>
                          </p:cTn>
                        </p:par>
                        <p:par>
                          <p:cTn id="351" fill="hold">
                            <p:stCondLst>
                              <p:cond delay="500"/>
                            </p:stCondLst>
                            <p:childTnLst>
                              <p:par>
                                <p:cTn id="352" presetID="1" presetClass="entr" presetSubtype="0" fill="hold" grpId="0" nodeType="afterEffect">
                                  <p:stCondLst>
                                    <p:cond delay="0"/>
                                  </p:stCondLst>
                                  <p:childTnLst>
                                    <p:set>
                                      <p:cBhvr>
                                        <p:cTn id="353" dur="1" fill="hold">
                                          <p:stCondLst>
                                            <p:cond delay="499"/>
                                          </p:stCondLst>
                                        </p:cTn>
                                        <p:tgtEl>
                                          <p:spTgt spid="35933"/>
                                        </p:tgtEl>
                                        <p:attrNameLst>
                                          <p:attrName>style.visibility</p:attrName>
                                        </p:attrNameLst>
                                      </p:cBhvr>
                                      <p:to>
                                        <p:strVal val="visible"/>
                                      </p:to>
                                    </p:set>
                                  </p:childTnLst>
                                </p:cTn>
                              </p:par>
                            </p:childTnLst>
                          </p:cTn>
                        </p:par>
                        <p:par>
                          <p:cTn id="354" fill="hold">
                            <p:stCondLst>
                              <p:cond delay="1000"/>
                            </p:stCondLst>
                            <p:childTnLst>
                              <p:par>
                                <p:cTn id="355" presetID="1" presetClass="entr" presetSubtype="0" fill="hold" grpId="0" nodeType="afterEffect">
                                  <p:stCondLst>
                                    <p:cond delay="0"/>
                                  </p:stCondLst>
                                  <p:childTnLst>
                                    <p:set>
                                      <p:cBhvr>
                                        <p:cTn id="356" dur="1" fill="hold">
                                          <p:stCondLst>
                                            <p:cond delay="499"/>
                                          </p:stCondLst>
                                        </p:cTn>
                                        <p:tgtEl>
                                          <p:spTgt spid="35932"/>
                                        </p:tgtEl>
                                        <p:attrNameLst>
                                          <p:attrName>style.visibility</p:attrName>
                                        </p:attrNameLst>
                                      </p:cBhvr>
                                      <p:to>
                                        <p:strVal val="visible"/>
                                      </p:to>
                                    </p:set>
                                  </p:childTnLst>
                                </p:cTn>
                              </p:par>
                            </p:childTnLst>
                          </p:cTn>
                        </p:par>
                        <p:par>
                          <p:cTn id="357" fill="hold">
                            <p:stCondLst>
                              <p:cond delay="1500"/>
                            </p:stCondLst>
                            <p:childTnLst>
                              <p:par>
                                <p:cTn id="358" presetID="1" presetClass="entr" presetSubtype="0" fill="hold" grpId="0" nodeType="afterEffect">
                                  <p:stCondLst>
                                    <p:cond delay="0"/>
                                  </p:stCondLst>
                                  <p:childTnLst>
                                    <p:set>
                                      <p:cBhvr>
                                        <p:cTn id="359" dur="1" fill="hold">
                                          <p:stCondLst>
                                            <p:cond delay="499"/>
                                          </p:stCondLst>
                                        </p:cTn>
                                        <p:tgtEl>
                                          <p:spTgt spid="35934"/>
                                        </p:tgtEl>
                                        <p:attrNameLst>
                                          <p:attrName>style.visibility</p:attrName>
                                        </p:attrNameLst>
                                      </p:cBhvr>
                                      <p:to>
                                        <p:strVal val="visible"/>
                                      </p:to>
                                    </p:set>
                                  </p:childTnLst>
                                </p:cTn>
                              </p:par>
                            </p:childTnLst>
                          </p:cTn>
                        </p:par>
                      </p:childTnLst>
                    </p:cTn>
                  </p:par>
                  <p:par>
                    <p:cTn id="360" fill="hold">
                      <p:stCondLst>
                        <p:cond delay="indefinite"/>
                      </p:stCondLst>
                      <p:childTnLst>
                        <p:par>
                          <p:cTn id="361" fill="hold">
                            <p:stCondLst>
                              <p:cond delay="0"/>
                            </p:stCondLst>
                            <p:childTnLst>
                              <p:par>
                                <p:cTn id="362" presetID="23" presetClass="entr" presetSubtype="16" fill="hold" grpId="0" nodeType="clickEffect">
                                  <p:stCondLst>
                                    <p:cond delay="0"/>
                                  </p:stCondLst>
                                  <p:childTnLst>
                                    <p:set>
                                      <p:cBhvr>
                                        <p:cTn id="363" dur="1" fill="hold">
                                          <p:stCondLst>
                                            <p:cond delay="0"/>
                                          </p:stCondLst>
                                        </p:cTn>
                                        <p:tgtEl>
                                          <p:spTgt spid="35915"/>
                                        </p:tgtEl>
                                        <p:attrNameLst>
                                          <p:attrName>style.visibility</p:attrName>
                                        </p:attrNameLst>
                                      </p:cBhvr>
                                      <p:to>
                                        <p:strVal val="visible"/>
                                      </p:to>
                                    </p:set>
                                    <p:anim calcmode="lin" valueType="num">
                                      <p:cBhvr>
                                        <p:cTn id="364" dur="500" fill="hold"/>
                                        <p:tgtEl>
                                          <p:spTgt spid="35915"/>
                                        </p:tgtEl>
                                        <p:attrNameLst>
                                          <p:attrName>ppt_w</p:attrName>
                                        </p:attrNameLst>
                                      </p:cBhvr>
                                      <p:tavLst>
                                        <p:tav tm="0">
                                          <p:val>
                                            <p:fltVal val="0"/>
                                          </p:val>
                                        </p:tav>
                                        <p:tav tm="100000">
                                          <p:val>
                                            <p:strVal val="#ppt_w"/>
                                          </p:val>
                                        </p:tav>
                                      </p:tavLst>
                                    </p:anim>
                                    <p:anim calcmode="lin" valueType="num">
                                      <p:cBhvr>
                                        <p:cTn id="365" dur="500" fill="hold"/>
                                        <p:tgtEl>
                                          <p:spTgt spid="35915"/>
                                        </p:tgtEl>
                                        <p:attrNameLst>
                                          <p:attrName>ppt_h</p:attrName>
                                        </p:attrNameLst>
                                      </p:cBhvr>
                                      <p:tavLst>
                                        <p:tav tm="0">
                                          <p:val>
                                            <p:fltVal val="0"/>
                                          </p:val>
                                        </p:tav>
                                        <p:tav tm="100000">
                                          <p:val>
                                            <p:strVal val="#ppt_h"/>
                                          </p:val>
                                        </p:tav>
                                      </p:tavLst>
                                    </p:anim>
                                  </p:childTnLst>
                                </p:cTn>
                              </p:par>
                            </p:childTnLst>
                          </p:cTn>
                        </p:par>
                      </p:childTnLst>
                    </p:cTn>
                  </p:par>
                  <p:par>
                    <p:cTn id="366" fill="hold">
                      <p:stCondLst>
                        <p:cond delay="indefinite"/>
                      </p:stCondLst>
                      <p:childTnLst>
                        <p:par>
                          <p:cTn id="367" fill="hold">
                            <p:stCondLst>
                              <p:cond delay="0"/>
                            </p:stCondLst>
                            <p:childTnLst>
                              <p:par>
                                <p:cTn id="368" presetID="22" presetClass="entr" presetSubtype="2" fill="hold" grpId="0" nodeType="clickEffect">
                                  <p:stCondLst>
                                    <p:cond delay="0"/>
                                  </p:stCondLst>
                                  <p:childTnLst>
                                    <p:set>
                                      <p:cBhvr>
                                        <p:cTn id="369" dur="1" fill="hold">
                                          <p:stCondLst>
                                            <p:cond delay="0"/>
                                          </p:stCondLst>
                                        </p:cTn>
                                        <p:tgtEl>
                                          <p:spTgt spid="35917"/>
                                        </p:tgtEl>
                                        <p:attrNameLst>
                                          <p:attrName>style.visibility</p:attrName>
                                        </p:attrNameLst>
                                      </p:cBhvr>
                                      <p:to>
                                        <p:strVal val="visible"/>
                                      </p:to>
                                    </p:set>
                                    <p:animEffect transition="in" filter="wipe(right)">
                                      <p:cBhvr>
                                        <p:cTn id="370" dur="500"/>
                                        <p:tgtEl>
                                          <p:spTgt spid="35917"/>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8" fill="hold" grpId="0" nodeType="clickEffect">
                                  <p:stCondLst>
                                    <p:cond delay="0"/>
                                  </p:stCondLst>
                                  <p:childTnLst>
                                    <p:set>
                                      <p:cBhvr>
                                        <p:cTn id="374" dur="1" fill="hold">
                                          <p:stCondLst>
                                            <p:cond delay="0"/>
                                          </p:stCondLst>
                                        </p:cTn>
                                        <p:tgtEl>
                                          <p:spTgt spid="35918"/>
                                        </p:tgtEl>
                                        <p:attrNameLst>
                                          <p:attrName>style.visibility</p:attrName>
                                        </p:attrNameLst>
                                      </p:cBhvr>
                                      <p:to>
                                        <p:strVal val="visible"/>
                                      </p:to>
                                    </p:set>
                                    <p:animEffect transition="in" filter="wipe(left)">
                                      <p:cBhvr>
                                        <p:cTn id="375" dur="500"/>
                                        <p:tgtEl>
                                          <p:spTgt spid="35918"/>
                                        </p:tgtEl>
                                      </p:cBhvr>
                                    </p:animEffect>
                                  </p:childTnLst>
                                </p:cTn>
                              </p:par>
                            </p:childTnLst>
                          </p:cTn>
                        </p:par>
                        <p:par>
                          <p:cTn id="376" fill="hold">
                            <p:stCondLst>
                              <p:cond delay="500"/>
                            </p:stCondLst>
                            <p:childTnLst>
                              <p:par>
                                <p:cTn id="377" presetID="22" presetClass="entr" presetSubtype="8" fill="hold" grpId="0" nodeType="afterEffect">
                                  <p:stCondLst>
                                    <p:cond delay="0"/>
                                  </p:stCondLst>
                                  <p:childTnLst>
                                    <p:set>
                                      <p:cBhvr>
                                        <p:cTn id="378" dur="1" fill="hold">
                                          <p:stCondLst>
                                            <p:cond delay="0"/>
                                          </p:stCondLst>
                                        </p:cTn>
                                        <p:tgtEl>
                                          <p:spTgt spid="35924"/>
                                        </p:tgtEl>
                                        <p:attrNameLst>
                                          <p:attrName>style.visibility</p:attrName>
                                        </p:attrNameLst>
                                      </p:cBhvr>
                                      <p:to>
                                        <p:strVal val="visible"/>
                                      </p:to>
                                    </p:set>
                                    <p:animEffect transition="in" filter="wipe(left)">
                                      <p:cBhvr>
                                        <p:cTn id="379" dur="500"/>
                                        <p:tgtEl>
                                          <p:spTgt spid="35924"/>
                                        </p:tgtEl>
                                      </p:cBhvr>
                                    </p:animEffect>
                                  </p:childTnLst>
                                </p:cTn>
                              </p:par>
                            </p:childTnLst>
                          </p:cTn>
                        </p:par>
                        <p:par>
                          <p:cTn id="380" fill="hold">
                            <p:stCondLst>
                              <p:cond delay="1000"/>
                            </p:stCondLst>
                            <p:childTnLst>
                              <p:par>
                                <p:cTn id="381" presetID="23" presetClass="entr" presetSubtype="272" fill="hold" nodeType="afterEffect">
                                  <p:stCondLst>
                                    <p:cond delay="0"/>
                                  </p:stCondLst>
                                  <p:childTnLst>
                                    <p:set>
                                      <p:cBhvr>
                                        <p:cTn id="382" dur="1" fill="hold">
                                          <p:stCondLst>
                                            <p:cond delay="0"/>
                                          </p:stCondLst>
                                        </p:cTn>
                                        <p:tgtEl>
                                          <p:spTgt spid="35946"/>
                                        </p:tgtEl>
                                        <p:attrNameLst>
                                          <p:attrName>style.visibility</p:attrName>
                                        </p:attrNameLst>
                                      </p:cBhvr>
                                      <p:to>
                                        <p:strVal val="visible"/>
                                      </p:to>
                                    </p:set>
                                    <p:anim calcmode="lin" valueType="num">
                                      <p:cBhvr>
                                        <p:cTn id="383" dur="500" fill="hold"/>
                                        <p:tgtEl>
                                          <p:spTgt spid="35946"/>
                                        </p:tgtEl>
                                        <p:attrNameLst>
                                          <p:attrName>ppt_w</p:attrName>
                                        </p:attrNameLst>
                                      </p:cBhvr>
                                      <p:tavLst>
                                        <p:tav tm="0">
                                          <p:val>
                                            <p:strVal val="2/3*#ppt_w"/>
                                          </p:val>
                                        </p:tav>
                                        <p:tav tm="100000">
                                          <p:val>
                                            <p:strVal val="#ppt_w"/>
                                          </p:val>
                                        </p:tav>
                                      </p:tavLst>
                                    </p:anim>
                                    <p:anim calcmode="lin" valueType="num">
                                      <p:cBhvr>
                                        <p:cTn id="384" dur="500" fill="hold"/>
                                        <p:tgtEl>
                                          <p:spTgt spid="35946"/>
                                        </p:tgtEl>
                                        <p:attrNameLst>
                                          <p:attrName>ppt_h</p:attrName>
                                        </p:attrNameLst>
                                      </p:cBhvr>
                                      <p:tavLst>
                                        <p:tav tm="0">
                                          <p:val>
                                            <p:strVal val="2/3*#ppt_h"/>
                                          </p:val>
                                        </p:tav>
                                        <p:tav tm="100000">
                                          <p:val>
                                            <p:strVal val="#ppt_h"/>
                                          </p:val>
                                        </p:tav>
                                      </p:tavLst>
                                    </p:anim>
                                  </p:childTnLst>
                                </p:cTn>
                              </p:par>
                            </p:childTnLst>
                          </p:cTn>
                        </p:par>
                        <p:par>
                          <p:cTn id="385" fill="hold">
                            <p:stCondLst>
                              <p:cond delay="1500"/>
                            </p:stCondLst>
                            <p:childTnLst>
                              <p:par>
                                <p:cTn id="386" presetID="22" presetClass="entr" presetSubtype="8" fill="hold" grpId="0" nodeType="afterEffect">
                                  <p:stCondLst>
                                    <p:cond delay="0"/>
                                  </p:stCondLst>
                                  <p:childTnLst>
                                    <p:set>
                                      <p:cBhvr>
                                        <p:cTn id="387" dur="1" fill="hold">
                                          <p:stCondLst>
                                            <p:cond delay="0"/>
                                          </p:stCondLst>
                                        </p:cTn>
                                        <p:tgtEl>
                                          <p:spTgt spid="35920"/>
                                        </p:tgtEl>
                                        <p:attrNameLst>
                                          <p:attrName>style.visibility</p:attrName>
                                        </p:attrNameLst>
                                      </p:cBhvr>
                                      <p:to>
                                        <p:strVal val="visible"/>
                                      </p:to>
                                    </p:set>
                                    <p:animEffect transition="in" filter="wipe(left)">
                                      <p:cBhvr>
                                        <p:cTn id="388" dur="500"/>
                                        <p:tgtEl>
                                          <p:spTgt spid="35920"/>
                                        </p:tgtEl>
                                      </p:cBhvr>
                                    </p:animEffect>
                                  </p:childTnLst>
                                </p:cTn>
                              </p:par>
                            </p:childTnLst>
                          </p:cTn>
                        </p:par>
                        <p:par>
                          <p:cTn id="389" fill="hold">
                            <p:stCondLst>
                              <p:cond delay="2000"/>
                            </p:stCondLst>
                            <p:childTnLst>
                              <p:par>
                                <p:cTn id="390" presetID="22" presetClass="entr" presetSubtype="8" fill="hold" grpId="0" nodeType="afterEffect">
                                  <p:stCondLst>
                                    <p:cond delay="0"/>
                                  </p:stCondLst>
                                  <p:childTnLst>
                                    <p:set>
                                      <p:cBhvr>
                                        <p:cTn id="391" dur="1" fill="hold">
                                          <p:stCondLst>
                                            <p:cond delay="0"/>
                                          </p:stCondLst>
                                        </p:cTn>
                                        <p:tgtEl>
                                          <p:spTgt spid="35927"/>
                                        </p:tgtEl>
                                        <p:attrNameLst>
                                          <p:attrName>style.visibility</p:attrName>
                                        </p:attrNameLst>
                                      </p:cBhvr>
                                      <p:to>
                                        <p:strVal val="visible"/>
                                      </p:to>
                                    </p:set>
                                    <p:animEffect transition="in" filter="wipe(left)">
                                      <p:cBhvr>
                                        <p:cTn id="392" dur="500"/>
                                        <p:tgtEl>
                                          <p:spTgt spid="35927"/>
                                        </p:tgtEl>
                                      </p:cBhvr>
                                    </p:animEffect>
                                  </p:childTnLst>
                                </p:cTn>
                              </p:par>
                            </p:childTnLst>
                          </p:cTn>
                        </p:par>
                        <p:par>
                          <p:cTn id="393" fill="hold">
                            <p:stCondLst>
                              <p:cond delay="2500"/>
                            </p:stCondLst>
                            <p:childTnLst>
                              <p:par>
                                <p:cTn id="394" presetID="1" presetClass="entr" presetSubtype="0" fill="hold" nodeType="afterEffect">
                                  <p:stCondLst>
                                    <p:cond delay="0"/>
                                  </p:stCondLst>
                                  <p:childTnLst>
                                    <p:set>
                                      <p:cBhvr>
                                        <p:cTn id="395" dur="1" fill="hold">
                                          <p:stCondLst>
                                            <p:cond delay="499"/>
                                          </p:stCondLst>
                                        </p:cTn>
                                        <p:tgtEl>
                                          <p:spTgt spid="35943"/>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presetID="1" presetClass="entr" presetSubtype="0" fill="hold" grpId="0" nodeType="clickEffect">
                                  <p:stCondLst>
                                    <p:cond delay="0"/>
                                  </p:stCondLst>
                                  <p:childTnLst>
                                    <p:set>
                                      <p:cBhvr>
                                        <p:cTn id="399" dur="1" fill="hold">
                                          <p:stCondLst>
                                            <p:cond delay="499"/>
                                          </p:stCondLst>
                                        </p:cTn>
                                        <p:tgtEl>
                                          <p:spTgt spid="35862"/>
                                        </p:tgtEl>
                                        <p:attrNameLst>
                                          <p:attrName>style.visibility</p:attrName>
                                        </p:attrNameLst>
                                      </p:cBhvr>
                                      <p:to>
                                        <p:strVal val="visible"/>
                                      </p:to>
                                    </p:set>
                                  </p:childTnLst>
                                </p:cTn>
                              </p:par>
                            </p:childTnLst>
                          </p:cTn>
                        </p:par>
                        <p:par>
                          <p:cTn id="400" fill="hold">
                            <p:stCondLst>
                              <p:cond delay="500"/>
                            </p:stCondLst>
                            <p:childTnLst>
                              <p:par>
                                <p:cTn id="401" presetID="1" presetClass="entr" presetSubtype="0" fill="hold" grpId="0" nodeType="afterEffect">
                                  <p:stCondLst>
                                    <p:cond delay="0"/>
                                  </p:stCondLst>
                                  <p:childTnLst>
                                    <p:set>
                                      <p:cBhvr>
                                        <p:cTn id="402" dur="1" fill="hold">
                                          <p:stCondLst>
                                            <p:cond delay="499"/>
                                          </p:stCondLst>
                                        </p:cTn>
                                        <p:tgtEl>
                                          <p:spTgt spid="35928"/>
                                        </p:tgtEl>
                                        <p:attrNameLst>
                                          <p:attrName>style.visibility</p:attrName>
                                        </p:attrNameLst>
                                      </p:cBhvr>
                                      <p:to>
                                        <p:strVal val="visible"/>
                                      </p:to>
                                    </p:set>
                                  </p:childTnLst>
                                </p:cTn>
                              </p:par>
                            </p:childTnLst>
                          </p:cTn>
                        </p:par>
                        <p:par>
                          <p:cTn id="403" fill="hold">
                            <p:stCondLst>
                              <p:cond delay="1000"/>
                            </p:stCondLst>
                            <p:childTnLst>
                              <p:par>
                                <p:cTn id="404" presetID="1" presetClass="entr" presetSubtype="0" fill="hold" grpId="0" nodeType="afterEffect">
                                  <p:stCondLst>
                                    <p:cond delay="0"/>
                                  </p:stCondLst>
                                  <p:childTnLst>
                                    <p:set>
                                      <p:cBhvr>
                                        <p:cTn id="405" dur="1" fill="hold">
                                          <p:stCondLst>
                                            <p:cond delay="499"/>
                                          </p:stCondLst>
                                        </p:cTn>
                                        <p:tgtEl>
                                          <p:spTgt spid="35929"/>
                                        </p:tgtEl>
                                        <p:attrNameLst>
                                          <p:attrName>style.visibility</p:attrName>
                                        </p:attrNameLst>
                                      </p:cBhvr>
                                      <p:to>
                                        <p:strVal val="visible"/>
                                      </p:to>
                                    </p:set>
                                  </p:childTnLst>
                                </p:cTn>
                              </p:par>
                            </p:childTnLst>
                          </p:cTn>
                        </p:par>
                        <p:par>
                          <p:cTn id="406" fill="hold">
                            <p:stCondLst>
                              <p:cond delay="1500"/>
                            </p:stCondLst>
                            <p:childTnLst>
                              <p:par>
                                <p:cTn id="407" presetID="1" presetClass="entr" presetSubtype="0" fill="hold" grpId="0" nodeType="afterEffect">
                                  <p:stCondLst>
                                    <p:cond delay="0"/>
                                  </p:stCondLst>
                                  <p:childTnLst>
                                    <p:set>
                                      <p:cBhvr>
                                        <p:cTn id="408" dur="1" fill="hold">
                                          <p:stCondLst>
                                            <p:cond delay="499"/>
                                          </p:stCondLst>
                                        </p:cTn>
                                        <p:tgtEl>
                                          <p:spTgt spid="35930"/>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presetID="1" presetClass="entr" presetSubtype="0" fill="hold" grpId="0" nodeType="clickEffect">
                                  <p:stCondLst>
                                    <p:cond delay="0"/>
                                  </p:stCondLst>
                                  <p:childTnLst>
                                    <p:set>
                                      <p:cBhvr>
                                        <p:cTn id="412" dur="1" fill="hold">
                                          <p:stCondLst>
                                            <p:cond delay="499"/>
                                          </p:stCondLst>
                                        </p:cTn>
                                        <p:tgtEl>
                                          <p:spTgt spid="35950"/>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grpId="0" nodeType="clickEffect">
                                  <p:stCondLst>
                                    <p:cond delay="0"/>
                                  </p:stCondLst>
                                  <p:childTnLst>
                                    <p:set>
                                      <p:cBhvr>
                                        <p:cTn id="416" dur="1" fill="hold">
                                          <p:stCondLst>
                                            <p:cond delay="499"/>
                                          </p:stCondLst>
                                        </p:cTn>
                                        <p:tgtEl>
                                          <p:spTgt spid="35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P spid="35843" grpId="0" animBg="1"/>
      <p:bldP spid="35844" grpId="0" animBg="1"/>
      <p:bldP spid="35845" grpId="0" animBg="1"/>
      <p:bldP spid="35846" grpId="0" animBg="1"/>
      <p:bldP spid="35847" grpId="0" animBg="1"/>
      <p:bldP spid="35856" grpId="0" animBg="1"/>
      <p:bldP spid="35857" grpId="0" animBg="1"/>
      <p:bldP spid="35858" grpId="0" animBg="1"/>
      <p:bldP spid="35862" grpId="0" animBg="1"/>
      <p:bldP spid="35863" grpId="0" animBg="1"/>
      <p:bldP spid="35867" grpId="0" animBg="1"/>
      <p:bldP spid="35868" grpId="0" animBg="1"/>
      <p:bldP spid="35869" grpId="0" animBg="1"/>
      <p:bldP spid="35870" grpId="0" animBg="1"/>
      <p:bldP spid="35871" grpId="0" animBg="1"/>
      <p:bldP spid="35872" grpId="0" animBg="1"/>
      <p:bldP spid="35873" grpId="0" animBg="1"/>
      <p:bldP spid="35874" grpId="0" animBg="1"/>
      <p:bldP spid="35875" grpId="0" animBg="1"/>
      <p:bldP spid="35876" grpId="0" animBg="1"/>
      <p:bldP spid="35877" grpId="0" animBg="1"/>
      <p:bldP spid="35878" grpId="0" animBg="1"/>
      <p:bldP spid="35879" grpId="0" animBg="1"/>
      <p:bldP spid="35880" grpId="0" animBg="1"/>
      <p:bldP spid="35881" grpId="0" animBg="1"/>
      <p:bldP spid="35882" grpId="0" animBg="1"/>
      <p:bldP spid="35883" grpId="0" animBg="1"/>
      <p:bldP spid="35884" grpId="0" animBg="1"/>
      <p:bldP spid="35885" grpId="0" animBg="1"/>
      <p:bldP spid="35894" grpId="0" animBg="1"/>
      <p:bldP spid="35898" grpId="0" animBg="1"/>
      <p:bldP spid="35902" grpId="0" animBg="1"/>
      <p:bldP spid="35906" grpId="0" animBg="1"/>
      <p:bldP spid="35910" grpId="0" animBg="1"/>
      <p:bldP spid="35911" grpId="0" autoUpdateAnimBg="0"/>
      <p:bldP spid="35912" grpId="0" animBg="1"/>
      <p:bldP spid="35913" grpId="0" animBg="1"/>
      <p:bldP spid="35914" grpId="0" animBg="1"/>
      <p:bldP spid="35915" grpId="0" animBg="1"/>
      <p:bldP spid="35916" grpId="0" animBg="1"/>
      <p:bldP spid="35917" grpId="0" animBg="1"/>
      <p:bldP spid="35918" grpId="0" animBg="1"/>
      <p:bldP spid="35919" grpId="0" animBg="1"/>
      <p:bldP spid="35920" grpId="0" animBg="1"/>
      <p:bldP spid="35921" grpId="0" animBg="1"/>
      <p:bldP spid="35922" grpId="0" animBg="1"/>
      <p:bldP spid="35923" grpId="0" animBg="1"/>
      <p:bldP spid="35924" grpId="0" animBg="1"/>
      <p:bldP spid="35925" grpId="0" animBg="1"/>
      <p:bldP spid="35926" grpId="0" animBg="1"/>
      <p:bldP spid="35927" grpId="0" animBg="1"/>
      <p:bldP spid="35928" grpId="0" animBg="1"/>
      <p:bldP spid="35929" grpId="0" animBg="1"/>
      <p:bldP spid="35930" grpId="0" animBg="1"/>
      <p:bldP spid="35931" grpId="0" animBg="1"/>
      <p:bldP spid="35932" grpId="0" animBg="1"/>
      <p:bldP spid="35933" grpId="0" animBg="1"/>
      <p:bldP spid="35934" grpId="0" animBg="1"/>
      <p:bldP spid="35949" grpId="0" animBg="1"/>
      <p:bldP spid="35950" grpId="0" animBg="1"/>
      <p:bldP spid="35957" grpId="0" autoUpdateAnimBg="0"/>
      <p:bldP spid="35958" grpId="0" autoUpdateAnimBg="0"/>
      <p:bldP spid="35959" grpId="0" autoUpdateAnimBg="0"/>
      <p:bldP spid="35960" grpId="0" animBg="1"/>
      <p:bldP spid="3596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76200" y="304800"/>
            <a:ext cx="6019800" cy="519113"/>
          </a:xfrm>
          <a:prstGeom prst="rect">
            <a:avLst/>
          </a:prstGeom>
          <a:noFill/>
          <a:ln w="9525">
            <a:noFill/>
            <a:miter lim="800000"/>
            <a:headEnd/>
            <a:tailEnd/>
          </a:ln>
        </p:spPr>
        <p:txBody>
          <a:bodyPr>
            <a:spAutoFit/>
          </a:bodyPr>
          <a:lstStyle/>
          <a:p>
            <a:r>
              <a:rPr kumimoji="1" lang="en-US" altLang="zh-CN" sz="2800" b="1">
                <a:solidFill>
                  <a:srgbClr val="0000FF"/>
                </a:solidFill>
                <a:latin typeface="楷体_GB2312" pitchFamily="49" charset="-122"/>
                <a:ea typeface="楷体_GB2312" pitchFamily="49" charset="-122"/>
              </a:rPr>
              <a:t>3</a:t>
            </a:r>
            <a:r>
              <a:rPr kumimoji="1" lang="zh-CN" altLang="en-US" sz="2800" b="1">
                <a:solidFill>
                  <a:srgbClr val="0000FF"/>
                </a:solidFill>
                <a:latin typeface="楷体_GB2312" pitchFamily="49" charset="-122"/>
                <a:ea typeface="楷体_GB2312" pitchFamily="49" charset="-122"/>
              </a:rPr>
              <a:t>、尼科耳棱镜可以起偏和检偏</a:t>
            </a:r>
            <a:endParaRPr kumimoji="1" lang="zh-CN" altLang="en-US" sz="2800" b="1">
              <a:solidFill>
                <a:srgbClr val="0000FF"/>
              </a:solidFill>
              <a:latin typeface="楷体_GB2312" pitchFamily="49" charset="-122"/>
              <a:ea typeface="楷体_GB2312" pitchFamily="49" charset="-122"/>
              <a:hlinkClick r:id="rId2" action="ppaction://hlinkfile"/>
            </a:endParaRPr>
          </a:p>
        </p:txBody>
      </p:sp>
      <p:pic>
        <p:nvPicPr>
          <p:cNvPr id="46083" name="Picture 3" descr="nicol_02"/>
          <p:cNvPicPr>
            <a:picLocks noChangeAspect="1" noChangeArrowheads="1" noCrop="1"/>
          </p:cNvPicPr>
          <p:nvPr/>
        </p:nvPicPr>
        <p:blipFill>
          <a:blip r:embed="rId3"/>
          <a:srcRect/>
          <a:stretch>
            <a:fillRect/>
          </a:stretch>
        </p:blipFill>
        <p:spPr bwMode="auto">
          <a:xfrm>
            <a:off x="2133600" y="914400"/>
            <a:ext cx="3657600" cy="2743200"/>
          </a:xfrm>
          <a:prstGeom prst="rect">
            <a:avLst/>
          </a:prstGeom>
          <a:noFill/>
          <a:ln w="9525">
            <a:noFill/>
            <a:miter lim="800000"/>
            <a:headEnd/>
            <a:tailEnd/>
          </a:ln>
        </p:spPr>
      </p:pic>
      <p:pic>
        <p:nvPicPr>
          <p:cNvPr id="46084" name="Picture 4" descr="nicol_04"/>
          <p:cNvPicPr>
            <a:picLocks noChangeAspect="1" noChangeArrowheads="1" noCrop="1"/>
          </p:cNvPicPr>
          <p:nvPr/>
        </p:nvPicPr>
        <p:blipFill>
          <a:blip r:embed="rId4"/>
          <a:srcRect/>
          <a:stretch>
            <a:fillRect/>
          </a:stretch>
        </p:blipFill>
        <p:spPr bwMode="auto">
          <a:xfrm>
            <a:off x="457200" y="3733800"/>
            <a:ext cx="7315200" cy="2286000"/>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Effect transition="in" filter="wipe(left)">
                                      <p:cBhvr>
                                        <p:cTn id="7" dur="500"/>
                                        <p:tgtEl>
                                          <p:spTgt spid="389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Text Box 2"/>
          <p:cNvSpPr txBox="1">
            <a:spLocks noChangeArrowheads="1"/>
          </p:cNvSpPr>
          <p:nvPr/>
        </p:nvSpPr>
        <p:spPr bwMode="auto">
          <a:xfrm>
            <a:off x="381000" y="838200"/>
            <a:ext cx="3581400" cy="519113"/>
          </a:xfrm>
          <a:prstGeom prst="rect">
            <a:avLst/>
          </a:prstGeom>
          <a:noFill/>
          <a:ln w="9525">
            <a:noFill/>
            <a:miter lim="800000"/>
            <a:headEnd/>
            <a:tailEnd/>
          </a:ln>
        </p:spPr>
        <p:txBody>
          <a:bodyPr>
            <a:spAutoFit/>
          </a:bodyPr>
          <a:lstStyle/>
          <a:p>
            <a:pPr>
              <a:spcBef>
                <a:spcPct val="50000"/>
              </a:spcBef>
            </a:pPr>
            <a:r>
              <a:rPr lang="zh-CN" altLang="en-US" sz="2800" b="1">
                <a:solidFill>
                  <a:srgbClr val="CC0000"/>
                </a:solidFill>
                <a:latin typeface="宋体" pitchFamily="2" charset="-122"/>
              </a:rPr>
              <a:t>尼科耳棱镜</a:t>
            </a:r>
            <a:endParaRPr lang="zh-CN" altLang="en-US" sz="2800" b="1">
              <a:latin typeface="宋体" pitchFamily="2" charset="-122"/>
            </a:endParaRPr>
          </a:p>
        </p:txBody>
      </p:sp>
      <p:grpSp>
        <p:nvGrpSpPr>
          <p:cNvPr id="2" name="Group 3"/>
          <p:cNvGrpSpPr>
            <a:grpSpLocks/>
          </p:cNvGrpSpPr>
          <p:nvPr/>
        </p:nvGrpSpPr>
        <p:grpSpPr bwMode="auto">
          <a:xfrm>
            <a:off x="990600" y="5653088"/>
            <a:ext cx="7010400" cy="671512"/>
            <a:chOff x="624" y="3464"/>
            <a:chExt cx="4416" cy="423"/>
          </a:xfrm>
        </p:grpSpPr>
        <p:graphicFrame>
          <p:nvGraphicFramePr>
            <p:cNvPr id="24583" name="Object 4"/>
            <p:cNvGraphicFramePr>
              <a:graphicFrameLocks noChangeAspect="1"/>
            </p:cNvGraphicFramePr>
            <p:nvPr/>
          </p:nvGraphicFramePr>
          <p:xfrm>
            <a:off x="624" y="3464"/>
            <a:ext cx="1227" cy="422"/>
          </p:xfrm>
          <a:graphic>
            <a:graphicData uri="http://schemas.openxmlformats.org/presentationml/2006/ole">
              <p:oleObj spid="_x0000_s70663" name="Equation" r:id="rId3" imgW="660240" imgH="228600" progId="Equation.3">
                <p:embed/>
              </p:oleObj>
            </a:graphicData>
          </a:graphic>
        </p:graphicFrame>
        <p:graphicFrame>
          <p:nvGraphicFramePr>
            <p:cNvPr id="24584" name="Object 5"/>
            <p:cNvGraphicFramePr>
              <a:graphicFrameLocks noChangeAspect="1"/>
            </p:cNvGraphicFramePr>
            <p:nvPr/>
          </p:nvGraphicFramePr>
          <p:xfrm>
            <a:off x="2160" y="3471"/>
            <a:ext cx="1200" cy="416"/>
          </p:xfrm>
          <a:graphic>
            <a:graphicData uri="http://schemas.openxmlformats.org/presentationml/2006/ole">
              <p:oleObj spid="_x0000_s70664" name="Equation" r:id="rId4" imgW="660240" imgH="228600" progId="Equation.3">
                <p:embed/>
              </p:oleObj>
            </a:graphicData>
          </a:graphic>
        </p:graphicFrame>
        <p:graphicFrame>
          <p:nvGraphicFramePr>
            <p:cNvPr id="24585" name="Object 6"/>
            <p:cNvGraphicFramePr>
              <a:graphicFrameLocks noChangeAspect="1"/>
            </p:cNvGraphicFramePr>
            <p:nvPr/>
          </p:nvGraphicFramePr>
          <p:xfrm>
            <a:off x="3936" y="3484"/>
            <a:ext cx="1104" cy="380"/>
          </p:xfrm>
          <a:graphic>
            <a:graphicData uri="http://schemas.openxmlformats.org/presentationml/2006/ole">
              <p:oleObj spid="_x0000_s70665" name="公式" r:id="rId5" imgW="990360" imgH="342720" progId="Equation.3">
                <p:embed/>
              </p:oleObj>
            </a:graphicData>
          </a:graphic>
        </p:graphicFrame>
      </p:grpSp>
      <p:sp>
        <p:nvSpPr>
          <p:cNvPr id="24588" name="Rectangle 7"/>
          <p:cNvSpPr>
            <a:spLocks noChangeArrowheads="1"/>
          </p:cNvSpPr>
          <p:nvPr/>
        </p:nvSpPr>
        <p:spPr bwMode="auto">
          <a:xfrm>
            <a:off x="457200" y="1676400"/>
            <a:ext cx="8229600" cy="3733800"/>
          </a:xfrm>
          <a:prstGeom prst="rect">
            <a:avLst/>
          </a:prstGeom>
          <a:solidFill>
            <a:schemeClr val="bg1"/>
          </a:solidFill>
          <a:ln w="9525">
            <a:solidFill>
              <a:schemeClr val="tx2"/>
            </a:solidFill>
            <a:miter lim="800000"/>
            <a:headEnd/>
            <a:tailEnd/>
          </a:ln>
        </p:spPr>
        <p:txBody>
          <a:bodyPr wrap="none" anchor="ctr"/>
          <a:lstStyle/>
          <a:p>
            <a:endParaRPr lang="zh-CN" altLang="en-US"/>
          </a:p>
        </p:txBody>
      </p:sp>
      <p:grpSp>
        <p:nvGrpSpPr>
          <p:cNvPr id="3" name="Group 8"/>
          <p:cNvGrpSpPr>
            <a:grpSpLocks/>
          </p:cNvGrpSpPr>
          <p:nvPr/>
        </p:nvGrpSpPr>
        <p:grpSpPr bwMode="auto">
          <a:xfrm rot="228260">
            <a:off x="2133600" y="3502025"/>
            <a:ext cx="5029200" cy="328613"/>
            <a:chOff x="2880" y="3504"/>
            <a:chExt cx="1968" cy="192"/>
          </a:xfrm>
        </p:grpSpPr>
        <p:sp>
          <p:nvSpPr>
            <p:cNvPr id="24648" name="Line 9"/>
            <p:cNvSpPr>
              <a:spLocks noChangeShapeType="1"/>
            </p:cNvSpPr>
            <p:nvPr/>
          </p:nvSpPr>
          <p:spPr bwMode="auto">
            <a:xfrm>
              <a:off x="2880" y="3600"/>
              <a:ext cx="1968" cy="0"/>
            </a:xfrm>
            <a:prstGeom prst="line">
              <a:avLst/>
            </a:prstGeom>
            <a:noFill/>
            <a:ln w="28575">
              <a:solidFill>
                <a:srgbClr val="009900"/>
              </a:solidFill>
              <a:round/>
              <a:headEnd/>
              <a:tailEnd type="none" w="sm" len="lg"/>
            </a:ln>
          </p:spPr>
          <p:txBody>
            <a:bodyPr wrap="none" anchor="ctr"/>
            <a:lstStyle/>
            <a:p>
              <a:endParaRPr lang="zh-CN" altLang="en-US"/>
            </a:p>
          </p:txBody>
        </p:sp>
        <p:sp>
          <p:nvSpPr>
            <p:cNvPr id="24649" name="Line 10"/>
            <p:cNvSpPr>
              <a:spLocks noChangeShapeType="1"/>
            </p:cNvSpPr>
            <p:nvPr/>
          </p:nvSpPr>
          <p:spPr bwMode="auto">
            <a:xfrm>
              <a:off x="4368"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0" name="Line 11"/>
            <p:cNvSpPr>
              <a:spLocks noChangeShapeType="1"/>
            </p:cNvSpPr>
            <p:nvPr/>
          </p:nvSpPr>
          <p:spPr bwMode="auto">
            <a:xfrm>
              <a:off x="4512"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1" name="Line 12"/>
            <p:cNvSpPr>
              <a:spLocks noChangeShapeType="1"/>
            </p:cNvSpPr>
            <p:nvPr/>
          </p:nvSpPr>
          <p:spPr bwMode="auto">
            <a:xfrm>
              <a:off x="4656"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2" name="Line 13"/>
            <p:cNvSpPr>
              <a:spLocks noChangeShapeType="1"/>
            </p:cNvSpPr>
            <p:nvPr/>
          </p:nvSpPr>
          <p:spPr bwMode="auto">
            <a:xfrm>
              <a:off x="3936"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3" name="Line 14"/>
            <p:cNvSpPr>
              <a:spLocks noChangeShapeType="1"/>
            </p:cNvSpPr>
            <p:nvPr/>
          </p:nvSpPr>
          <p:spPr bwMode="auto">
            <a:xfrm>
              <a:off x="4080"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4" name="Line 15"/>
            <p:cNvSpPr>
              <a:spLocks noChangeShapeType="1"/>
            </p:cNvSpPr>
            <p:nvPr/>
          </p:nvSpPr>
          <p:spPr bwMode="auto">
            <a:xfrm>
              <a:off x="4224"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5" name="Line 16"/>
            <p:cNvSpPr>
              <a:spLocks noChangeShapeType="1"/>
            </p:cNvSpPr>
            <p:nvPr/>
          </p:nvSpPr>
          <p:spPr bwMode="auto">
            <a:xfrm>
              <a:off x="3504"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6" name="Line 17"/>
            <p:cNvSpPr>
              <a:spLocks noChangeShapeType="1"/>
            </p:cNvSpPr>
            <p:nvPr/>
          </p:nvSpPr>
          <p:spPr bwMode="auto">
            <a:xfrm>
              <a:off x="3648"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7" name="Line 18"/>
            <p:cNvSpPr>
              <a:spLocks noChangeShapeType="1"/>
            </p:cNvSpPr>
            <p:nvPr/>
          </p:nvSpPr>
          <p:spPr bwMode="auto">
            <a:xfrm>
              <a:off x="3792"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8" name="Line 19"/>
            <p:cNvSpPr>
              <a:spLocks noChangeShapeType="1"/>
            </p:cNvSpPr>
            <p:nvPr/>
          </p:nvSpPr>
          <p:spPr bwMode="auto">
            <a:xfrm>
              <a:off x="3072"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59" name="Line 20"/>
            <p:cNvSpPr>
              <a:spLocks noChangeShapeType="1"/>
            </p:cNvSpPr>
            <p:nvPr/>
          </p:nvSpPr>
          <p:spPr bwMode="auto">
            <a:xfrm>
              <a:off x="3216" y="3504"/>
              <a:ext cx="0" cy="192"/>
            </a:xfrm>
            <a:prstGeom prst="line">
              <a:avLst/>
            </a:prstGeom>
            <a:noFill/>
            <a:ln w="19050">
              <a:solidFill>
                <a:srgbClr val="009900"/>
              </a:solidFill>
              <a:round/>
              <a:headEnd/>
              <a:tailEnd type="none" w="sm" len="lg"/>
            </a:ln>
          </p:spPr>
          <p:txBody>
            <a:bodyPr wrap="none" anchor="ctr"/>
            <a:lstStyle/>
            <a:p>
              <a:endParaRPr lang="zh-CN" altLang="en-US"/>
            </a:p>
          </p:txBody>
        </p:sp>
        <p:sp>
          <p:nvSpPr>
            <p:cNvPr id="24660" name="Line 21"/>
            <p:cNvSpPr>
              <a:spLocks noChangeShapeType="1"/>
            </p:cNvSpPr>
            <p:nvPr/>
          </p:nvSpPr>
          <p:spPr bwMode="auto">
            <a:xfrm>
              <a:off x="3360" y="3504"/>
              <a:ext cx="0" cy="192"/>
            </a:xfrm>
            <a:prstGeom prst="line">
              <a:avLst/>
            </a:prstGeom>
            <a:noFill/>
            <a:ln w="19050">
              <a:solidFill>
                <a:srgbClr val="009900"/>
              </a:solidFill>
              <a:round/>
              <a:headEnd/>
              <a:tailEnd type="none" w="sm" len="lg"/>
            </a:ln>
          </p:spPr>
          <p:txBody>
            <a:bodyPr wrap="none" anchor="ctr"/>
            <a:lstStyle/>
            <a:p>
              <a:endParaRPr lang="zh-CN" altLang="en-US"/>
            </a:p>
          </p:txBody>
        </p:sp>
      </p:grpSp>
      <p:grpSp>
        <p:nvGrpSpPr>
          <p:cNvPr id="4" name="Group 22"/>
          <p:cNvGrpSpPr>
            <a:grpSpLocks/>
          </p:cNvGrpSpPr>
          <p:nvPr/>
        </p:nvGrpSpPr>
        <p:grpSpPr bwMode="auto">
          <a:xfrm>
            <a:off x="2078038" y="3887788"/>
            <a:ext cx="4094162" cy="760412"/>
            <a:chOff x="1309" y="2353"/>
            <a:chExt cx="2579" cy="479"/>
          </a:xfrm>
        </p:grpSpPr>
        <p:sp>
          <p:nvSpPr>
            <p:cNvPr id="24633" name="Line 23"/>
            <p:cNvSpPr>
              <a:spLocks noChangeShapeType="1"/>
            </p:cNvSpPr>
            <p:nvPr/>
          </p:nvSpPr>
          <p:spPr bwMode="auto">
            <a:xfrm>
              <a:off x="3696" y="2640"/>
              <a:ext cx="192" cy="192"/>
            </a:xfrm>
            <a:prstGeom prst="line">
              <a:avLst/>
            </a:prstGeom>
            <a:noFill/>
            <a:ln w="28575">
              <a:solidFill>
                <a:srgbClr val="009900"/>
              </a:solidFill>
              <a:round/>
              <a:headEnd/>
              <a:tailEnd type="triangle" w="sm" len="lg"/>
            </a:ln>
          </p:spPr>
          <p:txBody>
            <a:bodyPr wrap="none" anchor="ctr"/>
            <a:lstStyle/>
            <a:p>
              <a:endParaRPr lang="zh-CN" altLang="en-US"/>
            </a:p>
          </p:txBody>
        </p:sp>
        <p:grpSp>
          <p:nvGrpSpPr>
            <p:cNvPr id="5" name="Group 24"/>
            <p:cNvGrpSpPr>
              <a:grpSpLocks/>
            </p:cNvGrpSpPr>
            <p:nvPr/>
          </p:nvGrpSpPr>
          <p:grpSpPr bwMode="auto">
            <a:xfrm rot="740533" flipV="1">
              <a:off x="1309" y="2353"/>
              <a:ext cx="2435" cy="47"/>
              <a:chOff x="2688" y="3504"/>
              <a:chExt cx="2646" cy="62"/>
            </a:xfrm>
          </p:grpSpPr>
          <p:sp>
            <p:nvSpPr>
              <p:cNvPr id="24635" name="Line 25"/>
              <p:cNvSpPr>
                <a:spLocks noChangeShapeType="1"/>
              </p:cNvSpPr>
              <p:nvPr/>
            </p:nvSpPr>
            <p:spPr bwMode="auto">
              <a:xfrm flipV="1">
                <a:off x="2688" y="3535"/>
                <a:ext cx="2646" cy="17"/>
              </a:xfrm>
              <a:prstGeom prst="line">
                <a:avLst/>
              </a:prstGeom>
              <a:noFill/>
              <a:ln w="28575">
                <a:solidFill>
                  <a:srgbClr val="009900"/>
                </a:solidFill>
                <a:round/>
                <a:headEnd/>
                <a:tailEnd type="none" w="sm" len="lg"/>
              </a:ln>
            </p:spPr>
            <p:txBody>
              <a:bodyPr wrap="none" anchor="ctr"/>
              <a:lstStyle/>
              <a:p>
                <a:endParaRPr lang="zh-CN" altLang="en-US"/>
              </a:p>
            </p:txBody>
          </p:sp>
          <p:sp>
            <p:nvSpPr>
              <p:cNvPr id="24636" name="Oval 26"/>
              <p:cNvSpPr>
                <a:spLocks noChangeArrowheads="1"/>
              </p:cNvSpPr>
              <p:nvPr/>
            </p:nvSpPr>
            <p:spPr bwMode="auto">
              <a:xfrm>
                <a:off x="4469"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37" name="Oval 27"/>
              <p:cNvSpPr>
                <a:spLocks noChangeArrowheads="1"/>
              </p:cNvSpPr>
              <p:nvPr/>
            </p:nvSpPr>
            <p:spPr bwMode="auto">
              <a:xfrm>
                <a:off x="4661"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38" name="Oval 28"/>
              <p:cNvSpPr>
                <a:spLocks noChangeArrowheads="1"/>
              </p:cNvSpPr>
              <p:nvPr/>
            </p:nvSpPr>
            <p:spPr bwMode="auto">
              <a:xfrm>
                <a:off x="4853"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39" name="Oval 29"/>
              <p:cNvSpPr>
                <a:spLocks noChangeArrowheads="1"/>
              </p:cNvSpPr>
              <p:nvPr/>
            </p:nvSpPr>
            <p:spPr bwMode="auto">
              <a:xfrm>
                <a:off x="5045"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40" name="Oval 30"/>
              <p:cNvSpPr>
                <a:spLocks noChangeArrowheads="1"/>
              </p:cNvSpPr>
              <p:nvPr/>
            </p:nvSpPr>
            <p:spPr bwMode="auto">
              <a:xfrm>
                <a:off x="3696"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41" name="Oval 31"/>
              <p:cNvSpPr>
                <a:spLocks noChangeArrowheads="1"/>
              </p:cNvSpPr>
              <p:nvPr/>
            </p:nvSpPr>
            <p:spPr bwMode="auto">
              <a:xfrm>
                <a:off x="3888"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42" name="Oval 32"/>
              <p:cNvSpPr>
                <a:spLocks noChangeArrowheads="1"/>
              </p:cNvSpPr>
              <p:nvPr/>
            </p:nvSpPr>
            <p:spPr bwMode="auto">
              <a:xfrm>
                <a:off x="4080"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43" name="Oval 33"/>
              <p:cNvSpPr>
                <a:spLocks noChangeArrowheads="1"/>
              </p:cNvSpPr>
              <p:nvPr/>
            </p:nvSpPr>
            <p:spPr bwMode="auto">
              <a:xfrm>
                <a:off x="4272"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44" name="Oval 34"/>
              <p:cNvSpPr>
                <a:spLocks noChangeArrowheads="1"/>
              </p:cNvSpPr>
              <p:nvPr/>
            </p:nvSpPr>
            <p:spPr bwMode="auto">
              <a:xfrm>
                <a:off x="2928"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45" name="Oval 35"/>
              <p:cNvSpPr>
                <a:spLocks noChangeArrowheads="1"/>
              </p:cNvSpPr>
              <p:nvPr/>
            </p:nvSpPr>
            <p:spPr bwMode="auto">
              <a:xfrm>
                <a:off x="3120"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46" name="Oval 36"/>
              <p:cNvSpPr>
                <a:spLocks noChangeArrowheads="1"/>
              </p:cNvSpPr>
              <p:nvPr/>
            </p:nvSpPr>
            <p:spPr bwMode="auto">
              <a:xfrm>
                <a:off x="3312"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sp>
            <p:nvSpPr>
              <p:cNvPr id="24647" name="Oval 37"/>
              <p:cNvSpPr>
                <a:spLocks noChangeArrowheads="1"/>
              </p:cNvSpPr>
              <p:nvPr/>
            </p:nvSpPr>
            <p:spPr bwMode="auto">
              <a:xfrm>
                <a:off x="3504" y="3504"/>
                <a:ext cx="64" cy="62"/>
              </a:xfrm>
              <a:prstGeom prst="ellipse">
                <a:avLst/>
              </a:prstGeom>
              <a:solidFill>
                <a:srgbClr val="009900"/>
              </a:solidFill>
              <a:ln w="9525">
                <a:solidFill>
                  <a:srgbClr val="009900"/>
                </a:solidFill>
                <a:round/>
                <a:headEnd/>
                <a:tailEnd/>
              </a:ln>
            </p:spPr>
            <p:txBody>
              <a:bodyPr wrap="none" anchor="ctr"/>
              <a:lstStyle/>
              <a:p>
                <a:endParaRPr lang="zh-CN" altLang="en-US"/>
              </a:p>
            </p:txBody>
          </p:sp>
        </p:grpSp>
      </p:grpSp>
      <p:grpSp>
        <p:nvGrpSpPr>
          <p:cNvPr id="6" name="Group 38"/>
          <p:cNvGrpSpPr>
            <a:grpSpLocks/>
          </p:cNvGrpSpPr>
          <p:nvPr/>
        </p:nvGrpSpPr>
        <p:grpSpPr bwMode="auto">
          <a:xfrm>
            <a:off x="609600" y="3298825"/>
            <a:ext cx="1524000" cy="358775"/>
            <a:chOff x="576" y="2126"/>
            <a:chExt cx="839" cy="226"/>
          </a:xfrm>
        </p:grpSpPr>
        <p:grpSp>
          <p:nvGrpSpPr>
            <p:cNvPr id="7" name="Group 39"/>
            <p:cNvGrpSpPr>
              <a:grpSpLocks/>
            </p:cNvGrpSpPr>
            <p:nvPr/>
          </p:nvGrpSpPr>
          <p:grpSpPr bwMode="auto">
            <a:xfrm>
              <a:off x="576" y="2126"/>
              <a:ext cx="839" cy="202"/>
              <a:chOff x="576" y="2150"/>
              <a:chExt cx="839" cy="202"/>
            </a:xfrm>
          </p:grpSpPr>
          <p:sp>
            <p:nvSpPr>
              <p:cNvPr id="24628" name="Line 40"/>
              <p:cNvSpPr>
                <a:spLocks noChangeShapeType="1"/>
              </p:cNvSpPr>
              <p:nvPr/>
            </p:nvSpPr>
            <p:spPr bwMode="auto">
              <a:xfrm rot="27074" flipV="1">
                <a:off x="576" y="2261"/>
                <a:ext cx="839" cy="22"/>
              </a:xfrm>
              <a:prstGeom prst="line">
                <a:avLst/>
              </a:prstGeom>
              <a:noFill/>
              <a:ln w="28575">
                <a:solidFill>
                  <a:srgbClr val="33CC33"/>
                </a:solidFill>
                <a:round/>
                <a:headEnd/>
                <a:tailEnd type="triangle" w="sm" len="lg"/>
              </a:ln>
            </p:spPr>
            <p:txBody>
              <a:bodyPr wrap="none" anchor="ctr"/>
              <a:lstStyle/>
              <a:p>
                <a:endParaRPr lang="zh-CN" altLang="en-US"/>
              </a:p>
            </p:txBody>
          </p:sp>
          <p:sp>
            <p:nvSpPr>
              <p:cNvPr id="24629" name="Line 41"/>
              <p:cNvSpPr>
                <a:spLocks noChangeShapeType="1"/>
              </p:cNvSpPr>
              <p:nvPr/>
            </p:nvSpPr>
            <p:spPr bwMode="auto">
              <a:xfrm rot="27074">
                <a:off x="1055" y="2150"/>
                <a:ext cx="0" cy="202"/>
              </a:xfrm>
              <a:prstGeom prst="line">
                <a:avLst/>
              </a:prstGeom>
              <a:noFill/>
              <a:ln w="28575">
                <a:solidFill>
                  <a:srgbClr val="33CC33"/>
                </a:solidFill>
                <a:round/>
                <a:headEnd/>
                <a:tailEnd type="none" w="sm" len="lg"/>
              </a:ln>
            </p:spPr>
            <p:txBody>
              <a:bodyPr wrap="none" anchor="ctr"/>
              <a:lstStyle/>
              <a:p>
                <a:endParaRPr lang="zh-CN" altLang="en-US"/>
              </a:p>
            </p:txBody>
          </p:sp>
          <p:sp>
            <p:nvSpPr>
              <p:cNvPr id="24630" name="Oval 42"/>
              <p:cNvSpPr>
                <a:spLocks noChangeArrowheads="1"/>
              </p:cNvSpPr>
              <p:nvPr/>
            </p:nvSpPr>
            <p:spPr bwMode="auto">
              <a:xfrm rot="27074">
                <a:off x="720" y="2223"/>
                <a:ext cx="65" cy="81"/>
              </a:xfrm>
              <a:prstGeom prst="ellipse">
                <a:avLst/>
              </a:prstGeom>
              <a:solidFill>
                <a:srgbClr val="33CC33"/>
              </a:solidFill>
              <a:ln w="9525">
                <a:solidFill>
                  <a:srgbClr val="33CC33"/>
                </a:solidFill>
                <a:round/>
                <a:headEnd/>
                <a:tailEnd/>
              </a:ln>
            </p:spPr>
            <p:txBody>
              <a:bodyPr wrap="none" anchor="ctr"/>
              <a:lstStyle/>
              <a:p>
                <a:endParaRPr lang="zh-CN" altLang="en-US"/>
              </a:p>
            </p:txBody>
          </p:sp>
          <p:sp>
            <p:nvSpPr>
              <p:cNvPr id="24631" name="Oval 43"/>
              <p:cNvSpPr>
                <a:spLocks noChangeArrowheads="1"/>
              </p:cNvSpPr>
              <p:nvPr/>
            </p:nvSpPr>
            <p:spPr bwMode="auto">
              <a:xfrm rot="27074">
                <a:off x="912" y="2223"/>
                <a:ext cx="66" cy="81"/>
              </a:xfrm>
              <a:prstGeom prst="ellipse">
                <a:avLst/>
              </a:prstGeom>
              <a:solidFill>
                <a:srgbClr val="33CC33"/>
              </a:solidFill>
              <a:ln w="9525">
                <a:solidFill>
                  <a:srgbClr val="33CC33"/>
                </a:solidFill>
                <a:round/>
                <a:headEnd/>
                <a:tailEnd/>
              </a:ln>
            </p:spPr>
            <p:txBody>
              <a:bodyPr wrap="none" anchor="ctr"/>
              <a:lstStyle/>
              <a:p>
                <a:endParaRPr lang="zh-CN" altLang="en-US"/>
              </a:p>
            </p:txBody>
          </p:sp>
          <p:sp>
            <p:nvSpPr>
              <p:cNvPr id="24632" name="Oval 44"/>
              <p:cNvSpPr>
                <a:spLocks noChangeArrowheads="1"/>
              </p:cNvSpPr>
              <p:nvPr/>
            </p:nvSpPr>
            <p:spPr bwMode="auto">
              <a:xfrm rot="27074">
                <a:off x="1104" y="2223"/>
                <a:ext cx="66" cy="81"/>
              </a:xfrm>
              <a:prstGeom prst="ellipse">
                <a:avLst/>
              </a:prstGeom>
              <a:solidFill>
                <a:srgbClr val="33CC33"/>
              </a:solidFill>
              <a:ln w="9525">
                <a:solidFill>
                  <a:srgbClr val="33CC33"/>
                </a:solidFill>
                <a:round/>
                <a:headEnd/>
                <a:tailEnd/>
              </a:ln>
            </p:spPr>
            <p:txBody>
              <a:bodyPr wrap="none" anchor="ctr"/>
              <a:lstStyle/>
              <a:p>
                <a:endParaRPr lang="zh-CN" altLang="en-US"/>
              </a:p>
            </p:txBody>
          </p:sp>
        </p:grpSp>
        <p:sp>
          <p:nvSpPr>
            <p:cNvPr id="24626" name="Line 45"/>
            <p:cNvSpPr>
              <a:spLocks noChangeShapeType="1"/>
            </p:cNvSpPr>
            <p:nvPr/>
          </p:nvSpPr>
          <p:spPr bwMode="auto">
            <a:xfrm rot="27074">
              <a:off x="864" y="2150"/>
              <a:ext cx="0" cy="202"/>
            </a:xfrm>
            <a:prstGeom prst="line">
              <a:avLst/>
            </a:prstGeom>
            <a:noFill/>
            <a:ln w="28575">
              <a:solidFill>
                <a:srgbClr val="33CC33"/>
              </a:solidFill>
              <a:round/>
              <a:headEnd/>
              <a:tailEnd type="none" w="sm" len="lg"/>
            </a:ln>
          </p:spPr>
          <p:txBody>
            <a:bodyPr wrap="none" anchor="ctr"/>
            <a:lstStyle/>
            <a:p>
              <a:endParaRPr lang="zh-CN" altLang="en-US"/>
            </a:p>
          </p:txBody>
        </p:sp>
        <p:sp>
          <p:nvSpPr>
            <p:cNvPr id="24627" name="Line 46"/>
            <p:cNvSpPr>
              <a:spLocks noChangeShapeType="1"/>
            </p:cNvSpPr>
            <p:nvPr/>
          </p:nvSpPr>
          <p:spPr bwMode="auto">
            <a:xfrm rot="27074">
              <a:off x="1200" y="2150"/>
              <a:ext cx="0" cy="202"/>
            </a:xfrm>
            <a:prstGeom prst="line">
              <a:avLst/>
            </a:prstGeom>
            <a:noFill/>
            <a:ln w="28575">
              <a:solidFill>
                <a:srgbClr val="33CC33"/>
              </a:solidFill>
              <a:round/>
              <a:headEnd/>
              <a:tailEnd type="none" w="sm" len="lg"/>
            </a:ln>
          </p:spPr>
          <p:txBody>
            <a:bodyPr wrap="none" anchor="ctr"/>
            <a:lstStyle/>
            <a:p>
              <a:endParaRPr lang="zh-CN" altLang="en-US"/>
            </a:p>
          </p:txBody>
        </p:sp>
      </p:grpSp>
      <p:grpSp>
        <p:nvGrpSpPr>
          <p:cNvPr id="8" name="Group 47"/>
          <p:cNvGrpSpPr>
            <a:grpSpLocks/>
          </p:cNvGrpSpPr>
          <p:nvPr/>
        </p:nvGrpSpPr>
        <p:grpSpPr bwMode="auto">
          <a:xfrm>
            <a:off x="914400" y="2133600"/>
            <a:ext cx="7264400" cy="2957513"/>
            <a:chOff x="576" y="1248"/>
            <a:chExt cx="4576" cy="1863"/>
          </a:xfrm>
        </p:grpSpPr>
        <p:sp>
          <p:nvSpPr>
            <p:cNvPr id="24611" name="Text Box 48"/>
            <p:cNvSpPr txBox="1">
              <a:spLocks noChangeArrowheads="1"/>
            </p:cNvSpPr>
            <p:nvPr/>
          </p:nvSpPr>
          <p:spPr bwMode="auto">
            <a:xfrm>
              <a:off x="576" y="2736"/>
              <a:ext cx="265" cy="327"/>
            </a:xfrm>
            <a:prstGeom prst="rect">
              <a:avLst/>
            </a:prstGeom>
            <a:noFill/>
            <a:ln w="9525">
              <a:noFill/>
              <a:miter lim="800000"/>
              <a:headEnd/>
              <a:tailEnd/>
            </a:ln>
          </p:spPr>
          <p:txBody>
            <a:bodyPr wrap="none">
              <a:spAutoFit/>
            </a:bodyPr>
            <a:lstStyle/>
            <a:p>
              <a:pPr>
                <a:spcBef>
                  <a:spcPct val="50000"/>
                </a:spcBef>
              </a:pPr>
              <a:r>
                <a:rPr lang="en-US" altLang="zh-CN" sz="2800" b="1" i="1">
                  <a:solidFill>
                    <a:srgbClr val="CC0000"/>
                  </a:solidFill>
                  <a:latin typeface="Times New Roman" pitchFamily="18" charset="0"/>
                </a:rPr>
                <a:t>B</a:t>
              </a:r>
            </a:p>
          </p:txBody>
        </p:sp>
        <p:sp>
          <p:nvSpPr>
            <p:cNvPr id="24612" name="Text Box 49"/>
            <p:cNvSpPr txBox="1">
              <a:spLocks noChangeArrowheads="1"/>
            </p:cNvSpPr>
            <p:nvPr/>
          </p:nvSpPr>
          <p:spPr bwMode="auto">
            <a:xfrm>
              <a:off x="4128" y="2784"/>
              <a:ext cx="265" cy="327"/>
            </a:xfrm>
            <a:prstGeom prst="rect">
              <a:avLst/>
            </a:prstGeom>
            <a:noFill/>
            <a:ln w="9525">
              <a:noFill/>
              <a:miter lim="800000"/>
              <a:headEnd/>
              <a:tailEnd/>
            </a:ln>
          </p:spPr>
          <p:txBody>
            <a:bodyPr wrap="none">
              <a:spAutoFit/>
            </a:bodyPr>
            <a:lstStyle/>
            <a:p>
              <a:pPr>
                <a:spcBef>
                  <a:spcPct val="50000"/>
                </a:spcBef>
              </a:pPr>
              <a:r>
                <a:rPr lang="en-US" altLang="zh-CN" sz="2800" b="1" i="1">
                  <a:solidFill>
                    <a:srgbClr val="CC0000"/>
                  </a:solidFill>
                  <a:latin typeface="Times New Roman" pitchFamily="18" charset="0"/>
                </a:rPr>
                <a:t>C</a:t>
              </a:r>
            </a:p>
          </p:txBody>
        </p:sp>
        <p:sp>
          <p:nvSpPr>
            <p:cNvPr id="24613" name="Text Box 50"/>
            <p:cNvSpPr txBox="1">
              <a:spLocks noChangeArrowheads="1"/>
            </p:cNvSpPr>
            <p:nvPr/>
          </p:nvSpPr>
          <p:spPr bwMode="auto">
            <a:xfrm>
              <a:off x="1632" y="1353"/>
              <a:ext cx="306" cy="327"/>
            </a:xfrm>
            <a:prstGeom prst="rect">
              <a:avLst/>
            </a:prstGeom>
            <a:noFill/>
            <a:ln w="9525">
              <a:noFill/>
              <a:miter lim="800000"/>
              <a:headEnd/>
              <a:tailEnd/>
            </a:ln>
          </p:spPr>
          <p:txBody>
            <a:bodyPr>
              <a:spAutoFit/>
            </a:bodyPr>
            <a:lstStyle/>
            <a:p>
              <a:pPr>
                <a:spcBef>
                  <a:spcPct val="50000"/>
                </a:spcBef>
              </a:pPr>
              <a:r>
                <a:rPr lang="en-US" altLang="zh-CN" sz="2800" b="1" i="1">
                  <a:solidFill>
                    <a:srgbClr val="CC0000"/>
                  </a:solidFill>
                  <a:latin typeface="Times New Roman" pitchFamily="18" charset="0"/>
                </a:rPr>
                <a:t>A</a:t>
              </a:r>
            </a:p>
          </p:txBody>
        </p:sp>
        <p:sp>
          <p:nvSpPr>
            <p:cNvPr id="24614" name="Text Box 51"/>
            <p:cNvSpPr txBox="1">
              <a:spLocks noChangeArrowheads="1"/>
            </p:cNvSpPr>
            <p:nvPr/>
          </p:nvSpPr>
          <p:spPr bwMode="auto">
            <a:xfrm>
              <a:off x="4874" y="1353"/>
              <a:ext cx="278" cy="327"/>
            </a:xfrm>
            <a:prstGeom prst="rect">
              <a:avLst/>
            </a:prstGeom>
            <a:noFill/>
            <a:ln w="9525">
              <a:noFill/>
              <a:miter lim="800000"/>
              <a:headEnd/>
              <a:tailEnd/>
            </a:ln>
          </p:spPr>
          <p:txBody>
            <a:bodyPr wrap="none">
              <a:spAutoFit/>
            </a:bodyPr>
            <a:lstStyle/>
            <a:p>
              <a:pPr>
                <a:spcBef>
                  <a:spcPct val="50000"/>
                </a:spcBef>
              </a:pPr>
              <a:r>
                <a:rPr lang="en-US" altLang="zh-CN" sz="2800" b="1" i="1">
                  <a:solidFill>
                    <a:srgbClr val="CC0000"/>
                  </a:solidFill>
                  <a:latin typeface="Times New Roman" pitchFamily="18" charset="0"/>
                </a:rPr>
                <a:t>D</a:t>
              </a:r>
            </a:p>
          </p:txBody>
        </p:sp>
        <p:grpSp>
          <p:nvGrpSpPr>
            <p:cNvPr id="9" name="Group 52"/>
            <p:cNvGrpSpPr>
              <a:grpSpLocks/>
            </p:cNvGrpSpPr>
            <p:nvPr/>
          </p:nvGrpSpPr>
          <p:grpSpPr bwMode="auto">
            <a:xfrm>
              <a:off x="810" y="1248"/>
              <a:ext cx="4176" cy="1598"/>
              <a:chOff x="810" y="1248"/>
              <a:chExt cx="4176" cy="1598"/>
            </a:xfrm>
          </p:grpSpPr>
          <p:graphicFrame>
            <p:nvGraphicFramePr>
              <p:cNvPr id="24580" name="Object 53"/>
              <p:cNvGraphicFramePr>
                <a:graphicFrameLocks noChangeAspect="1"/>
              </p:cNvGraphicFramePr>
              <p:nvPr/>
            </p:nvGraphicFramePr>
            <p:xfrm>
              <a:off x="1296" y="1440"/>
              <a:ext cx="336" cy="300"/>
            </p:xfrm>
            <a:graphic>
              <a:graphicData uri="http://schemas.openxmlformats.org/presentationml/2006/ole">
                <p:oleObj spid="_x0000_s70660" name="Equation" r:id="rId6" imgW="368280" imgH="317160" progId="Equation.3">
                  <p:embed/>
                </p:oleObj>
              </a:graphicData>
            </a:graphic>
          </p:graphicFrame>
          <p:sp>
            <p:nvSpPr>
              <p:cNvPr id="24616" name="AutoShape 54"/>
              <p:cNvSpPr>
                <a:spLocks noChangeArrowheads="1"/>
              </p:cNvSpPr>
              <p:nvPr/>
            </p:nvSpPr>
            <p:spPr bwMode="auto">
              <a:xfrm>
                <a:off x="810" y="1642"/>
                <a:ext cx="4176" cy="1190"/>
              </a:xfrm>
              <a:prstGeom prst="parallelogram">
                <a:avLst>
                  <a:gd name="adj" fmla="val 70299"/>
                </a:avLst>
              </a:prstGeom>
              <a:solidFill>
                <a:srgbClr val="D7FCFD">
                  <a:alpha val="50195"/>
                </a:srgbClr>
              </a:solidFill>
              <a:ln w="19050">
                <a:solidFill>
                  <a:srgbClr val="0099FF"/>
                </a:solidFill>
                <a:miter lim="800000"/>
                <a:headEnd/>
                <a:tailEnd/>
              </a:ln>
            </p:spPr>
            <p:txBody>
              <a:bodyPr wrap="none" anchor="ctr"/>
              <a:lstStyle/>
              <a:p>
                <a:endParaRPr lang="zh-CN" altLang="en-US"/>
              </a:p>
            </p:txBody>
          </p:sp>
          <p:sp>
            <p:nvSpPr>
              <p:cNvPr id="24617" name="Line 55"/>
              <p:cNvSpPr>
                <a:spLocks noChangeShapeType="1"/>
              </p:cNvSpPr>
              <p:nvPr/>
            </p:nvSpPr>
            <p:spPr bwMode="auto">
              <a:xfrm>
                <a:off x="1632" y="1632"/>
                <a:ext cx="2544" cy="1200"/>
              </a:xfrm>
              <a:prstGeom prst="line">
                <a:avLst/>
              </a:prstGeom>
              <a:noFill/>
              <a:ln w="57150">
                <a:solidFill>
                  <a:srgbClr val="CC9900"/>
                </a:solidFill>
                <a:round/>
                <a:headEnd/>
                <a:tailEnd/>
              </a:ln>
            </p:spPr>
            <p:txBody>
              <a:bodyPr wrap="none" anchor="ctr"/>
              <a:lstStyle/>
              <a:p>
                <a:endParaRPr lang="zh-CN" altLang="en-US"/>
              </a:p>
            </p:txBody>
          </p:sp>
          <p:sp>
            <p:nvSpPr>
              <p:cNvPr id="24618" name="Arc 56"/>
              <p:cNvSpPr>
                <a:spLocks/>
              </p:cNvSpPr>
              <p:nvPr/>
            </p:nvSpPr>
            <p:spPr bwMode="auto">
              <a:xfrm rot="7323985">
                <a:off x="1560" y="1704"/>
                <a:ext cx="144" cy="192"/>
              </a:xfrm>
              <a:custGeom>
                <a:avLst/>
                <a:gdLst>
                  <a:gd name="T0" fmla="*/ 59 w 21600"/>
                  <a:gd name="T1" fmla="*/ 0 h 22903"/>
                  <a:gd name="T2" fmla="*/ 142 w 21600"/>
                  <a:gd name="T3" fmla="*/ 192 h 22903"/>
                  <a:gd name="T4" fmla="*/ 0 w 21600"/>
                  <a:gd name="T5" fmla="*/ 165 h 22903"/>
                  <a:gd name="T6" fmla="*/ 0 60000 65536"/>
                  <a:gd name="T7" fmla="*/ 0 60000 65536"/>
                  <a:gd name="T8" fmla="*/ 0 60000 65536"/>
                  <a:gd name="T9" fmla="*/ 0 w 21600"/>
                  <a:gd name="T10" fmla="*/ 0 h 22903"/>
                  <a:gd name="T11" fmla="*/ 21600 w 21600"/>
                  <a:gd name="T12" fmla="*/ 22903 h 22903"/>
                </a:gdLst>
                <a:ahLst/>
                <a:cxnLst>
                  <a:cxn ang="T6">
                    <a:pos x="T0" y="T1"/>
                  </a:cxn>
                  <a:cxn ang="T7">
                    <a:pos x="T2" y="T3"/>
                  </a:cxn>
                  <a:cxn ang="T8">
                    <a:pos x="T4" y="T5"/>
                  </a:cxn>
                </a:cxnLst>
                <a:rect l="T9" t="T10" r="T11" b="T12"/>
                <a:pathLst>
                  <a:path w="21600" h="22903" fill="none" extrusionOk="0">
                    <a:moveTo>
                      <a:pt x="8858" y="-1"/>
                    </a:moveTo>
                    <a:cubicBezTo>
                      <a:pt x="16612" y="3486"/>
                      <a:pt x="21600" y="11197"/>
                      <a:pt x="21600" y="19700"/>
                    </a:cubicBezTo>
                    <a:cubicBezTo>
                      <a:pt x="21600" y="20772"/>
                      <a:pt x="21520" y="21842"/>
                      <a:pt x="21361" y="22903"/>
                    </a:cubicBezTo>
                  </a:path>
                  <a:path w="21600" h="22903" stroke="0" extrusionOk="0">
                    <a:moveTo>
                      <a:pt x="8858" y="-1"/>
                    </a:moveTo>
                    <a:cubicBezTo>
                      <a:pt x="16612" y="3486"/>
                      <a:pt x="21600" y="11197"/>
                      <a:pt x="21600" y="19700"/>
                    </a:cubicBezTo>
                    <a:cubicBezTo>
                      <a:pt x="21600" y="20772"/>
                      <a:pt x="21520" y="21842"/>
                      <a:pt x="21361" y="22903"/>
                    </a:cubicBezTo>
                    <a:lnTo>
                      <a:pt x="0" y="19700"/>
                    </a:lnTo>
                    <a:close/>
                  </a:path>
                </a:pathLst>
              </a:custGeom>
              <a:noFill/>
              <a:ln w="28575">
                <a:solidFill>
                  <a:srgbClr val="FF33CC"/>
                </a:solidFill>
                <a:round/>
                <a:headEnd/>
                <a:tailEnd/>
              </a:ln>
            </p:spPr>
            <p:txBody>
              <a:bodyPr wrap="none" anchor="ctr"/>
              <a:lstStyle/>
              <a:p>
                <a:endParaRPr lang="zh-CN" altLang="en-US"/>
              </a:p>
            </p:txBody>
          </p:sp>
          <p:sp>
            <p:nvSpPr>
              <p:cNvPr id="24619" name="Arc 57"/>
              <p:cNvSpPr>
                <a:spLocks/>
              </p:cNvSpPr>
              <p:nvPr/>
            </p:nvSpPr>
            <p:spPr bwMode="auto">
              <a:xfrm rot="830674">
                <a:off x="917" y="2639"/>
                <a:ext cx="129" cy="207"/>
              </a:xfrm>
              <a:custGeom>
                <a:avLst/>
                <a:gdLst>
                  <a:gd name="T0" fmla="*/ 0 w 21020"/>
                  <a:gd name="T1" fmla="*/ 0 h 21600"/>
                  <a:gd name="T2" fmla="*/ 129 w 21020"/>
                  <a:gd name="T3" fmla="*/ 159 h 21600"/>
                  <a:gd name="T4" fmla="*/ 0 w 21020"/>
                  <a:gd name="T5" fmla="*/ 207 h 21600"/>
                  <a:gd name="T6" fmla="*/ 0 60000 65536"/>
                  <a:gd name="T7" fmla="*/ 0 60000 65536"/>
                  <a:gd name="T8" fmla="*/ 0 60000 65536"/>
                  <a:gd name="T9" fmla="*/ 0 w 21020"/>
                  <a:gd name="T10" fmla="*/ 0 h 21600"/>
                  <a:gd name="T11" fmla="*/ 21020 w 21020"/>
                  <a:gd name="T12" fmla="*/ 21600 h 21600"/>
                </a:gdLst>
                <a:ahLst/>
                <a:cxnLst>
                  <a:cxn ang="T6">
                    <a:pos x="T0" y="T1"/>
                  </a:cxn>
                  <a:cxn ang="T7">
                    <a:pos x="T2" y="T3"/>
                  </a:cxn>
                  <a:cxn ang="T8">
                    <a:pos x="T4" y="T5"/>
                  </a:cxn>
                </a:cxnLst>
                <a:rect l="T9" t="T10" r="T11" b="T12"/>
                <a:pathLst>
                  <a:path w="21020" h="21600" fill="none" extrusionOk="0">
                    <a:moveTo>
                      <a:pt x="-1" y="0"/>
                    </a:moveTo>
                    <a:cubicBezTo>
                      <a:pt x="10014" y="0"/>
                      <a:pt x="18716" y="6883"/>
                      <a:pt x="21020" y="16629"/>
                    </a:cubicBezTo>
                  </a:path>
                  <a:path w="21020" h="21600" stroke="0" extrusionOk="0">
                    <a:moveTo>
                      <a:pt x="-1" y="0"/>
                    </a:moveTo>
                    <a:cubicBezTo>
                      <a:pt x="10014" y="0"/>
                      <a:pt x="18716" y="6883"/>
                      <a:pt x="21020" y="16629"/>
                    </a:cubicBezTo>
                    <a:lnTo>
                      <a:pt x="0" y="21600"/>
                    </a:lnTo>
                    <a:close/>
                  </a:path>
                </a:pathLst>
              </a:custGeom>
              <a:noFill/>
              <a:ln w="28575">
                <a:solidFill>
                  <a:srgbClr val="FF33CC"/>
                </a:solidFill>
                <a:round/>
                <a:headEnd/>
                <a:tailEnd/>
              </a:ln>
            </p:spPr>
            <p:txBody>
              <a:bodyPr wrap="none" anchor="ctr"/>
              <a:lstStyle/>
              <a:p>
                <a:endParaRPr lang="zh-CN" altLang="en-US"/>
              </a:p>
            </p:txBody>
          </p:sp>
          <p:graphicFrame>
            <p:nvGraphicFramePr>
              <p:cNvPr id="24581" name="Object 58"/>
              <p:cNvGraphicFramePr>
                <a:graphicFrameLocks noChangeAspect="1"/>
              </p:cNvGraphicFramePr>
              <p:nvPr/>
            </p:nvGraphicFramePr>
            <p:xfrm>
              <a:off x="1392" y="1824"/>
              <a:ext cx="336" cy="300"/>
            </p:xfrm>
            <a:graphic>
              <a:graphicData uri="http://schemas.openxmlformats.org/presentationml/2006/ole">
                <p:oleObj spid="_x0000_s70661" name="Equation" r:id="rId7" imgW="368280" imgH="317160" progId="Equation.3">
                  <p:embed/>
                </p:oleObj>
              </a:graphicData>
            </a:graphic>
          </p:graphicFrame>
          <p:graphicFrame>
            <p:nvGraphicFramePr>
              <p:cNvPr id="24582" name="Object 59"/>
              <p:cNvGraphicFramePr>
                <a:graphicFrameLocks noChangeAspect="1"/>
              </p:cNvGraphicFramePr>
              <p:nvPr/>
            </p:nvGraphicFramePr>
            <p:xfrm>
              <a:off x="1002" y="2448"/>
              <a:ext cx="336" cy="296"/>
            </p:xfrm>
            <a:graphic>
              <a:graphicData uri="http://schemas.openxmlformats.org/presentationml/2006/ole">
                <p:oleObj spid="_x0000_s70662" name="Equation" r:id="rId8" imgW="368280" imgH="317160" progId="Equation.3">
                  <p:embed/>
                </p:oleObj>
              </a:graphicData>
            </a:graphic>
          </p:graphicFrame>
          <p:sp>
            <p:nvSpPr>
              <p:cNvPr id="24620" name="Line 60"/>
              <p:cNvSpPr>
                <a:spLocks noChangeShapeType="1"/>
              </p:cNvSpPr>
              <p:nvPr/>
            </p:nvSpPr>
            <p:spPr bwMode="auto">
              <a:xfrm>
                <a:off x="1562" y="1248"/>
                <a:ext cx="310" cy="1397"/>
              </a:xfrm>
              <a:prstGeom prst="line">
                <a:avLst/>
              </a:prstGeom>
              <a:noFill/>
              <a:ln w="28575">
                <a:solidFill>
                  <a:srgbClr val="FF0000"/>
                </a:solidFill>
                <a:prstDash val="lgDashDot"/>
                <a:round/>
                <a:headEnd/>
                <a:tailEnd/>
              </a:ln>
            </p:spPr>
            <p:txBody>
              <a:bodyPr wrap="none" anchor="ctr"/>
              <a:lstStyle/>
              <a:p>
                <a:endParaRPr lang="zh-CN" altLang="en-US"/>
              </a:p>
            </p:txBody>
          </p:sp>
          <p:sp>
            <p:nvSpPr>
              <p:cNvPr id="24621" name="Line 61"/>
              <p:cNvSpPr>
                <a:spLocks noChangeShapeType="1"/>
              </p:cNvSpPr>
              <p:nvPr/>
            </p:nvSpPr>
            <p:spPr bwMode="auto">
              <a:xfrm>
                <a:off x="1319" y="2112"/>
                <a:ext cx="131" cy="733"/>
              </a:xfrm>
              <a:prstGeom prst="line">
                <a:avLst/>
              </a:prstGeom>
              <a:noFill/>
              <a:ln w="28575">
                <a:solidFill>
                  <a:srgbClr val="FF0000"/>
                </a:solidFill>
                <a:prstDash val="lgDashDot"/>
                <a:round/>
                <a:headEnd/>
                <a:tailEnd type="none" w="sm" len="lg"/>
              </a:ln>
            </p:spPr>
            <p:txBody>
              <a:bodyPr wrap="none" anchor="ctr"/>
              <a:lstStyle/>
              <a:p>
                <a:endParaRPr lang="zh-CN" altLang="en-US"/>
              </a:p>
            </p:txBody>
          </p:sp>
          <p:sp>
            <p:nvSpPr>
              <p:cNvPr id="24622" name="Line 62"/>
              <p:cNvSpPr>
                <a:spLocks noChangeShapeType="1"/>
              </p:cNvSpPr>
              <p:nvPr/>
            </p:nvSpPr>
            <p:spPr bwMode="auto">
              <a:xfrm>
                <a:off x="816" y="1802"/>
                <a:ext cx="912" cy="528"/>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24623" name="Line 63"/>
              <p:cNvSpPr>
                <a:spLocks noChangeShapeType="1"/>
              </p:cNvSpPr>
              <p:nvPr/>
            </p:nvSpPr>
            <p:spPr bwMode="auto">
              <a:xfrm>
                <a:off x="810" y="2832"/>
                <a:ext cx="3360" cy="0"/>
              </a:xfrm>
              <a:prstGeom prst="line">
                <a:avLst/>
              </a:prstGeom>
              <a:noFill/>
              <a:ln w="19050">
                <a:solidFill>
                  <a:schemeClr val="tx1"/>
                </a:solidFill>
                <a:round/>
                <a:headEnd/>
                <a:tailEnd/>
              </a:ln>
            </p:spPr>
            <p:txBody>
              <a:bodyPr wrap="none"/>
              <a:lstStyle/>
              <a:p>
                <a:endParaRPr lang="zh-CN" altLang="en-US"/>
              </a:p>
            </p:txBody>
          </p:sp>
          <p:sp>
            <p:nvSpPr>
              <p:cNvPr id="24624" name="Freeform 64"/>
              <p:cNvSpPr>
                <a:spLocks/>
              </p:cNvSpPr>
              <p:nvPr/>
            </p:nvSpPr>
            <p:spPr bwMode="auto">
              <a:xfrm>
                <a:off x="1584" y="1728"/>
                <a:ext cx="240" cy="96"/>
              </a:xfrm>
              <a:custGeom>
                <a:avLst/>
                <a:gdLst>
                  <a:gd name="T0" fmla="*/ 0 w 240"/>
                  <a:gd name="T1" fmla="*/ 0 h 96"/>
                  <a:gd name="T2" fmla="*/ 192 w 240"/>
                  <a:gd name="T3" fmla="*/ 96 h 96"/>
                  <a:gd name="T4" fmla="*/ 240 w 240"/>
                  <a:gd name="T5" fmla="*/ 0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lnTo>
                      <a:pt x="192" y="96"/>
                    </a:lnTo>
                    <a:lnTo>
                      <a:pt x="240" y="0"/>
                    </a:lnTo>
                  </a:path>
                </a:pathLst>
              </a:custGeom>
              <a:noFill/>
              <a:ln w="28575">
                <a:solidFill>
                  <a:srgbClr val="CC00CC"/>
                </a:solidFill>
                <a:round/>
                <a:headEnd/>
                <a:tailEnd/>
              </a:ln>
            </p:spPr>
            <p:txBody>
              <a:bodyPr wrap="none"/>
              <a:lstStyle/>
              <a:p>
                <a:endParaRPr lang="zh-CN" altLang="en-US"/>
              </a:p>
            </p:txBody>
          </p:sp>
        </p:grpSp>
      </p:grpSp>
      <p:grpSp>
        <p:nvGrpSpPr>
          <p:cNvPr id="10" name="Group 65"/>
          <p:cNvGrpSpPr>
            <a:grpSpLocks/>
          </p:cNvGrpSpPr>
          <p:nvPr/>
        </p:nvGrpSpPr>
        <p:grpSpPr bwMode="auto">
          <a:xfrm>
            <a:off x="4572000" y="4191000"/>
            <a:ext cx="796925" cy="455613"/>
            <a:chOff x="2858" y="2448"/>
            <a:chExt cx="544" cy="267"/>
          </a:xfrm>
        </p:grpSpPr>
        <p:sp>
          <p:nvSpPr>
            <p:cNvPr id="24610" name="Text Box 66"/>
            <p:cNvSpPr txBox="1">
              <a:spLocks noChangeArrowheads="1"/>
            </p:cNvSpPr>
            <p:nvPr/>
          </p:nvSpPr>
          <p:spPr bwMode="auto">
            <a:xfrm>
              <a:off x="2858" y="2448"/>
              <a:ext cx="544" cy="267"/>
            </a:xfrm>
            <a:prstGeom prst="rect">
              <a:avLst/>
            </a:prstGeom>
            <a:noFill/>
            <a:ln w="9525">
              <a:noFill/>
              <a:miter lim="800000"/>
              <a:headEnd/>
              <a:tailEnd/>
            </a:ln>
          </p:spPr>
          <p:txBody>
            <a:bodyPr wrap="none">
              <a:spAutoFit/>
            </a:bodyPr>
            <a:lstStyle/>
            <a:p>
              <a:pPr>
                <a:spcBef>
                  <a:spcPct val="50000"/>
                </a:spcBef>
              </a:pPr>
              <a:r>
                <a:rPr lang="en-US" altLang="zh-CN" sz="2400" b="1">
                  <a:solidFill>
                    <a:srgbClr val="CC0000"/>
                  </a:solidFill>
                  <a:latin typeface="Times New Roman" pitchFamily="18" charset="0"/>
                </a:rPr>
                <a:t>    </a:t>
              </a:r>
              <a:r>
                <a:rPr lang="zh-CN" altLang="en-US" sz="2400" b="1">
                  <a:latin typeface="Times New Roman" pitchFamily="18" charset="0"/>
                </a:rPr>
                <a:t>光</a:t>
              </a:r>
            </a:p>
          </p:txBody>
        </p:sp>
        <p:graphicFrame>
          <p:nvGraphicFramePr>
            <p:cNvPr id="24579" name="Object 67"/>
            <p:cNvGraphicFramePr>
              <a:graphicFrameLocks noChangeAspect="1"/>
            </p:cNvGraphicFramePr>
            <p:nvPr/>
          </p:nvGraphicFramePr>
          <p:xfrm>
            <a:off x="2901" y="2448"/>
            <a:ext cx="219" cy="257"/>
          </p:xfrm>
          <a:graphic>
            <a:graphicData uri="http://schemas.openxmlformats.org/presentationml/2006/ole">
              <p:oleObj spid="_x0000_s70659" name="Equation" r:id="rId9" imgW="152280" imgH="177480" progId="Equation.3">
                <p:embed/>
              </p:oleObj>
            </a:graphicData>
          </a:graphic>
        </p:graphicFrame>
      </p:grpSp>
      <p:grpSp>
        <p:nvGrpSpPr>
          <p:cNvPr id="11" name="Group 68"/>
          <p:cNvGrpSpPr>
            <a:grpSpLocks/>
          </p:cNvGrpSpPr>
          <p:nvPr/>
        </p:nvGrpSpPr>
        <p:grpSpPr bwMode="auto">
          <a:xfrm>
            <a:off x="5562600" y="3124200"/>
            <a:ext cx="2935288" cy="1143000"/>
            <a:chOff x="3504" y="1872"/>
            <a:chExt cx="1849" cy="720"/>
          </a:xfrm>
        </p:grpSpPr>
        <p:grpSp>
          <p:nvGrpSpPr>
            <p:cNvPr id="12" name="Group 69"/>
            <p:cNvGrpSpPr>
              <a:grpSpLocks/>
            </p:cNvGrpSpPr>
            <p:nvPr/>
          </p:nvGrpSpPr>
          <p:grpSpPr bwMode="auto">
            <a:xfrm>
              <a:off x="4504" y="2221"/>
              <a:ext cx="849" cy="207"/>
              <a:chOff x="4368" y="2352"/>
              <a:chExt cx="576" cy="192"/>
            </a:xfrm>
          </p:grpSpPr>
          <p:sp>
            <p:nvSpPr>
              <p:cNvPr id="24606" name="Line 70"/>
              <p:cNvSpPr>
                <a:spLocks noChangeShapeType="1"/>
              </p:cNvSpPr>
              <p:nvPr/>
            </p:nvSpPr>
            <p:spPr bwMode="auto">
              <a:xfrm>
                <a:off x="4368" y="2448"/>
                <a:ext cx="576" cy="0"/>
              </a:xfrm>
              <a:prstGeom prst="line">
                <a:avLst/>
              </a:prstGeom>
              <a:noFill/>
              <a:ln w="28575">
                <a:solidFill>
                  <a:srgbClr val="33CC33"/>
                </a:solidFill>
                <a:round/>
                <a:headEnd/>
                <a:tailEnd type="triangle" w="sm" len="lg"/>
              </a:ln>
            </p:spPr>
            <p:txBody>
              <a:bodyPr wrap="none" anchor="ctr"/>
              <a:lstStyle/>
              <a:p>
                <a:endParaRPr lang="zh-CN" altLang="en-US"/>
              </a:p>
            </p:txBody>
          </p:sp>
          <p:sp>
            <p:nvSpPr>
              <p:cNvPr id="24607" name="Line 71"/>
              <p:cNvSpPr>
                <a:spLocks noChangeShapeType="1"/>
              </p:cNvSpPr>
              <p:nvPr/>
            </p:nvSpPr>
            <p:spPr bwMode="auto">
              <a:xfrm>
                <a:off x="4464" y="2352"/>
                <a:ext cx="0" cy="192"/>
              </a:xfrm>
              <a:prstGeom prst="line">
                <a:avLst/>
              </a:prstGeom>
              <a:noFill/>
              <a:ln w="19050">
                <a:solidFill>
                  <a:srgbClr val="33CC33"/>
                </a:solidFill>
                <a:round/>
                <a:headEnd/>
                <a:tailEnd type="none" w="sm" len="lg"/>
              </a:ln>
            </p:spPr>
            <p:txBody>
              <a:bodyPr wrap="none" anchor="ctr"/>
              <a:lstStyle/>
              <a:p>
                <a:endParaRPr lang="zh-CN" altLang="en-US"/>
              </a:p>
            </p:txBody>
          </p:sp>
          <p:sp>
            <p:nvSpPr>
              <p:cNvPr id="24608" name="Line 72"/>
              <p:cNvSpPr>
                <a:spLocks noChangeShapeType="1"/>
              </p:cNvSpPr>
              <p:nvPr/>
            </p:nvSpPr>
            <p:spPr bwMode="auto">
              <a:xfrm>
                <a:off x="4608" y="2352"/>
                <a:ext cx="0" cy="192"/>
              </a:xfrm>
              <a:prstGeom prst="line">
                <a:avLst/>
              </a:prstGeom>
              <a:noFill/>
              <a:ln w="19050">
                <a:solidFill>
                  <a:srgbClr val="33CC33"/>
                </a:solidFill>
                <a:round/>
                <a:headEnd/>
                <a:tailEnd type="none" w="sm" len="lg"/>
              </a:ln>
            </p:spPr>
            <p:txBody>
              <a:bodyPr wrap="none" anchor="ctr"/>
              <a:lstStyle/>
              <a:p>
                <a:endParaRPr lang="zh-CN" altLang="en-US"/>
              </a:p>
            </p:txBody>
          </p:sp>
          <p:sp>
            <p:nvSpPr>
              <p:cNvPr id="24609" name="Line 73"/>
              <p:cNvSpPr>
                <a:spLocks noChangeShapeType="1"/>
              </p:cNvSpPr>
              <p:nvPr/>
            </p:nvSpPr>
            <p:spPr bwMode="auto">
              <a:xfrm>
                <a:off x="4752" y="2352"/>
                <a:ext cx="0" cy="192"/>
              </a:xfrm>
              <a:prstGeom prst="line">
                <a:avLst/>
              </a:prstGeom>
              <a:noFill/>
              <a:ln w="19050">
                <a:solidFill>
                  <a:srgbClr val="33CC33"/>
                </a:solidFill>
                <a:round/>
                <a:headEnd/>
                <a:tailEnd type="none" w="sm" len="lg"/>
              </a:ln>
            </p:spPr>
            <p:txBody>
              <a:bodyPr wrap="none" anchor="ctr"/>
              <a:lstStyle/>
              <a:p>
                <a:endParaRPr lang="zh-CN" altLang="en-US"/>
              </a:p>
            </p:txBody>
          </p:sp>
        </p:grpSp>
        <p:grpSp>
          <p:nvGrpSpPr>
            <p:cNvPr id="13" name="Group 74"/>
            <p:cNvGrpSpPr>
              <a:grpSpLocks/>
            </p:cNvGrpSpPr>
            <p:nvPr/>
          </p:nvGrpSpPr>
          <p:grpSpPr bwMode="auto">
            <a:xfrm>
              <a:off x="3504" y="1872"/>
              <a:ext cx="437" cy="311"/>
              <a:chOff x="3558" y="1968"/>
              <a:chExt cx="474" cy="288"/>
            </a:xfrm>
          </p:grpSpPr>
          <p:sp>
            <p:nvSpPr>
              <p:cNvPr id="24605" name="Text Box 75"/>
              <p:cNvSpPr txBox="1">
                <a:spLocks noChangeArrowheads="1"/>
              </p:cNvSpPr>
              <p:nvPr/>
            </p:nvSpPr>
            <p:spPr bwMode="auto">
              <a:xfrm>
                <a:off x="3696" y="1968"/>
                <a:ext cx="336" cy="267"/>
              </a:xfrm>
              <a:prstGeom prst="rect">
                <a:avLst/>
              </a:prstGeom>
              <a:noFill/>
              <a:ln w="9525">
                <a:noFill/>
                <a:miter lim="800000"/>
                <a:headEnd/>
                <a:tailEnd/>
              </a:ln>
            </p:spPr>
            <p:txBody>
              <a:bodyPr wrap="none">
                <a:spAutoFit/>
              </a:bodyPr>
              <a:lstStyle/>
              <a:p>
                <a:pPr>
                  <a:spcBef>
                    <a:spcPct val="50000"/>
                  </a:spcBef>
                </a:pPr>
                <a:r>
                  <a:rPr lang="zh-CN" altLang="en-US" sz="2400" b="1">
                    <a:latin typeface="Times New Roman" pitchFamily="18" charset="0"/>
                  </a:rPr>
                  <a:t>光</a:t>
                </a:r>
              </a:p>
            </p:txBody>
          </p:sp>
          <p:graphicFrame>
            <p:nvGraphicFramePr>
              <p:cNvPr id="24578" name="Object 76"/>
              <p:cNvGraphicFramePr>
                <a:graphicFrameLocks noChangeAspect="1"/>
              </p:cNvGraphicFramePr>
              <p:nvPr/>
            </p:nvGraphicFramePr>
            <p:xfrm>
              <a:off x="3558" y="1968"/>
              <a:ext cx="234" cy="288"/>
            </p:xfrm>
            <a:graphic>
              <a:graphicData uri="http://schemas.openxmlformats.org/presentationml/2006/ole">
                <p:oleObj spid="_x0000_s70658" name="Equation" r:id="rId10" imgW="114120" imgH="139680" progId="Equation.3">
                  <p:embed/>
                </p:oleObj>
              </a:graphicData>
            </a:graphic>
          </p:graphicFrame>
        </p:grpSp>
        <p:sp>
          <p:nvSpPr>
            <p:cNvPr id="24604" name="Line 77"/>
            <p:cNvSpPr>
              <a:spLocks noChangeShapeType="1"/>
            </p:cNvSpPr>
            <p:nvPr/>
          </p:nvSpPr>
          <p:spPr bwMode="auto">
            <a:xfrm>
              <a:off x="4080" y="2064"/>
              <a:ext cx="912" cy="528"/>
            </a:xfrm>
            <a:prstGeom prst="line">
              <a:avLst/>
            </a:prstGeom>
            <a:noFill/>
            <a:ln w="19050">
              <a:solidFill>
                <a:schemeClr val="tx1"/>
              </a:solidFill>
              <a:prstDash val="dash"/>
              <a:round/>
              <a:headEnd/>
              <a:tailEnd type="none" w="sm" len="lg"/>
            </a:ln>
          </p:spPr>
          <p:txBody>
            <a:bodyPr wrap="none" anchor="ctr"/>
            <a:lstStyle/>
            <a:p>
              <a:endParaRPr lang="zh-CN" altLang="en-US"/>
            </a:p>
          </p:txBody>
        </p:sp>
      </p:grpSp>
      <p:grpSp>
        <p:nvGrpSpPr>
          <p:cNvPr id="14" name="Group 78"/>
          <p:cNvGrpSpPr>
            <a:grpSpLocks/>
          </p:cNvGrpSpPr>
          <p:nvPr/>
        </p:nvGrpSpPr>
        <p:grpSpPr bwMode="auto">
          <a:xfrm>
            <a:off x="4343400" y="1905000"/>
            <a:ext cx="2389188" cy="533400"/>
            <a:chOff x="2736" y="1104"/>
            <a:chExt cx="1505" cy="336"/>
          </a:xfrm>
        </p:grpSpPr>
        <p:sp>
          <p:nvSpPr>
            <p:cNvPr id="24600" name="AutoShape 79"/>
            <p:cNvSpPr>
              <a:spLocks noChangeArrowheads="1"/>
            </p:cNvSpPr>
            <p:nvPr/>
          </p:nvSpPr>
          <p:spPr bwMode="auto">
            <a:xfrm>
              <a:off x="2736" y="1104"/>
              <a:ext cx="1248" cy="336"/>
            </a:xfrm>
            <a:prstGeom prst="wedgeRoundRectCallout">
              <a:avLst>
                <a:gd name="adj1" fmla="val -94472"/>
                <a:gd name="adj2" fmla="val 177977"/>
                <a:gd name="adj3" fmla="val 16667"/>
              </a:avLst>
            </a:prstGeom>
            <a:gradFill rotWithShape="0">
              <a:gsLst>
                <a:gs pos="0">
                  <a:schemeClr val="accent1"/>
                </a:gs>
                <a:gs pos="100000">
                  <a:srgbClr val="FFFFFF"/>
                </a:gs>
              </a:gsLst>
              <a:lin ang="5400000" scaled="1"/>
            </a:gradFill>
            <a:ln w="9525">
              <a:solidFill>
                <a:schemeClr val="tx2"/>
              </a:solidFill>
              <a:miter lim="800000"/>
              <a:headEnd/>
              <a:tailEnd/>
            </a:ln>
          </p:spPr>
          <p:txBody>
            <a:bodyPr/>
            <a:lstStyle/>
            <a:p>
              <a:pPr algn="ctr"/>
              <a:endParaRPr lang="zh-CN" altLang="zh-CN" sz="2400" b="1">
                <a:solidFill>
                  <a:srgbClr val="1C1C1C"/>
                </a:solidFill>
                <a:latin typeface="Times New Roman" pitchFamily="18" charset="0"/>
              </a:endParaRPr>
            </a:p>
          </p:txBody>
        </p:sp>
        <p:sp>
          <p:nvSpPr>
            <p:cNvPr id="24601" name="Text Box 80"/>
            <p:cNvSpPr txBox="1">
              <a:spLocks noChangeArrowheads="1"/>
            </p:cNvSpPr>
            <p:nvPr/>
          </p:nvSpPr>
          <p:spPr bwMode="auto">
            <a:xfrm>
              <a:off x="2736" y="1104"/>
              <a:ext cx="1505" cy="327"/>
            </a:xfrm>
            <a:prstGeom prst="rect">
              <a:avLst/>
            </a:prstGeom>
            <a:noFill/>
            <a:ln w="28575">
              <a:noFill/>
              <a:prstDash val="dash"/>
              <a:miter lim="800000"/>
              <a:headEnd/>
              <a:tailEnd/>
            </a:ln>
          </p:spPr>
          <p:txBody>
            <a:bodyPr>
              <a:spAutoFit/>
            </a:bodyPr>
            <a:lstStyle/>
            <a:p>
              <a:pPr>
                <a:spcBef>
                  <a:spcPct val="50000"/>
                </a:spcBef>
              </a:pPr>
              <a:r>
                <a:rPr lang="zh-CN" altLang="en-US" sz="2800" b="1">
                  <a:latin typeface="Times New Roman" pitchFamily="18" charset="0"/>
                </a:rPr>
                <a:t>加拿大树胶</a:t>
              </a:r>
            </a:p>
          </p:txBody>
        </p:sp>
      </p:grpSp>
      <p:sp>
        <p:nvSpPr>
          <p:cNvPr id="24596" name="Text Box 81"/>
          <p:cNvSpPr txBox="1">
            <a:spLocks noChangeArrowheads="1"/>
          </p:cNvSpPr>
          <p:nvPr/>
        </p:nvSpPr>
        <p:spPr bwMode="auto">
          <a:xfrm>
            <a:off x="500034" y="188913"/>
            <a:ext cx="7312054" cy="584775"/>
          </a:xfrm>
          <a:prstGeom prst="rect">
            <a:avLst/>
          </a:prstGeom>
          <a:noFill/>
          <a:ln w="9525">
            <a:noFill/>
            <a:miter lim="800000"/>
            <a:headEnd/>
            <a:tailEnd/>
          </a:ln>
        </p:spPr>
        <p:txBody>
          <a:bodyPr wrap="square">
            <a:spAutoFit/>
          </a:bodyPr>
          <a:lstStyle/>
          <a:p>
            <a:pPr algn="ctr">
              <a:spcBef>
                <a:spcPct val="50000"/>
              </a:spcBef>
            </a:pPr>
            <a:r>
              <a:rPr lang="en-US" altLang="zh-CN" sz="3200" b="1" dirty="0" smtClean="0">
                <a:solidFill>
                  <a:srgbClr val="FF3300"/>
                </a:solidFill>
              </a:rPr>
              <a:t>10.4.3  </a:t>
            </a:r>
            <a:r>
              <a:rPr lang="zh-CN" altLang="en-US" sz="3200" b="1" dirty="0">
                <a:solidFill>
                  <a:srgbClr val="FF3300"/>
                </a:solidFill>
              </a:rPr>
              <a:t>利用双折射产生偏振光的仪器</a:t>
            </a:r>
          </a:p>
        </p:txBody>
      </p:sp>
      <p:grpSp>
        <p:nvGrpSpPr>
          <p:cNvPr id="15" name="Group 82"/>
          <p:cNvGrpSpPr>
            <a:grpSpLocks/>
          </p:cNvGrpSpPr>
          <p:nvPr/>
        </p:nvGrpSpPr>
        <p:grpSpPr bwMode="auto">
          <a:xfrm>
            <a:off x="5292725" y="4292600"/>
            <a:ext cx="574675" cy="720725"/>
            <a:chOff x="3334" y="2704"/>
            <a:chExt cx="362" cy="454"/>
          </a:xfrm>
        </p:grpSpPr>
        <p:sp>
          <p:nvSpPr>
            <p:cNvPr id="24598" name="Line 83"/>
            <p:cNvSpPr>
              <a:spLocks noChangeShapeType="1"/>
            </p:cNvSpPr>
            <p:nvPr/>
          </p:nvSpPr>
          <p:spPr bwMode="auto">
            <a:xfrm flipH="1">
              <a:off x="3470" y="2750"/>
              <a:ext cx="226" cy="408"/>
            </a:xfrm>
            <a:prstGeom prst="line">
              <a:avLst/>
            </a:prstGeom>
            <a:noFill/>
            <a:ln w="9525">
              <a:solidFill>
                <a:schemeClr val="tx1"/>
              </a:solidFill>
              <a:round/>
              <a:headEnd/>
              <a:tailEnd/>
            </a:ln>
          </p:spPr>
          <p:txBody>
            <a:bodyPr/>
            <a:lstStyle/>
            <a:p>
              <a:endParaRPr lang="zh-CN" altLang="en-US"/>
            </a:p>
          </p:txBody>
        </p:sp>
        <p:sp>
          <p:nvSpPr>
            <p:cNvPr id="24599" name="Text Box 84"/>
            <p:cNvSpPr txBox="1">
              <a:spLocks noChangeArrowheads="1"/>
            </p:cNvSpPr>
            <p:nvPr/>
          </p:nvSpPr>
          <p:spPr bwMode="auto">
            <a:xfrm>
              <a:off x="3334" y="2704"/>
              <a:ext cx="328" cy="250"/>
            </a:xfrm>
            <a:prstGeom prst="rect">
              <a:avLst/>
            </a:prstGeom>
            <a:noFill/>
            <a:ln w="9525">
              <a:noFill/>
              <a:miter lim="800000"/>
              <a:headEnd/>
              <a:tailEnd/>
            </a:ln>
          </p:spPr>
          <p:txBody>
            <a:bodyPr wrap="none">
              <a:spAutoFit/>
            </a:bodyPr>
            <a:lstStyle/>
            <a:p>
              <a:r>
                <a:rPr kumimoji="1" lang="en-US" altLang="zh-CN" sz="2000" b="1">
                  <a:latin typeface="Times New Roman" pitchFamily="18" charset="0"/>
                </a:rPr>
                <a:t>76</a:t>
              </a:r>
              <a:r>
                <a:rPr kumimoji="1" lang="en-US" altLang="zh-CN" sz="2000" b="1" baseline="30000">
                  <a:latin typeface="Times New Roman" pitchFamily="18" charset="0"/>
                </a:rPr>
                <a:t>0</a:t>
              </a:r>
              <a:endParaRPr kumimoji="1" lang="en-US" altLang="zh-CN" sz="2400">
                <a:latin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ppt_w/2"/>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strips(downRigh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8"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ppt_x</p:attrName>
                                        </p:attrNameLst>
                                      </p:cBhvr>
                                      <p:tavLst>
                                        <p:tav tm="0">
                                          <p:val>
                                            <p:strVal val="#ppt_x-#ppt_w/2"/>
                                          </p:val>
                                        </p:tav>
                                        <p:tav tm="100000">
                                          <p:val>
                                            <p:strVal val="#ppt_x"/>
                                          </p:val>
                                        </p:tav>
                                      </p:tavLst>
                                    </p:anim>
                                    <p:anim calcmode="lin" valueType="num">
                                      <p:cBhvr>
                                        <p:cTn id="41" dur="500" fill="hold"/>
                                        <p:tgtEl>
                                          <p:spTgt spid="3"/>
                                        </p:tgtEl>
                                        <p:attrNameLst>
                                          <p:attrName>ppt_y</p:attrName>
                                        </p:attrNameLst>
                                      </p:cBhvr>
                                      <p:tavLst>
                                        <p:tav tm="0">
                                          <p:val>
                                            <p:strVal val="#ppt_y"/>
                                          </p:val>
                                        </p:tav>
                                        <p:tav tm="100000">
                                          <p:val>
                                            <p:strVal val="#ppt_y"/>
                                          </p:val>
                                        </p:tav>
                                      </p:tavLst>
                                    </p:anim>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strVal val="#ppt_h"/>
                                          </p:val>
                                        </p:tav>
                                        <p:tav tm="100000">
                                          <p:val>
                                            <p:strVal val="#ppt_h"/>
                                          </p:val>
                                        </p:tav>
                                      </p:tavLst>
                                    </p:anim>
                                  </p:childTnLst>
                                </p:cTn>
                              </p:par>
                            </p:childTnLst>
                          </p:cTn>
                        </p:par>
                        <p:par>
                          <p:cTn id="44" fill="hold">
                            <p:stCondLst>
                              <p:cond delay="500"/>
                            </p:stCondLst>
                            <p:childTnLst>
                              <p:par>
                                <p:cTn id="45" presetID="18" presetClass="entr" presetSubtype="6" fill="hold" nodeType="afterEffect">
                                  <p:stCondLst>
                                    <p:cond delay="2000"/>
                                  </p:stCondLst>
                                  <p:childTnLst>
                                    <p:set>
                                      <p:cBhvr>
                                        <p:cTn id="46" dur="1" fill="hold">
                                          <p:stCondLst>
                                            <p:cond delay="0"/>
                                          </p:stCondLst>
                                        </p:cTn>
                                        <p:tgtEl>
                                          <p:spTgt spid="11"/>
                                        </p:tgtEl>
                                        <p:attrNameLst>
                                          <p:attrName>style.visibility</p:attrName>
                                        </p:attrNameLst>
                                      </p:cBhvr>
                                      <p:to>
                                        <p:strVal val="visible"/>
                                      </p:to>
                                    </p:set>
                                    <p:animEffect transition="in" filter="strips(downRight)">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5800" y="2444750"/>
            <a:ext cx="7924800" cy="685800"/>
            <a:chOff x="432" y="1540"/>
            <a:chExt cx="4992" cy="432"/>
          </a:xfrm>
        </p:grpSpPr>
        <p:grpSp>
          <p:nvGrpSpPr>
            <p:cNvPr id="3" name="Group 3"/>
            <p:cNvGrpSpPr>
              <a:grpSpLocks/>
            </p:cNvGrpSpPr>
            <p:nvPr/>
          </p:nvGrpSpPr>
          <p:grpSpPr bwMode="auto">
            <a:xfrm>
              <a:off x="1536" y="1540"/>
              <a:ext cx="1152" cy="432"/>
              <a:chOff x="1200" y="672"/>
              <a:chExt cx="1152" cy="432"/>
            </a:xfrm>
          </p:grpSpPr>
          <p:sp>
            <p:nvSpPr>
              <p:cNvPr id="25664" name="AutoShape 4"/>
              <p:cNvSpPr>
                <a:spLocks noChangeArrowheads="1"/>
              </p:cNvSpPr>
              <p:nvPr/>
            </p:nvSpPr>
            <p:spPr bwMode="auto">
              <a:xfrm>
                <a:off x="1200" y="672"/>
                <a:ext cx="1152" cy="432"/>
              </a:xfrm>
              <a:prstGeom prst="parallelogram">
                <a:avLst>
                  <a:gd name="adj" fmla="val 66667"/>
                </a:avLst>
              </a:prstGeom>
              <a:solidFill>
                <a:srgbClr val="D0FBFC"/>
              </a:solidFill>
              <a:ln w="9525">
                <a:solidFill>
                  <a:schemeClr val="tx1"/>
                </a:solidFill>
                <a:miter lim="800000"/>
                <a:headEnd/>
                <a:tailEnd/>
              </a:ln>
            </p:spPr>
            <p:txBody>
              <a:bodyPr wrap="none" anchor="ctr"/>
              <a:lstStyle/>
              <a:p>
                <a:endParaRPr lang="zh-CN" altLang="en-US"/>
              </a:p>
            </p:txBody>
          </p:sp>
          <p:sp>
            <p:nvSpPr>
              <p:cNvPr id="25665" name="Line 5"/>
              <p:cNvSpPr>
                <a:spLocks noChangeShapeType="1"/>
              </p:cNvSpPr>
              <p:nvPr/>
            </p:nvSpPr>
            <p:spPr bwMode="auto">
              <a:xfrm>
                <a:off x="1488" y="672"/>
                <a:ext cx="576" cy="432"/>
              </a:xfrm>
              <a:prstGeom prst="line">
                <a:avLst/>
              </a:prstGeom>
              <a:noFill/>
              <a:ln w="28575">
                <a:solidFill>
                  <a:srgbClr val="0000FF"/>
                </a:solidFill>
                <a:round/>
                <a:headEnd/>
                <a:tailEnd type="none" w="sm" len="lg"/>
              </a:ln>
            </p:spPr>
            <p:txBody>
              <a:bodyPr wrap="none" anchor="ctr"/>
              <a:lstStyle/>
              <a:p>
                <a:endParaRPr lang="zh-CN" altLang="en-US"/>
              </a:p>
            </p:txBody>
          </p:sp>
        </p:grpSp>
        <p:grpSp>
          <p:nvGrpSpPr>
            <p:cNvPr id="4" name="Group 6"/>
            <p:cNvGrpSpPr>
              <a:grpSpLocks/>
            </p:cNvGrpSpPr>
            <p:nvPr/>
          </p:nvGrpSpPr>
          <p:grpSpPr bwMode="auto">
            <a:xfrm>
              <a:off x="3360" y="1540"/>
              <a:ext cx="1152" cy="432"/>
              <a:chOff x="1200" y="672"/>
              <a:chExt cx="1152" cy="432"/>
            </a:xfrm>
          </p:grpSpPr>
          <p:sp>
            <p:nvSpPr>
              <p:cNvPr id="25662" name="AutoShape 7"/>
              <p:cNvSpPr>
                <a:spLocks noChangeArrowheads="1"/>
              </p:cNvSpPr>
              <p:nvPr/>
            </p:nvSpPr>
            <p:spPr bwMode="auto">
              <a:xfrm>
                <a:off x="1200" y="672"/>
                <a:ext cx="1152" cy="432"/>
              </a:xfrm>
              <a:prstGeom prst="parallelogram">
                <a:avLst>
                  <a:gd name="adj" fmla="val 66667"/>
                </a:avLst>
              </a:prstGeom>
              <a:solidFill>
                <a:srgbClr val="D0FBFC"/>
              </a:solidFill>
              <a:ln w="9525">
                <a:solidFill>
                  <a:schemeClr val="tx1"/>
                </a:solidFill>
                <a:miter lim="800000"/>
                <a:headEnd/>
                <a:tailEnd/>
              </a:ln>
            </p:spPr>
            <p:txBody>
              <a:bodyPr wrap="none" anchor="ctr"/>
              <a:lstStyle/>
              <a:p>
                <a:endParaRPr lang="zh-CN" altLang="en-US"/>
              </a:p>
            </p:txBody>
          </p:sp>
          <p:sp>
            <p:nvSpPr>
              <p:cNvPr id="25663" name="Line 8"/>
              <p:cNvSpPr>
                <a:spLocks noChangeShapeType="1"/>
              </p:cNvSpPr>
              <p:nvPr/>
            </p:nvSpPr>
            <p:spPr bwMode="auto">
              <a:xfrm>
                <a:off x="1488" y="672"/>
                <a:ext cx="576" cy="432"/>
              </a:xfrm>
              <a:prstGeom prst="line">
                <a:avLst/>
              </a:prstGeom>
              <a:noFill/>
              <a:ln w="28575">
                <a:solidFill>
                  <a:srgbClr val="0000FF"/>
                </a:solidFill>
                <a:round/>
                <a:headEnd/>
                <a:tailEnd type="none" w="sm" len="lg"/>
              </a:ln>
            </p:spPr>
            <p:txBody>
              <a:bodyPr wrap="none" anchor="ctr"/>
              <a:lstStyle/>
              <a:p>
                <a:endParaRPr lang="zh-CN" altLang="en-US"/>
              </a:p>
            </p:txBody>
          </p:sp>
        </p:grpSp>
        <p:grpSp>
          <p:nvGrpSpPr>
            <p:cNvPr id="5" name="Group 9"/>
            <p:cNvGrpSpPr>
              <a:grpSpLocks/>
            </p:cNvGrpSpPr>
            <p:nvPr/>
          </p:nvGrpSpPr>
          <p:grpSpPr bwMode="auto">
            <a:xfrm rot="-11371">
              <a:off x="432" y="1652"/>
              <a:ext cx="1250" cy="251"/>
              <a:chOff x="1056" y="3360"/>
              <a:chExt cx="1776" cy="384"/>
            </a:xfrm>
          </p:grpSpPr>
          <p:sp>
            <p:nvSpPr>
              <p:cNvPr id="25651" name="Line 10"/>
              <p:cNvSpPr>
                <a:spLocks noChangeShapeType="1"/>
              </p:cNvSpPr>
              <p:nvPr/>
            </p:nvSpPr>
            <p:spPr bwMode="auto">
              <a:xfrm>
                <a:off x="1056" y="3552"/>
                <a:ext cx="1776" cy="0"/>
              </a:xfrm>
              <a:prstGeom prst="line">
                <a:avLst/>
              </a:prstGeom>
              <a:noFill/>
              <a:ln w="28575">
                <a:solidFill>
                  <a:srgbClr val="0000FF"/>
                </a:solidFill>
                <a:round/>
                <a:headEnd/>
                <a:tailEnd type="none" w="sm" len="lg"/>
              </a:ln>
            </p:spPr>
            <p:txBody>
              <a:bodyPr wrap="none" anchor="ctr"/>
              <a:lstStyle/>
              <a:p>
                <a:endParaRPr lang="zh-CN" altLang="en-US"/>
              </a:p>
            </p:txBody>
          </p:sp>
          <p:sp>
            <p:nvSpPr>
              <p:cNvPr id="25652" name="Line 11"/>
              <p:cNvSpPr>
                <a:spLocks noChangeShapeType="1"/>
              </p:cNvSpPr>
              <p:nvPr/>
            </p:nvSpPr>
            <p:spPr bwMode="auto">
              <a:xfrm>
                <a:off x="1440"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53" name="Line 12"/>
              <p:cNvSpPr>
                <a:spLocks noChangeShapeType="1"/>
              </p:cNvSpPr>
              <p:nvPr/>
            </p:nvSpPr>
            <p:spPr bwMode="auto">
              <a:xfrm>
                <a:off x="1728"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54" name="Line 13"/>
              <p:cNvSpPr>
                <a:spLocks noChangeShapeType="1"/>
              </p:cNvSpPr>
              <p:nvPr/>
            </p:nvSpPr>
            <p:spPr bwMode="auto">
              <a:xfrm>
                <a:off x="2016"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55" name="Line 14"/>
              <p:cNvSpPr>
                <a:spLocks noChangeShapeType="1"/>
              </p:cNvSpPr>
              <p:nvPr/>
            </p:nvSpPr>
            <p:spPr bwMode="auto">
              <a:xfrm>
                <a:off x="2304"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56" name="Line 15"/>
              <p:cNvSpPr>
                <a:spLocks noChangeShapeType="1"/>
              </p:cNvSpPr>
              <p:nvPr/>
            </p:nvSpPr>
            <p:spPr bwMode="auto">
              <a:xfrm>
                <a:off x="2592"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57" name="Oval 16"/>
              <p:cNvSpPr>
                <a:spLocks noChangeArrowheads="1"/>
              </p:cNvSpPr>
              <p:nvPr/>
            </p:nvSpPr>
            <p:spPr bwMode="auto">
              <a:xfrm>
                <a:off x="1248"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5658" name="Oval 17"/>
              <p:cNvSpPr>
                <a:spLocks noChangeArrowheads="1"/>
              </p:cNvSpPr>
              <p:nvPr/>
            </p:nvSpPr>
            <p:spPr bwMode="auto">
              <a:xfrm>
                <a:off x="1536"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5659" name="Oval 18"/>
              <p:cNvSpPr>
                <a:spLocks noChangeArrowheads="1"/>
              </p:cNvSpPr>
              <p:nvPr/>
            </p:nvSpPr>
            <p:spPr bwMode="auto">
              <a:xfrm>
                <a:off x="1824"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5660" name="Oval 19"/>
              <p:cNvSpPr>
                <a:spLocks noChangeArrowheads="1"/>
              </p:cNvSpPr>
              <p:nvPr/>
            </p:nvSpPr>
            <p:spPr bwMode="auto">
              <a:xfrm>
                <a:off x="2112"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5661" name="Oval 20"/>
              <p:cNvSpPr>
                <a:spLocks noChangeArrowheads="1"/>
              </p:cNvSpPr>
              <p:nvPr/>
            </p:nvSpPr>
            <p:spPr bwMode="auto">
              <a:xfrm>
                <a:off x="2400"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25635" name="Line 21"/>
            <p:cNvSpPr>
              <a:spLocks noChangeShapeType="1"/>
            </p:cNvSpPr>
            <p:nvPr/>
          </p:nvSpPr>
          <p:spPr bwMode="auto">
            <a:xfrm>
              <a:off x="1632" y="1780"/>
              <a:ext cx="912" cy="0"/>
            </a:xfrm>
            <a:prstGeom prst="line">
              <a:avLst/>
            </a:prstGeom>
            <a:noFill/>
            <a:ln w="28575">
              <a:solidFill>
                <a:srgbClr val="0000FF"/>
              </a:solidFill>
              <a:round/>
              <a:headEnd/>
              <a:tailEnd type="none" w="sm" len="lg"/>
            </a:ln>
          </p:spPr>
          <p:txBody>
            <a:bodyPr wrap="none" anchor="ctr"/>
            <a:lstStyle/>
            <a:p>
              <a:endParaRPr lang="zh-CN" altLang="en-US"/>
            </a:p>
          </p:txBody>
        </p:sp>
        <p:grpSp>
          <p:nvGrpSpPr>
            <p:cNvPr id="6" name="Group 22"/>
            <p:cNvGrpSpPr>
              <a:grpSpLocks/>
            </p:cNvGrpSpPr>
            <p:nvPr/>
          </p:nvGrpSpPr>
          <p:grpSpPr bwMode="auto">
            <a:xfrm>
              <a:off x="2496" y="1636"/>
              <a:ext cx="1056" cy="251"/>
              <a:chOff x="2784" y="3600"/>
              <a:chExt cx="1012" cy="251"/>
            </a:xfrm>
          </p:grpSpPr>
          <p:sp>
            <p:nvSpPr>
              <p:cNvPr id="25645" name="Line 23"/>
              <p:cNvSpPr>
                <a:spLocks noChangeShapeType="1"/>
              </p:cNvSpPr>
              <p:nvPr/>
            </p:nvSpPr>
            <p:spPr bwMode="auto">
              <a:xfrm>
                <a:off x="2784" y="3744"/>
                <a:ext cx="1012" cy="0"/>
              </a:xfrm>
              <a:prstGeom prst="line">
                <a:avLst/>
              </a:prstGeom>
              <a:noFill/>
              <a:ln w="28575">
                <a:solidFill>
                  <a:srgbClr val="0000FF"/>
                </a:solidFill>
                <a:round/>
                <a:headEnd/>
                <a:tailEnd type="none" w="sm" len="lg"/>
              </a:ln>
            </p:spPr>
            <p:txBody>
              <a:bodyPr wrap="none" anchor="ctr"/>
              <a:lstStyle/>
              <a:p>
                <a:endParaRPr lang="zh-CN" altLang="en-US"/>
              </a:p>
            </p:txBody>
          </p:sp>
          <p:sp>
            <p:nvSpPr>
              <p:cNvPr id="25646" name="Line 24"/>
              <p:cNvSpPr>
                <a:spLocks noChangeShapeType="1"/>
              </p:cNvSpPr>
              <p:nvPr/>
            </p:nvSpPr>
            <p:spPr bwMode="auto">
              <a:xfrm>
                <a:off x="2879" y="3600"/>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47" name="Line 25"/>
              <p:cNvSpPr>
                <a:spLocks noChangeShapeType="1"/>
              </p:cNvSpPr>
              <p:nvPr/>
            </p:nvSpPr>
            <p:spPr bwMode="auto">
              <a:xfrm>
                <a:off x="3071" y="3600"/>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48" name="Line 26"/>
              <p:cNvSpPr>
                <a:spLocks noChangeShapeType="1"/>
              </p:cNvSpPr>
              <p:nvPr/>
            </p:nvSpPr>
            <p:spPr bwMode="auto">
              <a:xfrm>
                <a:off x="3263" y="3600"/>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49" name="Line 27"/>
              <p:cNvSpPr>
                <a:spLocks noChangeShapeType="1"/>
              </p:cNvSpPr>
              <p:nvPr/>
            </p:nvSpPr>
            <p:spPr bwMode="auto">
              <a:xfrm>
                <a:off x="3455" y="3600"/>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50" name="Line 28"/>
              <p:cNvSpPr>
                <a:spLocks noChangeShapeType="1"/>
              </p:cNvSpPr>
              <p:nvPr/>
            </p:nvSpPr>
            <p:spPr bwMode="auto">
              <a:xfrm>
                <a:off x="3648" y="3600"/>
                <a:ext cx="1" cy="251"/>
              </a:xfrm>
              <a:prstGeom prst="line">
                <a:avLst/>
              </a:prstGeom>
              <a:noFill/>
              <a:ln w="28575">
                <a:solidFill>
                  <a:srgbClr val="0000FF"/>
                </a:solidFill>
                <a:round/>
                <a:headEnd/>
                <a:tailEnd type="none" w="sm" len="lg"/>
              </a:ln>
            </p:spPr>
            <p:txBody>
              <a:bodyPr wrap="none" anchor="ctr"/>
              <a:lstStyle/>
              <a:p>
                <a:endParaRPr lang="zh-CN" altLang="en-US"/>
              </a:p>
            </p:txBody>
          </p:sp>
        </p:grpSp>
        <p:sp>
          <p:nvSpPr>
            <p:cNvPr id="25637" name="Line 29"/>
            <p:cNvSpPr>
              <a:spLocks noChangeShapeType="1"/>
            </p:cNvSpPr>
            <p:nvPr/>
          </p:nvSpPr>
          <p:spPr bwMode="auto">
            <a:xfrm>
              <a:off x="3504" y="1780"/>
              <a:ext cx="912" cy="0"/>
            </a:xfrm>
            <a:prstGeom prst="line">
              <a:avLst/>
            </a:prstGeom>
            <a:noFill/>
            <a:ln w="28575">
              <a:solidFill>
                <a:srgbClr val="0000FF"/>
              </a:solidFill>
              <a:round/>
              <a:headEnd/>
              <a:tailEnd type="none" w="sm" len="lg"/>
            </a:ln>
          </p:spPr>
          <p:txBody>
            <a:bodyPr wrap="none" anchor="ctr"/>
            <a:lstStyle/>
            <a:p>
              <a:endParaRPr lang="zh-CN" altLang="en-US"/>
            </a:p>
          </p:txBody>
        </p:sp>
        <p:grpSp>
          <p:nvGrpSpPr>
            <p:cNvPr id="7" name="Group 30"/>
            <p:cNvGrpSpPr>
              <a:grpSpLocks/>
            </p:cNvGrpSpPr>
            <p:nvPr/>
          </p:nvGrpSpPr>
          <p:grpSpPr bwMode="auto">
            <a:xfrm>
              <a:off x="4368" y="1636"/>
              <a:ext cx="1056" cy="251"/>
              <a:chOff x="4368" y="1056"/>
              <a:chExt cx="1056" cy="251"/>
            </a:xfrm>
          </p:grpSpPr>
          <p:sp>
            <p:nvSpPr>
              <p:cNvPr id="25639" name="Line 31"/>
              <p:cNvSpPr>
                <a:spLocks noChangeShapeType="1"/>
              </p:cNvSpPr>
              <p:nvPr/>
            </p:nvSpPr>
            <p:spPr bwMode="auto">
              <a:xfrm>
                <a:off x="4368" y="1200"/>
                <a:ext cx="105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25640" name="Line 32"/>
              <p:cNvSpPr>
                <a:spLocks noChangeShapeType="1"/>
              </p:cNvSpPr>
              <p:nvPr/>
            </p:nvSpPr>
            <p:spPr bwMode="auto">
              <a:xfrm>
                <a:off x="4467" y="1056"/>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41" name="Line 33"/>
              <p:cNvSpPr>
                <a:spLocks noChangeShapeType="1"/>
              </p:cNvSpPr>
              <p:nvPr/>
            </p:nvSpPr>
            <p:spPr bwMode="auto">
              <a:xfrm>
                <a:off x="4667" y="1056"/>
                <a:ext cx="2"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42" name="Line 34"/>
              <p:cNvSpPr>
                <a:spLocks noChangeShapeType="1"/>
              </p:cNvSpPr>
              <p:nvPr/>
            </p:nvSpPr>
            <p:spPr bwMode="auto">
              <a:xfrm>
                <a:off x="4868" y="1056"/>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43" name="Line 35"/>
              <p:cNvSpPr>
                <a:spLocks noChangeShapeType="1"/>
              </p:cNvSpPr>
              <p:nvPr/>
            </p:nvSpPr>
            <p:spPr bwMode="auto">
              <a:xfrm>
                <a:off x="5068" y="1056"/>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44" name="Line 36"/>
              <p:cNvSpPr>
                <a:spLocks noChangeShapeType="1"/>
              </p:cNvSpPr>
              <p:nvPr/>
            </p:nvSpPr>
            <p:spPr bwMode="auto">
              <a:xfrm>
                <a:off x="5270" y="1056"/>
                <a:ext cx="1" cy="251"/>
              </a:xfrm>
              <a:prstGeom prst="line">
                <a:avLst/>
              </a:prstGeom>
              <a:noFill/>
              <a:ln w="28575">
                <a:solidFill>
                  <a:srgbClr val="0000FF"/>
                </a:solidFill>
                <a:round/>
                <a:headEnd/>
                <a:tailEnd type="none" w="sm" len="lg"/>
              </a:ln>
            </p:spPr>
            <p:txBody>
              <a:bodyPr wrap="none" anchor="ctr"/>
              <a:lstStyle/>
              <a:p>
                <a:endParaRPr lang="zh-CN" altLang="en-US"/>
              </a:p>
            </p:txBody>
          </p:sp>
        </p:grpSp>
      </p:grpSp>
      <p:grpSp>
        <p:nvGrpSpPr>
          <p:cNvPr id="8" name="Group 37"/>
          <p:cNvGrpSpPr>
            <a:grpSpLocks/>
          </p:cNvGrpSpPr>
          <p:nvPr/>
        </p:nvGrpSpPr>
        <p:grpSpPr bwMode="auto">
          <a:xfrm>
            <a:off x="838200" y="4425950"/>
            <a:ext cx="7620000" cy="914400"/>
            <a:chOff x="528" y="2788"/>
            <a:chExt cx="4800" cy="576"/>
          </a:xfrm>
        </p:grpSpPr>
        <p:sp>
          <p:nvSpPr>
            <p:cNvPr id="25607" name="Line 38"/>
            <p:cNvSpPr>
              <a:spLocks noChangeShapeType="1"/>
            </p:cNvSpPr>
            <p:nvPr/>
          </p:nvSpPr>
          <p:spPr bwMode="auto">
            <a:xfrm flipV="1">
              <a:off x="3696" y="3072"/>
              <a:ext cx="1632" cy="18"/>
            </a:xfrm>
            <a:prstGeom prst="line">
              <a:avLst/>
            </a:prstGeom>
            <a:noFill/>
            <a:ln w="28575">
              <a:solidFill>
                <a:srgbClr val="0000FF"/>
              </a:solidFill>
              <a:prstDash val="dash"/>
              <a:round/>
              <a:headEnd/>
              <a:tailEnd type="triangle" w="sm" len="lg"/>
            </a:ln>
          </p:spPr>
          <p:txBody>
            <a:bodyPr wrap="none" anchor="ctr"/>
            <a:lstStyle/>
            <a:p>
              <a:endParaRPr lang="zh-CN" altLang="en-US"/>
            </a:p>
          </p:txBody>
        </p:sp>
        <p:grpSp>
          <p:nvGrpSpPr>
            <p:cNvPr id="9" name="Group 39"/>
            <p:cNvGrpSpPr>
              <a:grpSpLocks/>
            </p:cNvGrpSpPr>
            <p:nvPr/>
          </p:nvGrpSpPr>
          <p:grpSpPr bwMode="auto">
            <a:xfrm>
              <a:off x="1632" y="2840"/>
              <a:ext cx="1152" cy="472"/>
              <a:chOff x="1200" y="672"/>
              <a:chExt cx="1152" cy="432"/>
            </a:xfrm>
          </p:grpSpPr>
          <p:sp>
            <p:nvSpPr>
              <p:cNvPr id="25630" name="AutoShape 40"/>
              <p:cNvSpPr>
                <a:spLocks noChangeArrowheads="1"/>
              </p:cNvSpPr>
              <p:nvPr/>
            </p:nvSpPr>
            <p:spPr bwMode="auto">
              <a:xfrm>
                <a:off x="1200" y="672"/>
                <a:ext cx="1152" cy="432"/>
              </a:xfrm>
              <a:prstGeom prst="parallelogram">
                <a:avLst>
                  <a:gd name="adj" fmla="val 66667"/>
                </a:avLst>
              </a:prstGeom>
              <a:solidFill>
                <a:srgbClr val="D0FBFC"/>
              </a:solidFill>
              <a:ln w="9525">
                <a:solidFill>
                  <a:schemeClr val="tx1"/>
                </a:solidFill>
                <a:miter lim="800000"/>
                <a:headEnd/>
                <a:tailEnd/>
              </a:ln>
            </p:spPr>
            <p:txBody>
              <a:bodyPr wrap="none" anchor="ctr"/>
              <a:lstStyle/>
              <a:p>
                <a:endParaRPr lang="zh-CN" altLang="en-US"/>
              </a:p>
            </p:txBody>
          </p:sp>
          <p:sp>
            <p:nvSpPr>
              <p:cNvPr id="25631" name="Line 41"/>
              <p:cNvSpPr>
                <a:spLocks noChangeShapeType="1"/>
              </p:cNvSpPr>
              <p:nvPr/>
            </p:nvSpPr>
            <p:spPr bwMode="auto">
              <a:xfrm>
                <a:off x="1488" y="672"/>
                <a:ext cx="576" cy="432"/>
              </a:xfrm>
              <a:prstGeom prst="line">
                <a:avLst/>
              </a:prstGeom>
              <a:noFill/>
              <a:ln w="28575">
                <a:solidFill>
                  <a:srgbClr val="0000FF"/>
                </a:solidFill>
                <a:round/>
                <a:headEnd/>
                <a:tailEnd type="none" w="sm" len="lg"/>
              </a:ln>
            </p:spPr>
            <p:txBody>
              <a:bodyPr wrap="none" anchor="ctr"/>
              <a:lstStyle/>
              <a:p>
                <a:endParaRPr lang="zh-CN" altLang="en-US"/>
              </a:p>
            </p:txBody>
          </p:sp>
        </p:grpSp>
        <p:sp>
          <p:nvSpPr>
            <p:cNvPr id="25609" name="AutoShape 42"/>
            <p:cNvSpPr>
              <a:spLocks noChangeArrowheads="1"/>
            </p:cNvSpPr>
            <p:nvPr/>
          </p:nvSpPr>
          <p:spPr bwMode="auto">
            <a:xfrm rot="-10767987">
              <a:off x="3600" y="2788"/>
              <a:ext cx="1248" cy="576"/>
            </a:xfrm>
            <a:prstGeom prst="cube">
              <a:avLst>
                <a:gd name="adj" fmla="val 25000"/>
              </a:avLst>
            </a:prstGeom>
            <a:solidFill>
              <a:srgbClr val="D0FBFC">
                <a:alpha val="50195"/>
              </a:srgbClr>
            </a:solidFill>
            <a:ln w="9525">
              <a:solidFill>
                <a:schemeClr val="tx1"/>
              </a:solidFill>
              <a:miter lim="800000"/>
              <a:headEnd/>
              <a:tailEnd/>
            </a:ln>
          </p:spPr>
          <p:txBody>
            <a:bodyPr wrap="none" anchor="ctr"/>
            <a:lstStyle/>
            <a:p>
              <a:endParaRPr lang="zh-CN" altLang="en-US"/>
            </a:p>
          </p:txBody>
        </p:sp>
        <p:grpSp>
          <p:nvGrpSpPr>
            <p:cNvPr id="10" name="Group 43"/>
            <p:cNvGrpSpPr>
              <a:grpSpLocks/>
            </p:cNvGrpSpPr>
            <p:nvPr/>
          </p:nvGrpSpPr>
          <p:grpSpPr bwMode="auto">
            <a:xfrm rot="-11371">
              <a:off x="528" y="2967"/>
              <a:ext cx="1250" cy="274"/>
              <a:chOff x="1056" y="3360"/>
              <a:chExt cx="1776" cy="384"/>
            </a:xfrm>
          </p:grpSpPr>
          <p:sp>
            <p:nvSpPr>
              <p:cNvPr id="25619" name="Line 44"/>
              <p:cNvSpPr>
                <a:spLocks noChangeShapeType="1"/>
              </p:cNvSpPr>
              <p:nvPr/>
            </p:nvSpPr>
            <p:spPr bwMode="auto">
              <a:xfrm>
                <a:off x="1056" y="3552"/>
                <a:ext cx="1776" cy="0"/>
              </a:xfrm>
              <a:prstGeom prst="line">
                <a:avLst/>
              </a:prstGeom>
              <a:noFill/>
              <a:ln w="28575">
                <a:solidFill>
                  <a:srgbClr val="0000FF"/>
                </a:solidFill>
                <a:round/>
                <a:headEnd/>
                <a:tailEnd type="none" w="sm" len="lg"/>
              </a:ln>
            </p:spPr>
            <p:txBody>
              <a:bodyPr wrap="none" anchor="ctr"/>
              <a:lstStyle/>
              <a:p>
                <a:endParaRPr lang="zh-CN" altLang="en-US"/>
              </a:p>
            </p:txBody>
          </p:sp>
          <p:sp>
            <p:nvSpPr>
              <p:cNvPr id="25620" name="Line 45"/>
              <p:cNvSpPr>
                <a:spLocks noChangeShapeType="1"/>
              </p:cNvSpPr>
              <p:nvPr/>
            </p:nvSpPr>
            <p:spPr bwMode="auto">
              <a:xfrm>
                <a:off x="1440"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21" name="Line 46"/>
              <p:cNvSpPr>
                <a:spLocks noChangeShapeType="1"/>
              </p:cNvSpPr>
              <p:nvPr/>
            </p:nvSpPr>
            <p:spPr bwMode="auto">
              <a:xfrm>
                <a:off x="1728"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22" name="Line 47"/>
              <p:cNvSpPr>
                <a:spLocks noChangeShapeType="1"/>
              </p:cNvSpPr>
              <p:nvPr/>
            </p:nvSpPr>
            <p:spPr bwMode="auto">
              <a:xfrm>
                <a:off x="2016"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23" name="Line 48"/>
              <p:cNvSpPr>
                <a:spLocks noChangeShapeType="1"/>
              </p:cNvSpPr>
              <p:nvPr/>
            </p:nvSpPr>
            <p:spPr bwMode="auto">
              <a:xfrm>
                <a:off x="2304"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24" name="Line 49"/>
              <p:cNvSpPr>
                <a:spLocks noChangeShapeType="1"/>
              </p:cNvSpPr>
              <p:nvPr/>
            </p:nvSpPr>
            <p:spPr bwMode="auto">
              <a:xfrm>
                <a:off x="2592" y="3360"/>
                <a:ext cx="0"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25" name="Oval 50"/>
              <p:cNvSpPr>
                <a:spLocks noChangeArrowheads="1"/>
              </p:cNvSpPr>
              <p:nvPr/>
            </p:nvSpPr>
            <p:spPr bwMode="auto">
              <a:xfrm>
                <a:off x="1248"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5626" name="Oval 51"/>
              <p:cNvSpPr>
                <a:spLocks noChangeArrowheads="1"/>
              </p:cNvSpPr>
              <p:nvPr/>
            </p:nvSpPr>
            <p:spPr bwMode="auto">
              <a:xfrm>
                <a:off x="1536"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5627" name="Oval 52"/>
              <p:cNvSpPr>
                <a:spLocks noChangeArrowheads="1"/>
              </p:cNvSpPr>
              <p:nvPr/>
            </p:nvSpPr>
            <p:spPr bwMode="auto">
              <a:xfrm>
                <a:off x="1824"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5628" name="Oval 53"/>
              <p:cNvSpPr>
                <a:spLocks noChangeArrowheads="1"/>
              </p:cNvSpPr>
              <p:nvPr/>
            </p:nvSpPr>
            <p:spPr bwMode="auto">
              <a:xfrm>
                <a:off x="2112"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25629" name="Oval 54"/>
              <p:cNvSpPr>
                <a:spLocks noChangeArrowheads="1"/>
              </p:cNvSpPr>
              <p:nvPr/>
            </p:nvSpPr>
            <p:spPr bwMode="auto">
              <a:xfrm>
                <a:off x="2400" y="3504"/>
                <a:ext cx="96" cy="96"/>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25611" name="Line 55"/>
            <p:cNvSpPr>
              <a:spLocks noChangeShapeType="1"/>
            </p:cNvSpPr>
            <p:nvPr/>
          </p:nvSpPr>
          <p:spPr bwMode="auto">
            <a:xfrm>
              <a:off x="1728" y="3102"/>
              <a:ext cx="912" cy="0"/>
            </a:xfrm>
            <a:prstGeom prst="line">
              <a:avLst/>
            </a:prstGeom>
            <a:noFill/>
            <a:ln w="28575">
              <a:solidFill>
                <a:srgbClr val="0000FF"/>
              </a:solidFill>
              <a:round/>
              <a:headEnd/>
              <a:tailEnd type="none" w="sm" len="lg"/>
            </a:ln>
          </p:spPr>
          <p:txBody>
            <a:bodyPr wrap="none" anchor="ctr"/>
            <a:lstStyle/>
            <a:p>
              <a:endParaRPr lang="zh-CN" altLang="en-US"/>
            </a:p>
          </p:txBody>
        </p:sp>
        <p:grpSp>
          <p:nvGrpSpPr>
            <p:cNvPr id="11" name="Group 56"/>
            <p:cNvGrpSpPr>
              <a:grpSpLocks/>
            </p:cNvGrpSpPr>
            <p:nvPr/>
          </p:nvGrpSpPr>
          <p:grpSpPr bwMode="auto">
            <a:xfrm>
              <a:off x="2640" y="2945"/>
              <a:ext cx="1056" cy="274"/>
              <a:chOff x="2784" y="3600"/>
              <a:chExt cx="1012" cy="251"/>
            </a:xfrm>
          </p:grpSpPr>
          <p:sp>
            <p:nvSpPr>
              <p:cNvPr id="25613" name="Line 57"/>
              <p:cNvSpPr>
                <a:spLocks noChangeShapeType="1"/>
              </p:cNvSpPr>
              <p:nvPr/>
            </p:nvSpPr>
            <p:spPr bwMode="auto">
              <a:xfrm>
                <a:off x="2784" y="3744"/>
                <a:ext cx="1012" cy="0"/>
              </a:xfrm>
              <a:prstGeom prst="line">
                <a:avLst/>
              </a:prstGeom>
              <a:noFill/>
              <a:ln w="28575">
                <a:solidFill>
                  <a:srgbClr val="0000FF"/>
                </a:solidFill>
                <a:round/>
                <a:headEnd/>
                <a:tailEnd type="none" w="sm" len="lg"/>
              </a:ln>
            </p:spPr>
            <p:txBody>
              <a:bodyPr wrap="none" anchor="ctr"/>
              <a:lstStyle/>
              <a:p>
                <a:endParaRPr lang="zh-CN" altLang="en-US"/>
              </a:p>
            </p:txBody>
          </p:sp>
          <p:sp>
            <p:nvSpPr>
              <p:cNvPr id="25614" name="Line 58"/>
              <p:cNvSpPr>
                <a:spLocks noChangeShapeType="1"/>
              </p:cNvSpPr>
              <p:nvPr/>
            </p:nvSpPr>
            <p:spPr bwMode="auto">
              <a:xfrm>
                <a:off x="2879" y="3600"/>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15" name="Line 59"/>
              <p:cNvSpPr>
                <a:spLocks noChangeShapeType="1"/>
              </p:cNvSpPr>
              <p:nvPr/>
            </p:nvSpPr>
            <p:spPr bwMode="auto">
              <a:xfrm>
                <a:off x="3071" y="3600"/>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16" name="Line 60"/>
              <p:cNvSpPr>
                <a:spLocks noChangeShapeType="1"/>
              </p:cNvSpPr>
              <p:nvPr/>
            </p:nvSpPr>
            <p:spPr bwMode="auto">
              <a:xfrm>
                <a:off x="3263" y="3600"/>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17" name="Line 61"/>
              <p:cNvSpPr>
                <a:spLocks noChangeShapeType="1"/>
              </p:cNvSpPr>
              <p:nvPr/>
            </p:nvSpPr>
            <p:spPr bwMode="auto">
              <a:xfrm>
                <a:off x="3455" y="3600"/>
                <a:ext cx="1" cy="251"/>
              </a:xfrm>
              <a:prstGeom prst="line">
                <a:avLst/>
              </a:prstGeom>
              <a:noFill/>
              <a:ln w="28575">
                <a:solidFill>
                  <a:srgbClr val="0000FF"/>
                </a:solidFill>
                <a:round/>
                <a:headEnd/>
                <a:tailEnd type="none" w="sm" len="lg"/>
              </a:ln>
            </p:spPr>
            <p:txBody>
              <a:bodyPr wrap="none" anchor="ctr"/>
              <a:lstStyle/>
              <a:p>
                <a:endParaRPr lang="zh-CN" altLang="en-US"/>
              </a:p>
            </p:txBody>
          </p:sp>
          <p:sp>
            <p:nvSpPr>
              <p:cNvPr id="25618" name="Line 62"/>
              <p:cNvSpPr>
                <a:spLocks noChangeShapeType="1"/>
              </p:cNvSpPr>
              <p:nvPr/>
            </p:nvSpPr>
            <p:spPr bwMode="auto">
              <a:xfrm>
                <a:off x="3648" y="3600"/>
                <a:ext cx="1" cy="251"/>
              </a:xfrm>
              <a:prstGeom prst="line">
                <a:avLst/>
              </a:prstGeom>
              <a:noFill/>
              <a:ln w="28575">
                <a:solidFill>
                  <a:srgbClr val="0000FF"/>
                </a:solidFill>
                <a:round/>
                <a:headEnd/>
                <a:tailEnd type="none" w="sm" len="lg"/>
              </a:ln>
            </p:spPr>
            <p:txBody>
              <a:bodyPr wrap="none" anchor="ctr"/>
              <a:lstStyle/>
              <a:p>
                <a:endParaRPr lang="zh-CN" altLang="en-US"/>
              </a:p>
            </p:txBody>
          </p:sp>
        </p:grpSp>
      </p:grpSp>
      <p:sp>
        <p:nvSpPr>
          <p:cNvPr id="37951" name="Rectangle 63"/>
          <p:cNvSpPr>
            <a:spLocks noChangeArrowheads="1"/>
          </p:cNvSpPr>
          <p:nvPr/>
        </p:nvSpPr>
        <p:spPr bwMode="auto">
          <a:xfrm>
            <a:off x="1371600" y="1087438"/>
            <a:ext cx="6248400" cy="588962"/>
          </a:xfrm>
          <a:prstGeom prst="rect">
            <a:avLst/>
          </a:prstGeom>
          <a:gradFill rotWithShape="0">
            <a:gsLst>
              <a:gs pos="0">
                <a:schemeClr val="folHlink"/>
              </a:gs>
              <a:gs pos="50000">
                <a:srgbClr val="FFFFFF"/>
              </a:gs>
              <a:gs pos="100000">
                <a:schemeClr val="folHlink"/>
              </a:gs>
            </a:gsLst>
            <a:lin ang="5400000" scaled="1"/>
          </a:gradFill>
          <a:ln w="9525">
            <a:solidFill>
              <a:srgbClr val="CC00CC"/>
            </a:solidFill>
            <a:miter lim="800000"/>
            <a:headEnd/>
            <a:tailEnd/>
          </a:ln>
          <a:effectLst/>
        </p:spPr>
        <p:txBody>
          <a:bodyPr>
            <a:spAutoFit/>
          </a:bodyPr>
          <a:lstStyle/>
          <a:p>
            <a:pPr algn="ctr">
              <a:defRPr/>
            </a:pPr>
            <a:r>
              <a:rPr lang="zh-CN" altLang="en-US" sz="3200" b="1">
                <a:latin typeface="Times New Roman" pitchFamily="18" charset="0"/>
              </a:rPr>
              <a:t>尼科耳棱镜可用于起偏和检偏</a:t>
            </a:r>
          </a:p>
        </p:txBody>
      </p:sp>
      <p:graphicFrame>
        <p:nvGraphicFramePr>
          <p:cNvPr id="37952" name="Object 64"/>
          <p:cNvGraphicFramePr>
            <a:graphicFrameLocks noChangeAspect="1"/>
          </p:cNvGraphicFramePr>
          <p:nvPr/>
        </p:nvGraphicFramePr>
        <p:xfrm>
          <a:off x="3657600" y="3476625"/>
          <a:ext cx="1244600" cy="598488"/>
        </p:xfrm>
        <a:graphic>
          <a:graphicData uri="http://schemas.openxmlformats.org/presentationml/2006/ole">
            <p:oleObj spid="_x0000_s71682" name="Equation" r:id="rId3" imgW="660240" imgH="317160" progId="Equation.3">
              <p:embed/>
            </p:oleObj>
          </a:graphicData>
        </a:graphic>
      </p:graphicFrame>
      <p:graphicFrame>
        <p:nvGraphicFramePr>
          <p:cNvPr id="37953" name="Object 65"/>
          <p:cNvGraphicFramePr>
            <a:graphicFrameLocks noChangeAspect="1"/>
          </p:cNvGraphicFramePr>
          <p:nvPr/>
        </p:nvGraphicFramePr>
        <p:xfrm>
          <a:off x="3538538" y="5610225"/>
          <a:ext cx="1484312" cy="598488"/>
        </p:xfrm>
        <a:graphic>
          <a:graphicData uri="http://schemas.openxmlformats.org/presentationml/2006/ole">
            <p:oleObj spid="_x0000_s71683" name="Equation" r:id="rId4" imgW="787320" imgH="317160" progId="Equation.3">
              <p:embed/>
            </p:oleObj>
          </a:graphicData>
        </a:graphic>
      </p:graphicFrame>
      <p:sp>
        <p:nvSpPr>
          <p:cNvPr id="66" name="Line 61"/>
          <p:cNvSpPr>
            <a:spLocks noChangeShapeType="1"/>
          </p:cNvSpPr>
          <p:nvPr/>
        </p:nvSpPr>
        <p:spPr bwMode="auto">
          <a:xfrm>
            <a:off x="2571736" y="2357430"/>
            <a:ext cx="207963" cy="1163638"/>
          </a:xfrm>
          <a:prstGeom prst="line">
            <a:avLst/>
          </a:prstGeom>
          <a:noFill/>
          <a:ln w="28575">
            <a:solidFill>
              <a:srgbClr val="FF0000"/>
            </a:solidFill>
            <a:prstDash val="lgDashDot"/>
            <a:round/>
            <a:headEnd/>
            <a:tailEnd type="none" w="sm" len="lg"/>
          </a:ln>
        </p:spPr>
        <p:txBody>
          <a:bodyPr wrap="none" anchor="ctr"/>
          <a:lstStyle/>
          <a:p>
            <a:endParaRPr lang="zh-CN" altLang="en-US"/>
          </a:p>
        </p:txBody>
      </p:sp>
      <p:sp>
        <p:nvSpPr>
          <p:cNvPr id="67" name="Line 61"/>
          <p:cNvSpPr>
            <a:spLocks noChangeShapeType="1"/>
          </p:cNvSpPr>
          <p:nvPr/>
        </p:nvSpPr>
        <p:spPr bwMode="auto">
          <a:xfrm>
            <a:off x="5500694" y="2357430"/>
            <a:ext cx="207963" cy="1163638"/>
          </a:xfrm>
          <a:prstGeom prst="line">
            <a:avLst/>
          </a:prstGeom>
          <a:noFill/>
          <a:ln w="28575">
            <a:solidFill>
              <a:srgbClr val="FF0000"/>
            </a:solidFill>
            <a:prstDash val="lgDashDot"/>
            <a:round/>
            <a:headEnd/>
            <a:tailEnd type="none" w="sm" len="lg"/>
          </a:ln>
        </p:spPr>
        <p:txBody>
          <a:bodyPr wrap="none" anchor="ctr"/>
          <a:lstStyle/>
          <a:p>
            <a:endParaRPr lang="zh-CN" altLang="en-US"/>
          </a:p>
        </p:txBody>
      </p:sp>
      <p:sp>
        <p:nvSpPr>
          <p:cNvPr id="68" name="Line 61"/>
          <p:cNvSpPr>
            <a:spLocks noChangeShapeType="1"/>
          </p:cNvSpPr>
          <p:nvPr/>
        </p:nvSpPr>
        <p:spPr bwMode="auto">
          <a:xfrm>
            <a:off x="2714612" y="4357694"/>
            <a:ext cx="207963" cy="1163638"/>
          </a:xfrm>
          <a:prstGeom prst="line">
            <a:avLst/>
          </a:prstGeom>
          <a:noFill/>
          <a:ln w="28575">
            <a:solidFill>
              <a:srgbClr val="FF0000"/>
            </a:solidFill>
            <a:prstDash val="lgDashDot"/>
            <a:round/>
            <a:headEnd/>
            <a:tailEnd type="none" w="sm" len="lg"/>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79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ou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37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76200" y="304800"/>
            <a:ext cx="6019800" cy="519113"/>
          </a:xfrm>
          <a:prstGeom prst="rect">
            <a:avLst/>
          </a:prstGeom>
          <a:noFill/>
          <a:ln w="9525">
            <a:noFill/>
            <a:miter lim="800000"/>
            <a:headEnd/>
            <a:tailEnd/>
          </a:ln>
        </p:spPr>
        <p:txBody>
          <a:bodyPr>
            <a:spAutoFit/>
          </a:bodyPr>
          <a:lstStyle/>
          <a:p>
            <a:r>
              <a:rPr kumimoji="1" lang="en-US" altLang="zh-CN" sz="2800" b="1">
                <a:solidFill>
                  <a:srgbClr val="0000FF"/>
                </a:solidFill>
                <a:latin typeface="楷体_GB2312" pitchFamily="49" charset="-122"/>
                <a:ea typeface="楷体_GB2312" pitchFamily="49" charset="-122"/>
              </a:rPr>
              <a:t>3</a:t>
            </a:r>
            <a:r>
              <a:rPr kumimoji="1" lang="zh-CN" altLang="en-US" sz="2800" b="1">
                <a:solidFill>
                  <a:srgbClr val="0000FF"/>
                </a:solidFill>
                <a:latin typeface="楷体_GB2312" pitchFamily="49" charset="-122"/>
                <a:ea typeface="楷体_GB2312" pitchFamily="49" charset="-122"/>
              </a:rPr>
              <a:t>、尼科耳棱镜可以起偏和检偏</a:t>
            </a:r>
            <a:endParaRPr kumimoji="1" lang="zh-CN" altLang="en-US" sz="2800" b="1">
              <a:solidFill>
                <a:srgbClr val="0000FF"/>
              </a:solidFill>
              <a:latin typeface="楷体_GB2312" pitchFamily="49" charset="-122"/>
              <a:ea typeface="楷体_GB2312" pitchFamily="49" charset="-122"/>
              <a:hlinkClick r:id="rId2" action="ppaction://hlinkfile"/>
            </a:endParaRPr>
          </a:p>
        </p:txBody>
      </p:sp>
      <p:pic>
        <p:nvPicPr>
          <p:cNvPr id="46083" name="Picture 3" descr="nicol_02"/>
          <p:cNvPicPr>
            <a:picLocks noChangeAspect="1" noChangeArrowheads="1" noCrop="1"/>
          </p:cNvPicPr>
          <p:nvPr/>
        </p:nvPicPr>
        <p:blipFill>
          <a:blip r:embed="rId3"/>
          <a:srcRect/>
          <a:stretch>
            <a:fillRect/>
          </a:stretch>
        </p:blipFill>
        <p:spPr bwMode="auto">
          <a:xfrm>
            <a:off x="2133600" y="914400"/>
            <a:ext cx="3657600" cy="2743200"/>
          </a:xfrm>
          <a:prstGeom prst="rect">
            <a:avLst/>
          </a:prstGeom>
          <a:noFill/>
          <a:ln w="9525">
            <a:noFill/>
            <a:miter lim="800000"/>
            <a:headEnd/>
            <a:tailEnd/>
          </a:ln>
        </p:spPr>
      </p:pic>
      <p:pic>
        <p:nvPicPr>
          <p:cNvPr id="46084" name="Picture 4" descr="nicol_04"/>
          <p:cNvPicPr>
            <a:picLocks noChangeAspect="1" noChangeArrowheads="1" noCrop="1"/>
          </p:cNvPicPr>
          <p:nvPr/>
        </p:nvPicPr>
        <p:blipFill>
          <a:blip r:embed="rId4"/>
          <a:srcRect/>
          <a:stretch>
            <a:fillRect/>
          </a:stretch>
        </p:blipFill>
        <p:spPr bwMode="auto">
          <a:xfrm>
            <a:off x="457200" y="3733800"/>
            <a:ext cx="7315200" cy="2286000"/>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Effect transition="in" filter="wipe(left)">
                                      <p:cBhvr>
                                        <p:cTn id="7" dur="500"/>
                                        <p:tgtEl>
                                          <p:spTgt spid="389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3" name="Text Box 2"/>
          <p:cNvSpPr txBox="1">
            <a:spLocks noChangeArrowheads="1"/>
          </p:cNvSpPr>
          <p:nvPr/>
        </p:nvSpPr>
        <p:spPr bwMode="auto">
          <a:xfrm>
            <a:off x="179388" y="188913"/>
            <a:ext cx="7250132" cy="523220"/>
          </a:xfrm>
          <a:prstGeom prst="rect">
            <a:avLst/>
          </a:prstGeom>
          <a:noFill/>
          <a:ln w="9525">
            <a:noFill/>
            <a:miter lim="800000"/>
            <a:headEnd/>
            <a:tailEnd/>
          </a:ln>
        </p:spPr>
        <p:txBody>
          <a:bodyPr wrap="square">
            <a:spAutoFit/>
          </a:bodyPr>
          <a:lstStyle/>
          <a:p>
            <a:r>
              <a:rPr kumimoji="1" lang="en-US" altLang="zh-CN" sz="2800" b="1" dirty="0" smtClean="0">
                <a:solidFill>
                  <a:srgbClr val="FF3300"/>
                </a:solidFill>
                <a:latin typeface="宋体" pitchFamily="2" charset="-122"/>
              </a:rPr>
              <a:t>10.5 </a:t>
            </a:r>
            <a:r>
              <a:rPr kumimoji="1" lang="zh-CN" altLang="en-US" sz="2800" b="1" dirty="0" smtClean="0">
                <a:solidFill>
                  <a:srgbClr val="FF0000"/>
                </a:solidFill>
                <a:latin typeface="宋体" pitchFamily="2" charset="-122"/>
              </a:rPr>
              <a:t>椭圆偏振光 圆偏振光 波片</a:t>
            </a:r>
            <a:r>
              <a:rPr kumimoji="1" lang="zh-CN" altLang="en-US" sz="2800" b="1" dirty="0" smtClean="0">
                <a:solidFill>
                  <a:srgbClr val="FF0000"/>
                </a:solidFill>
              </a:rPr>
              <a:t>（</a:t>
            </a:r>
            <a:r>
              <a:rPr kumimoji="1" lang="zh-CN" altLang="en-US" sz="2800" b="1" dirty="0">
                <a:solidFill>
                  <a:srgbClr val="FF0000"/>
                </a:solidFill>
              </a:rPr>
              <a:t>选讲）</a:t>
            </a:r>
          </a:p>
        </p:txBody>
      </p:sp>
      <p:grpSp>
        <p:nvGrpSpPr>
          <p:cNvPr id="2" name="Group 35"/>
          <p:cNvGrpSpPr>
            <a:grpSpLocks/>
          </p:cNvGrpSpPr>
          <p:nvPr/>
        </p:nvGrpSpPr>
        <p:grpSpPr bwMode="auto">
          <a:xfrm>
            <a:off x="212725" y="935038"/>
            <a:ext cx="7804150" cy="2951162"/>
            <a:chOff x="134" y="589"/>
            <a:chExt cx="4916" cy="1859"/>
          </a:xfrm>
        </p:grpSpPr>
        <p:sp>
          <p:nvSpPr>
            <p:cNvPr id="26641" name="Text Box 3"/>
            <p:cNvSpPr txBox="1">
              <a:spLocks noChangeArrowheads="1"/>
            </p:cNvSpPr>
            <p:nvPr/>
          </p:nvSpPr>
          <p:spPr bwMode="auto">
            <a:xfrm>
              <a:off x="134" y="589"/>
              <a:ext cx="4916" cy="288"/>
            </a:xfrm>
            <a:prstGeom prst="rect">
              <a:avLst/>
            </a:prstGeom>
            <a:noFill/>
            <a:ln w="9525">
              <a:noFill/>
              <a:miter lim="800000"/>
              <a:headEnd/>
              <a:tailEnd/>
            </a:ln>
          </p:spPr>
          <p:txBody>
            <a:bodyPr wrap="none">
              <a:spAutoFit/>
            </a:bodyPr>
            <a:lstStyle/>
            <a:p>
              <a:r>
                <a:rPr kumimoji="1" lang="zh-CN" altLang="en-US" sz="2400">
                  <a:solidFill>
                    <a:srgbClr val="FF3300"/>
                  </a:solidFill>
                  <a:latin typeface="宋体" pitchFamily="2" charset="-122"/>
                </a:rPr>
                <a:t>复习：</a:t>
              </a:r>
              <a:r>
                <a:rPr kumimoji="1" lang="zh-CN" altLang="en-US" sz="2400">
                  <a:latin typeface="Times New Roman" pitchFamily="18" charset="0"/>
                </a:rPr>
                <a:t>两个简谐振动的合成（振动方向垂直、频率相同）</a:t>
              </a:r>
            </a:p>
          </p:txBody>
        </p:sp>
        <p:graphicFrame>
          <p:nvGraphicFramePr>
            <p:cNvPr id="26630" name="Object 4"/>
            <p:cNvGraphicFramePr>
              <a:graphicFrameLocks noChangeAspect="1"/>
            </p:cNvGraphicFramePr>
            <p:nvPr/>
          </p:nvGraphicFramePr>
          <p:xfrm>
            <a:off x="546" y="1056"/>
            <a:ext cx="1778" cy="288"/>
          </p:xfrm>
          <a:graphic>
            <a:graphicData uri="http://schemas.openxmlformats.org/presentationml/2006/ole">
              <p:oleObj spid="_x0000_s72710" name="Equation" r:id="rId3" imgW="1244520" imgH="228600" progId="Equation.DSMT4">
                <p:embed/>
              </p:oleObj>
            </a:graphicData>
          </a:graphic>
        </p:graphicFrame>
        <p:graphicFrame>
          <p:nvGraphicFramePr>
            <p:cNvPr id="26631" name="Object 5"/>
            <p:cNvGraphicFramePr>
              <a:graphicFrameLocks noChangeAspect="1"/>
            </p:cNvGraphicFramePr>
            <p:nvPr/>
          </p:nvGraphicFramePr>
          <p:xfrm>
            <a:off x="2699" y="1071"/>
            <a:ext cx="1837" cy="288"/>
          </p:xfrm>
          <a:graphic>
            <a:graphicData uri="http://schemas.openxmlformats.org/presentationml/2006/ole">
              <p:oleObj spid="_x0000_s72711" name="Equation" r:id="rId4" imgW="1282680" imgH="228600" progId="Equation.DSMT4">
                <p:embed/>
              </p:oleObj>
            </a:graphicData>
          </a:graphic>
        </p:graphicFrame>
        <p:sp>
          <p:nvSpPr>
            <p:cNvPr id="26642" name="Rectangle 6"/>
            <p:cNvSpPr>
              <a:spLocks noChangeArrowheads="1"/>
            </p:cNvSpPr>
            <p:nvPr/>
          </p:nvSpPr>
          <p:spPr bwMode="auto">
            <a:xfrm>
              <a:off x="192" y="1440"/>
              <a:ext cx="3232" cy="288"/>
            </a:xfrm>
            <a:prstGeom prst="rect">
              <a:avLst/>
            </a:prstGeom>
            <a:noFill/>
            <a:ln w="9525">
              <a:noFill/>
              <a:miter lim="800000"/>
              <a:headEnd/>
              <a:tailEnd/>
            </a:ln>
          </p:spPr>
          <p:txBody>
            <a:bodyPr>
              <a:spAutoFit/>
            </a:bodyPr>
            <a:lstStyle/>
            <a:p>
              <a:pPr>
                <a:spcBef>
                  <a:spcPct val="50000"/>
                </a:spcBef>
              </a:pPr>
              <a:r>
                <a:rPr kumimoji="1" lang="zh-CN" altLang="en-US" sz="2400">
                  <a:latin typeface="Times New Roman" pitchFamily="18" charset="0"/>
                </a:rPr>
                <a:t>消去</a:t>
              </a:r>
              <a:r>
                <a:rPr kumimoji="1" lang="en-US" altLang="zh-CN" sz="2400">
                  <a:latin typeface="Times New Roman" pitchFamily="18" charset="0"/>
                </a:rPr>
                <a:t>t</a:t>
              </a:r>
              <a:r>
                <a:rPr kumimoji="1" lang="zh-CN" altLang="en-US" sz="2400">
                  <a:latin typeface="Times New Roman" pitchFamily="18" charset="0"/>
                </a:rPr>
                <a:t>即可得质点运动的轨迹方程。</a:t>
              </a:r>
            </a:p>
          </p:txBody>
        </p:sp>
        <p:graphicFrame>
          <p:nvGraphicFramePr>
            <p:cNvPr id="26632" name="Object 7"/>
            <p:cNvGraphicFramePr>
              <a:graphicFrameLocks noChangeAspect="1"/>
            </p:cNvGraphicFramePr>
            <p:nvPr/>
          </p:nvGraphicFramePr>
          <p:xfrm>
            <a:off x="816" y="1872"/>
            <a:ext cx="3616" cy="576"/>
          </p:xfrm>
          <a:graphic>
            <a:graphicData uri="http://schemas.openxmlformats.org/presentationml/2006/ole">
              <p:oleObj spid="_x0000_s72712" name="Equation" r:id="rId5" imgW="2831760" imgH="457200" progId="Equation.DSMT4">
                <p:embed/>
              </p:oleObj>
            </a:graphicData>
          </a:graphic>
        </p:graphicFrame>
      </p:grpSp>
      <p:grpSp>
        <p:nvGrpSpPr>
          <p:cNvPr id="3" name="Group 8"/>
          <p:cNvGrpSpPr>
            <a:grpSpLocks/>
          </p:cNvGrpSpPr>
          <p:nvPr/>
        </p:nvGrpSpPr>
        <p:grpSpPr bwMode="auto">
          <a:xfrm>
            <a:off x="355600" y="4319588"/>
            <a:ext cx="2228850" cy="477837"/>
            <a:chOff x="134" y="2592"/>
            <a:chExt cx="1404" cy="301"/>
          </a:xfrm>
        </p:grpSpPr>
        <p:graphicFrame>
          <p:nvGraphicFramePr>
            <p:cNvPr id="26629" name="Object 9"/>
            <p:cNvGraphicFramePr>
              <a:graphicFrameLocks noChangeAspect="1"/>
            </p:cNvGraphicFramePr>
            <p:nvPr/>
          </p:nvGraphicFramePr>
          <p:xfrm>
            <a:off x="624" y="2592"/>
            <a:ext cx="914" cy="288"/>
          </p:xfrm>
          <a:graphic>
            <a:graphicData uri="http://schemas.openxmlformats.org/presentationml/2006/ole">
              <p:oleObj spid="_x0000_s72709" name="Equation" r:id="rId6" imgW="711000" imgH="228600" progId="Equation.DSMT4">
                <p:embed/>
              </p:oleObj>
            </a:graphicData>
          </a:graphic>
        </p:graphicFrame>
        <p:sp>
          <p:nvSpPr>
            <p:cNvPr id="26640" name="Text Box 10"/>
            <p:cNvSpPr txBox="1">
              <a:spLocks noChangeArrowheads="1"/>
            </p:cNvSpPr>
            <p:nvPr/>
          </p:nvSpPr>
          <p:spPr bwMode="auto">
            <a:xfrm>
              <a:off x="134" y="2605"/>
              <a:ext cx="404" cy="288"/>
            </a:xfrm>
            <a:prstGeom prst="rect">
              <a:avLst/>
            </a:prstGeom>
            <a:noFill/>
            <a:ln w="9525">
              <a:noFill/>
              <a:miter lim="800000"/>
              <a:headEnd/>
              <a:tailEnd/>
            </a:ln>
          </p:spPr>
          <p:txBody>
            <a:bodyPr wrap="none">
              <a:spAutoFit/>
            </a:bodyPr>
            <a:lstStyle/>
            <a:p>
              <a:r>
                <a:rPr kumimoji="1" lang="en-US" altLang="zh-CN" sz="2400">
                  <a:solidFill>
                    <a:srgbClr val="FF3300"/>
                  </a:solidFill>
                  <a:latin typeface="宋体" pitchFamily="2" charset="-122"/>
                </a:rPr>
                <a:t>(1)</a:t>
              </a:r>
            </a:p>
          </p:txBody>
        </p:sp>
      </p:grpSp>
      <p:graphicFrame>
        <p:nvGraphicFramePr>
          <p:cNvPr id="46091" name="Object 11"/>
          <p:cNvGraphicFramePr>
            <a:graphicFrameLocks noChangeAspect="1"/>
          </p:cNvGraphicFramePr>
          <p:nvPr/>
        </p:nvGraphicFramePr>
        <p:xfrm>
          <a:off x="3175000" y="4167188"/>
          <a:ext cx="1573213" cy="863600"/>
        </p:xfrm>
        <a:graphic>
          <a:graphicData uri="http://schemas.openxmlformats.org/presentationml/2006/ole">
            <p:oleObj spid="_x0000_s72706" name="Equation" r:id="rId7" imgW="774360" imgH="431640" progId="Equation.DSMT4">
              <p:embed/>
            </p:oleObj>
          </a:graphicData>
        </a:graphic>
      </p:graphicFrame>
      <p:grpSp>
        <p:nvGrpSpPr>
          <p:cNvPr id="4" name="Group 12"/>
          <p:cNvGrpSpPr>
            <a:grpSpLocks/>
          </p:cNvGrpSpPr>
          <p:nvPr/>
        </p:nvGrpSpPr>
        <p:grpSpPr bwMode="auto">
          <a:xfrm>
            <a:off x="369888" y="5337175"/>
            <a:ext cx="2270125" cy="458788"/>
            <a:chOff x="192" y="3360"/>
            <a:chExt cx="1430" cy="289"/>
          </a:xfrm>
        </p:grpSpPr>
        <p:graphicFrame>
          <p:nvGraphicFramePr>
            <p:cNvPr id="26628" name="Object 13"/>
            <p:cNvGraphicFramePr>
              <a:graphicFrameLocks noChangeAspect="1"/>
            </p:cNvGraphicFramePr>
            <p:nvPr/>
          </p:nvGraphicFramePr>
          <p:xfrm>
            <a:off x="672" y="3360"/>
            <a:ext cx="950" cy="289"/>
          </p:xfrm>
          <a:graphic>
            <a:graphicData uri="http://schemas.openxmlformats.org/presentationml/2006/ole">
              <p:oleObj spid="_x0000_s72708" name="Equation" r:id="rId8" imgW="736560" imgH="228600" progId="Equation.DSMT4">
                <p:embed/>
              </p:oleObj>
            </a:graphicData>
          </a:graphic>
        </p:graphicFrame>
        <p:sp>
          <p:nvSpPr>
            <p:cNvPr id="26639" name="Text Box 14"/>
            <p:cNvSpPr txBox="1">
              <a:spLocks noChangeArrowheads="1"/>
            </p:cNvSpPr>
            <p:nvPr/>
          </p:nvSpPr>
          <p:spPr bwMode="auto">
            <a:xfrm>
              <a:off x="192" y="3360"/>
              <a:ext cx="404" cy="288"/>
            </a:xfrm>
            <a:prstGeom prst="rect">
              <a:avLst/>
            </a:prstGeom>
            <a:noFill/>
            <a:ln w="9525">
              <a:noFill/>
              <a:miter lim="800000"/>
              <a:headEnd/>
              <a:tailEnd/>
            </a:ln>
          </p:spPr>
          <p:txBody>
            <a:bodyPr wrap="none">
              <a:spAutoFit/>
            </a:bodyPr>
            <a:lstStyle/>
            <a:p>
              <a:r>
                <a:rPr kumimoji="1" lang="en-US" altLang="zh-CN" sz="2400">
                  <a:solidFill>
                    <a:srgbClr val="FF3300"/>
                  </a:solidFill>
                  <a:latin typeface="宋体" pitchFamily="2" charset="-122"/>
                </a:rPr>
                <a:t>(2)</a:t>
              </a:r>
            </a:p>
          </p:txBody>
        </p:sp>
      </p:grpSp>
      <p:graphicFrame>
        <p:nvGraphicFramePr>
          <p:cNvPr id="46095" name="Object 15"/>
          <p:cNvGraphicFramePr>
            <a:graphicFrameLocks noChangeAspect="1"/>
          </p:cNvGraphicFramePr>
          <p:nvPr/>
        </p:nvGraphicFramePr>
        <p:xfrm>
          <a:off x="3178175" y="5121275"/>
          <a:ext cx="1573213" cy="863600"/>
        </p:xfrm>
        <a:graphic>
          <a:graphicData uri="http://schemas.openxmlformats.org/presentationml/2006/ole">
            <p:oleObj spid="_x0000_s72707" name="Equation" r:id="rId9" imgW="774360" imgH="431640" progId="Equation.DSMT4">
              <p:embed/>
            </p:oleObj>
          </a:graphicData>
        </a:graphic>
      </p:graphicFrame>
      <p:sp>
        <p:nvSpPr>
          <p:cNvPr id="46096" name="AutoShape 16"/>
          <p:cNvSpPr>
            <a:spLocks/>
          </p:cNvSpPr>
          <p:nvPr/>
        </p:nvSpPr>
        <p:spPr bwMode="auto">
          <a:xfrm>
            <a:off x="4932363" y="4581525"/>
            <a:ext cx="228600" cy="1143000"/>
          </a:xfrm>
          <a:prstGeom prst="rightBrace">
            <a:avLst>
              <a:gd name="adj1" fmla="val 41667"/>
              <a:gd name="adj2" fmla="val 50000"/>
            </a:avLst>
          </a:prstGeom>
          <a:noFill/>
          <a:ln w="9525">
            <a:solidFill>
              <a:schemeClr val="tx1"/>
            </a:solidFill>
            <a:round/>
            <a:headEnd/>
            <a:tailEnd/>
          </a:ln>
        </p:spPr>
        <p:txBody>
          <a:bodyPr wrap="none" anchor="ctr">
            <a:spAutoFit/>
          </a:bodyPr>
          <a:lstStyle/>
          <a:p>
            <a:endParaRPr lang="zh-CN" altLang="en-US"/>
          </a:p>
        </p:txBody>
      </p:sp>
      <p:sp>
        <p:nvSpPr>
          <p:cNvPr id="46097" name="Text Box 17"/>
          <p:cNvSpPr txBox="1">
            <a:spLocks noChangeArrowheads="1"/>
          </p:cNvSpPr>
          <p:nvPr/>
        </p:nvSpPr>
        <p:spPr bwMode="auto">
          <a:xfrm>
            <a:off x="5219700" y="4868863"/>
            <a:ext cx="2622550" cy="457200"/>
          </a:xfrm>
          <a:prstGeom prst="rect">
            <a:avLst/>
          </a:prstGeom>
          <a:noFill/>
          <a:ln w="9525">
            <a:noFill/>
            <a:miter lim="800000"/>
            <a:headEnd/>
            <a:tailEnd/>
          </a:ln>
        </p:spPr>
        <p:txBody>
          <a:bodyPr wrap="none">
            <a:spAutoFit/>
          </a:bodyPr>
          <a:lstStyle/>
          <a:p>
            <a:r>
              <a:rPr kumimoji="1" lang="zh-CN" altLang="en-US" sz="2400">
                <a:solidFill>
                  <a:srgbClr val="FF3300"/>
                </a:solidFill>
                <a:latin typeface="宋体" pitchFamily="2" charset="-122"/>
              </a:rPr>
              <a:t>质点轨迹均为直线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6091"/>
                                        </p:tgtEl>
                                        <p:attrNameLst>
                                          <p:attrName>style.visibility</p:attrName>
                                        </p:attrNameLst>
                                      </p:cBhvr>
                                      <p:to>
                                        <p:strVal val="visible"/>
                                      </p:to>
                                    </p:set>
                                    <p:anim calcmode="lin" valueType="num">
                                      <p:cBhvr additive="base">
                                        <p:cTn id="13" dur="500" fill="hold"/>
                                        <p:tgtEl>
                                          <p:spTgt spid="46091"/>
                                        </p:tgtEl>
                                        <p:attrNameLst>
                                          <p:attrName>ppt_x</p:attrName>
                                        </p:attrNameLst>
                                      </p:cBhvr>
                                      <p:tavLst>
                                        <p:tav tm="0">
                                          <p:val>
                                            <p:strVal val="0-#ppt_w/2"/>
                                          </p:val>
                                        </p:tav>
                                        <p:tav tm="100000">
                                          <p:val>
                                            <p:strVal val="#ppt_x"/>
                                          </p:val>
                                        </p:tav>
                                      </p:tavLst>
                                    </p:anim>
                                    <p:anim calcmode="lin" valueType="num">
                                      <p:cBhvr additive="base">
                                        <p:cTn id="14" dur="500" fill="hold"/>
                                        <p:tgtEl>
                                          <p:spTgt spid="4609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6095"/>
                                        </p:tgtEl>
                                        <p:attrNameLst>
                                          <p:attrName>style.visibility</p:attrName>
                                        </p:attrNameLst>
                                      </p:cBhvr>
                                      <p:to>
                                        <p:strVal val="visible"/>
                                      </p:to>
                                    </p:set>
                                    <p:anim calcmode="lin" valueType="num">
                                      <p:cBhvr additive="base">
                                        <p:cTn id="25" dur="500" fill="hold"/>
                                        <p:tgtEl>
                                          <p:spTgt spid="46095"/>
                                        </p:tgtEl>
                                        <p:attrNameLst>
                                          <p:attrName>ppt_x</p:attrName>
                                        </p:attrNameLst>
                                      </p:cBhvr>
                                      <p:tavLst>
                                        <p:tav tm="0">
                                          <p:val>
                                            <p:strVal val="0-#ppt_w/2"/>
                                          </p:val>
                                        </p:tav>
                                        <p:tav tm="100000">
                                          <p:val>
                                            <p:strVal val="#ppt_x"/>
                                          </p:val>
                                        </p:tav>
                                      </p:tavLst>
                                    </p:anim>
                                    <p:anim calcmode="lin" valueType="num">
                                      <p:cBhvr additive="base">
                                        <p:cTn id="26" dur="500" fill="hold"/>
                                        <p:tgtEl>
                                          <p:spTgt spid="4609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096"/>
                                        </p:tgtEl>
                                        <p:attrNameLst>
                                          <p:attrName>style.visibility</p:attrName>
                                        </p:attrNameLst>
                                      </p:cBhvr>
                                      <p:to>
                                        <p:strVal val="visible"/>
                                      </p:to>
                                    </p:set>
                                    <p:anim calcmode="lin" valueType="num">
                                      <p:cBhvr additive="base">
                                        <p:cTn id="31" dur="500" fill="hold"/>
                                        <p:tgtEl>
                                          <p:spTgt spid="46096"/>
                                        </p:tgtEl>
                                        <p:attrNameLst>
                                          <p:attrName>ppt_x</p:attrName>
                                        </p:attrNameLst>
                                      </p:cBhvr>
                                      <p:tavLst>
                                        <p:tav tm="0">
                                          <p:val>
                                            <p:strVal val="0-#ppt_w/2"/>
                                          </p:val>
                                        </p:tav>
                                        <p:tav tm="100000">
                                          <p:val>
                                            <p:strVal val="#ppt_x"/>
                                          </p:val>
                                        </p:tav>
                                      </p:tavLst>
                                    </p:anim>
                                    <p:anim calcmode="lin" valueType="num">
                                      <p:cBhvr additive="base">
                                        <p:cTn id="32" dur="500" fill="hold"/>
                                        <p:tgtEl>
                                          <p:spTgt spid="4609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6097"/>
                                        </p:tgtEl>
                                        <p:attrNameLst>
                                          <p:attrName>style.visibility</p:attrName>
                                        </p:attrNameLst>
                                      </p:cBhvr>
                                      <p:to>
                                        <p:strVal val="visible"/>
                                      </p:to>
                                    </p:set>
                                    <p:anim calcmode="lin" valueType="num">
                                      <p:cBhvr additive="base">
                                        <p:cTn id="37" dur="500" fill="hold"/>
                                        <p:tgtEl>
                                          <p:spTgt spid="46097"/>
                                        </p:tgtEl>
                                        <p:attrNameLst>
                                          <p:attrName>ppt_x</p:attrName>
                                        </p:attrNameLst>
                                      </p:cBhvr>
                                      <p:tavLst>
                                        <p:tav tm="0">
                                          <p:val>
                                            <p:strVal val="0-#ppt_w/2"/>
                                          </p:val>
                                        </p:tav>
                                        <p:tav tm="100000">
                                          <p:val>
                                            <p:strVal val="#ppt_x"/>
                                          </p:val>
                                        </p:tav>
                                      </p:tavLst>
                                    </p:anim>
                                    <p:anim calcmode="lin" valueType="num">
                                      <p:cBhvr additive="base">
                                        <p:cTn id="38" dur="500" fill="hold"/>
                                        <p:tgtEl>
                                          <p:spTgt spid="460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6" grpId="0" animBg="1"/>
      <p:bldP spid="4609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179388" y="1341438"/>
            <a:ext cx="2532062" cy="1597025"/>
            <a:chOff x="113" y="845"/>
            <a:chExt cx="1595" cy="1006"/>
          </a:xfrm>
        </p:grpSpPr>
        <p:grpSp>
          <p:nvGrpSpPr>
            <p:cNvPr id="3" name="Group 2"/>
            <p:cNvGrpSpPr>
              <a:grpSpLocks/>
            </p:cNvGrpSpPr>
            <p:nvPr/>
          </p:nvGrpSpPr>
          <p:grpSpPr bwMode="auto">
            <a:xfrm>
              <a:off x="113" y="845"/>
              <a:ext cx="1595" cy="327"/>
              <a:chOff x="144" y="943"/>
              <a:chExt cx="1595" cy="327"/>
            </a:xfrm>
          </p:grpSpPr>
          <p:graphicFrame>
            <p:nvGraphicFramePr>
              <p:cNvPr id="27657" name="Object 3"/>
              <p:cNvGraphicFramePr>
                <a:graphicFrameLocks noChangeAspect="1"/>
              </p:cNvGraphicFramePr>
              <p:nvPr/>
            </p:nvGraphicFramePr>
            <p:xfrm>
              <a:off x="576" y="960"/>
              <a:ext cx="1163" cy="288"/>
            </p:xfrm>
            <a:graphic>
              <a:graphicData uri="http://schemas.openxmlformats.org/presentationml/2006/ole">
                <p:oleObj spid="_x0000_s73737" name="Equation" r:id="rId3" imgW="901440" imgH="228600" progId="Equation.DSMT4">
                  <p:embed/>
                </p:oleObj>
              </a:graphicData>
            </a:graphic>
          </p:graphicFrame>
          <p:sp>
            <p:nvSpPr>
              <p:cNvPr id="27669" name="Rectangle 4"/>
              <p:cNvSpPr>
                <a:spLocks noChangeArrowheads="1"/>
              </p:cNvSpPr>
              <p:nvPr/>
            </p:nvSpPr>
            <p:spPr bwMode="auto">
              <a:xfrm>
                <a:off x="144" y="943"/>
                <a:ext cx="316" cy="327"/>
              </a:xfrm>
              <a:prstGeom prst="rect">
                <a:avLst/>
              </a:prstGeom>
              <a:noFill/>
              <a:ln w="9525">
                <a:noFill/>
                <a:miter lim="800000"/>
                <a:headEnd/>
                <a:tailEnd/>
              </a:ln>
            </p:spPr>
            <p:txBody>
              <a:bodyPr wrap="none">
                <a:spAutoFit/>
              </a:bodyPr>
              <a:lstStyle/>
              <a:p>
                <a:r>
                  <a:rPr kumimoji="1" lang="en-US" altLang="zh-CN" sz="2800">
                    <a:latin typeface="Times New Roman" pitchFamily="18" charset="0"/>
                    <a:sym typeface="Wingdings" pitchFamily="2" charset="2"/>
                  </a:rPr>
                  <a:t></a:t>
                </a:r>
              </a:p>
            </p:txBody>
          </p:sp>
        </p:grpSp>
        <p:graphicFrame>
          <p:nvGraphicFramePr>
            <p:cNvPr id="27656" name="Object 5"/>
            <p:cNvGraphicFramePr>
              <a:graphicFrameLocks noChangeAspect="1"/>
            </p:cNvGraphicFramePr>
            <p:nvPr/>
          </p:nvGraphicFramePr>
          <p:xfrm>
            <a:off x="579" y="1275"/>
            <a:ext cx="1002" cy="576"/>
          </p:xfrm>
          <a:graphic>
            <a:graphicData uri="http://schemas.openxmlformats.org/presentationml/2006/ole">
              <p:oleObj spid="_x0000_s73736" name="Equation" r:id="rId4" imgW="787320" imgH="457200" progId="Equation.DSMT4">
                <p:embed/>
              </p:oleObj>
            </a:graphicData>
          </a:graphic>
        </p:graphicFrame>
      </p:grpSp>
      <p:grpSp>
        <p:nvGrpSpPr>
          <p:cNvPr id="4" name="Group 21"/>
          <p:cNvGrpSpPr>
            <a:grpSpLocks/>
          </p:cNvGrpSpPr>
          <p:nvPr/>
        </p:nvGrpSpPr>
        <p:grpSpPr bwMode="auto">
          <a:xfrm>
            <a:off x="179388" y="3068638"/>
            <a:ext cx="3005137" cy="1563687"/>
            <a:chOff x="113" y="1933"/>
            <a:chExt cx="1893" cy="985"/>
          </a:xfrm>
        </p:grpSpPr>
        <p:grpSp>
          <p:nvGrpSpPr>
            <p:cNvPr id="5" name="Group 6"/>
            <p:cNvGrpSpPr>
              <a:grpSpLocks/>
            </p:cNvGrpSpPr>
            <p:nvPr/>
          </p:nvGrpSpPr>
          <p:grpSpPr bwMode="auto">
            <a:xfrm>
              <a:off x="113" y="1933"/>
              <a:ext cx="1893" cy="317"/>
              <a:chOff x="182" y="2064"/>
              <a:chExt cx="1893" cy="317"/>
            </a:xfrm>
          </p:grpSpPr>
          <p:graphicFrame>
            <p:nvGraphicFramePr>
              <p:cNvPr id="27655" name="Object 7"/>
              <p:cNvGraphicFramePr>
                <a:graphicFrameLocks noChangeAspect="1"/>
              </p:cNvGraphicFramePr>
              <p:nvPr/>
            </p:nvGraphicFramePr>
            <p:xfrm>
              <a:off x="672" y="2064"/>
              <a:ext cx="1403" cy="317"/>
            </p:xfrm>
            <a:graphic>
              <a:graphicData uri="http://schemas.openxmlformats.org/presentationml/2006/ole">
                <p:oleObj spid="_x0000_s73735" name="Equation" r:id="rId5" imgW="990360" imgH="228600" progId="Equation.DSMT4">
                  <p:embed/>
                </p:oleObj>
              </a:graphicData>
            </a:graphic>
          </p:graphicFrame>
          <p:sp>
            <p:nvSpPr>
              <p:cNvPr id="27667" name="Text Box 8"/>
              <p:cNvSpPr txBox="1">
                <a:spLocks noChangeArrowheads="1"/>
              </p:cNvSpPr>
              <p:nvPr/>
            </p:nvSpPr>
            <p:spPr bwMode="auto">
              <a:xfrm>
                <a:off x="182" y="2077"/>
                <a:ext cx="404" cy="288"/>
              </a:xfrm>
              <a:prstGeom prst="rect">
                <a:avLst/>
              </a:prstGeom>
              <a:noFill/>
              <a:ln w="9525">
                <a:noFill/>
                <a:miter lim="800000"/>
                <a:headEnd/>
                <a:tailEnd/>
              </a:ln>
            </p:spPr>
            <p:txBody>
              <a:bodyPr wrap="none">
                <a:spAutoFit/>
              </a:bodyPr>
              <a:lstStyle/>
              <a:p>
                <a:r>
                  <a:rPr kumimoji="1" lang="en-US" altLang="zh-CN" sz="2400">
                    <a:solidFill>
                      <a:srgbClr val="FF3300"/>
                    </a:solidFill>
                    <a:latin typeface="宋体" pitchFamily="2" charset="-122"/>
                  </a:rPr>
                  <a:t>(4)</a:t>
                </a:r>
              </a:p>
            </p:txBody>
          </p:sp>
        </p:grpSp>
        <p:graphicFrame>
          <p:nvGraphicFramePr>
            <p:cNvPr id="27654" name="Object 9"/>
            <p:cNvGraphicFramePr>
              <a:graphicFrameLocks noChangeAspect="1"/>
            </p:cNvGraphicFramePr>
            <p:nvPr/>
          </p:nvGraphicFramePr>
          <p:xfrm>
            <a:off x="522" y="2342"/>
            <a:ext cx="1002" cy="576"/>
          </p:xfrm>
          <a:graphic>
            <a:graphicData uri="http://schemas.openxmlformats.org/presentationml/2006/ole">
              <p:oleObj spid="_x0000_s73734" name="Equation" r:id="rId6" imgW="787320" imgH="457200" progId="Equation.DSMT4">
                <p:embed/>
              </p:oleObj>
            </a:graphicData>
          </a:graphic>
        </p:graphicFrame>
      </p:grpSp>
      <p:sp>
        <p:nvSpPr>
          <p:cNvPr id="47114" name="AutoShape 10"/>
          <p:cNvSpPr>
            <a:spLocks/>
          </p:cNvSpPr>
          <p:nvPr/>
        </p:nvSpPr>
        <p:spPr bwMode="auto">
          <a:xfrm>
            <a:off x="3421063" y="1557338"/>
            <a:ext cx="457200" cy="2743200"/>
          </a:xfrm>
          <a:prstGeom prst="rightBrace">
            <a:avLst>
              <a:gd name="adj1" fmla="val 50000"/>
              <a:gd name="adj2" fmla="val 50000"/>
            </a:avLst>
          </a:prstGeom>
          <a:noFill/>
          <a:ln w="9525">
            <a:solidFill>
              <a:schemeClr val="tx1"/>
            </a:solidFill>
            <a:round/>
            <a:headEnd/>
            <a:tailEnd/>
          </a:ln>
        </p:spPr>
        <p:txBody>
          <a:bodyPr wrap="none" anchor="ctr">
            <a:spAutoFit/>
          </a:bodyPr>
          <a:lstStyle/>
          <a:p>
            <a:endParaRPr lang="zh-CN" altLang="en-US"/>
          </a:p>
        </p:txBody>
      </p:sp>
      <p:sp>
        <p:nvSpPr>
          <p:cNvPr id="47115" name="Text Box 11"/>
          <p:cNvSpPr txBox="1">
            <a:spLocks noChangeArrowheads="1"/>
          </p:cNvSpPr>
          <p:nvPr/>
        </p:nvSpPr>
        <p:spPr bwMode="auto">
          <a:xfrm>
            <a:off x="4213225" y="2709863"/>
            <a:ext cx="3262432" cy="461665"/>
          </a:xfrm>
          <a:prstGeom prst="rect">
            <a:avLst/>
          </a:prstGeom>
          <a:noFill/>
          <a:ln w="9525">
            <a:noFill/>
            <a:miter lim="800000"/>
            <a:headEnd/>
            <a:tailEnd/>
          </a:ln>
        </p:spPr>
        <p:txBody>
          <a:bodyPr wrap="none">
            <a:spAutoFit/>
          </a:bodyPr>
          <a:lstStyle/>
          <a:p>
            <a:r>
              <a:rPr kumimoji="1" lang="zh-CN" altLang="en-US" sz="2400" dirty="0">
                <a:solidFill>
                  <a:srgbClr val="FF3300"/>
                </a:solidFill>
                <a:latin typeface="宋体" pitchFamily="2" charset="-122"/>
              </a:rPr>
              <a:t>质点轨迹均</a:t>
            </a:r>
            <a:r>
              <a:rPr kumimoji="1" lang="zh-CN" altLang="en-US" sz="2400" dirty="0" smtClean="0">
                <a:solidFill>
                  <a:srgbClr val="FF3300"/>
                </a:solidFill>
                <a:latin typeface="宋体" pitchFamily="2" charset="-122"/>
              </a:rPr>
              <a:t>为正椭圆</a:t>
            </a:r>
            <a:r>
              <a:rPr kumimoji="1" lang="zh-CN" altLang="en-US" sz="2400" dirty="0">
                <a:solidFill>
                  <a:srgbClr val="FF3300"/>
                </a:solidFill>
                <a:latin typeface="宋体" pitchFamily="2" charset="-122"/>
              </a:rPr>
              <a:t>；</a:t>
            </a:r>
          </a:p>
        </p:txBody>
      </p:sp>
      <p:graphicFrame>
        <p:nvGraphicFramePr>
          <p:cNvPr id="47116" name="Object 12"/>
          <p:cNvGraphicFramePr>
            <a:graphicFrameLocks noChangeAspect="1"/>
          </p:cNvGraphicFramePr>
          <p:nvPr/>
        </p:nvGraphicFramePr>
        <p:xfrm>
          <a:off x="3995738" y="4149725"/>
          <a:ext cx="4116387" cy="457200"/>
        </p:xfrm>
        <a:graphic>
          <a:graphicData uri="http://schemas.openxmlformats.org/presentationml/2006/ole">
            <p:oleObj spid="_x0000_s73730" name="Equation" r:id="rId7" imgW="2057400" imgH="228600" progId="Equation.DSMT4">
              <p:embed/>
            </p:oleObj>
          </a:graphicData>
        </a:graphic>
      </p:graphicFrame>
      <p:sp>
        <p:nvSpPr>
          <p:cNvPr id="47117" name="Text Box 13"/>
          <p:cNvSpPr txBox="1">
            <a:spLocks noChangeArrowheads="1"/>
          </p:cNvSpPr>
          <p:nvPr/>
        </p:nvSpPr>
        <p:spPr bwMode="auto">
          <a:xfrm>
            <a:off x="4213225" y="1412875"/>
            <a:ext cx="1708150" cy="457200"/>
          </a:xfrm>
          <a:prstGeom prst="rect">
            <a:avLst/>
          </a:prstGeom>
          <a:noFill/>
          <a:ln w="9525">
            <a:noFill/>
            <a:miter lim="800000"/>
            <a:headEnd/>
            <a:tailEnd/>
          </a:ln>
        </p:spPr>
        <p:txBody>
          <a:bodyPr wrap="none">
            <a:spAutoFit/>
          </a:bodyPr>
          <a:lstStyle/>
          <a:p>
            <a:r>
              <a:rPr kumimoji="1" lang="zh-CN" altLang="en-US" sz="2400">
                <a:solidFill>
                  <a:srgbClr val="FF3300"/>
                </a:solidFill>
                <a:latin typeface="宋体" pitchFamily="2" charset="-122"/>
              </a:rPr>
              <a:t>顺时针旋转</a:t>
            </a:r>
          </a:p>
        </p:txBody>
      </p:sp>
      <p:sp>
        <p:nvSpPr>
          <p:cNvPr id="47118" name="Text Box 14"/>
          <p:cNvSpPr txBox="1">
            <a:spLocks noChangeArrowheads="1"/>
          </p:cNvSpPr>
          <p:nvPr/>
        </p:nvSpPr>
        <p:spPr bwMode="auto">
          <a:xfrm>
            <a:off x="4356100" y="3573463"/>
            <a:ext cx="1708150" cy="457200"/>
          </a:xfrm>
          <a:prstGeom prst="rect">
            <a:avLst/>
          </a:prstGeom>
          <a:noFill/>
          <a:ln w="9525">
            <a:noFill/>
            <a:miter lim="800000"/>
            <a:headEnd/>
            <a:tailEnd/>
          </a:ln>
        </p:spPr>
        <p:txBody>
          <a:bodyPr wrap="none">
            <a:spAutoFit/>
          </a:bodyPr>
          <a:lstStyle/>
          <a:p>
            <a:r>
              <a:rPr kumimoji="1" lang="zh-CN" altLang="en-US" sz="2400">
                <a:solidFill>
                  <a:srgbClr val="FF3300"/>
                </a:solidFill>
                <a:latin typeface="宋体" pitchFamily="2" charset="-122"/>
              </a:rPr>
              <a:t>逆时针旋转</a:t>
            </a:r>
          </a:p>
        </p:txBody>
      </p:sp>
      <p:grpSp>
        <p:nvGrpSpPr>
          <p:cNvPr id="6" name="Group 18"/>
          <p:cNvGrpSpPr>
            <a:grpSpLocks/>
          </p:cNvGrpSpPr>
          <p:nvPr/>
        </p:nvGrpSpPr>
        <p:grpSpPr bwMode="auto">
          <a:xfrm>
            <a:off x="323850" y="0"/>
            <a:ext cx="6372225" cy="457200"/>
            <a:chOff x="204" y="119"/>
            <a:chExt cx="4014" cy="288"/>
          </a:xfrm>
        </p:grpSpPr>
        <p:graphicFrame>
          <p:nvGraphicFramePr>
            <p:cNvPr id="27652" name="Object 15"/>
            <p:cNvGraphicFramePr>
              <a:graphicFrameLocks noChangeAspect="1"/>
            </p:cNvGraphicFramePr>
            <p:nvPr/>
          </p:nvGraphicFramePr>
          <p:xfrm>
            <a:off x="204" y="119"/>
            <a:ext cx="1778" cy="288"/>
          </p:xfrm>
          <a:graphic>
            <a:graphicData uri="http://schemas.openxmlformats.org/presentationml/2006/ole">
              <p:oleObj spid="_x0000_s73732" name="Equation" r:id="rId8" imgW="1244520" imgH="228600" progId="Equation.DSMT4">
                <p:embed/>
              </p:oleObj>
            </a:graphicData>
          </a:graphic>
        </p:graphicFrame>
        <p:graphicFrame>
          <p:nvGraphicFramePr>
            <p:cNvPr id="27653" name="Object 16"/>
            <p:cNvGraphicFramePr>
              <a:graphicFrameLocks noChangeAspect="1"/>
            </p:cNvGraphicFramePr>
            <p:nvPr/>
          </p:nvGraphicFramePr>
          <p:xfrm>
            <a:off x="2381" y="119"/>
            <a:ext cx="1837" cy="288"/>
          </p:xfrm>
          <a:graphic>
            <a:graphicData uri="http://schemas.openxmlformats.org/presentationml/2006/ole">
              <p:oleObj spid="_x0000_s73733" name="Equation" r:id="rId9" imgW="1282680" imgH="228600" progId="Equation.DSMT4">
                <p:embed/>
              </p:oleObj>
            </a:graphicData>
          </a:graphic>
        </p:graphicFrame>
      </p:grpSp>
      <p:sp>
        <p:nvSpPr>
          <p:cNvPr id="47121" name="Rectangle 17"/>
          <p:cNvSpPr>
            <a:spLocks noChangeArrowheads="1"/>
          </p:cNvSpPr>
          <p:nvPr/>
        </p:nvSpPr>
        <p:spPr bwMode="auto">
          <a:xfrm>
            <a:off x="179388" y="4652963"/>
            <a:ext cx="8713787" cy="1938992"/>
          </a:xfrm>
          <a:prstGeom prst="rect">
            <a:avLst/>
          </a:prstGeom>
          <a:noFill/>
          <a:ln w="9525">
            <a:noFill/>
            <a:miter lim="800000"/>
            <a:headEnd/>
            <a:tailEnd/>
          </a:ln>
        </p:spPr>
        <p:txBody>
          <a:bodyPr>
            <a:spAutoFit/>
          </a:bodyPr>
          <a:lstStyle/>
          <a:p>
            <a:r>
              <a:rPr lang="zh-CN" altLang="en-US" sz="2400" b="1" dirty="0"/>
              <a:t>如果两个同频率的线偏振光，振动方向相互垂直，只要它们之间存在恒定的相位差，则在一般情况下两者叠加后其合振动光矢量的端点将描绘出一个椭圆，这样的光称为</a:t>
            </a:r>
            <a:r>
              <a:rPr lang="zh-CN" altLang="en-US" sz="2400" b="1" dirty="0">
                <a:solidFill>
                  <a:srgbClr val="FF0000"/>
                </a:solidFill>
              </a:rPr>
              <a:t>椭圆偏振光</a:t>
            </a:r>
            <a:r>
              <a:rPr lang="zh-CN" altLang="en-US" sz="2400" b="1" dirty="0"/>
              <a:t>。</a:t>
            </a:r>
          </a:p>
          <a:p>
            <a:r>
              <a:rPr lang="zh-CN" altLang="en-US" sz="2400" b="1" dirty="0" smtClean="0"/>
              <a:t>如果</a:t>
            </a:r>
            <a:r>
              <a:rPr lang="zh-CN" altLang="en-US" sz="2400" b="1" dirty="0"/>
              <a:t>合振动光矢量的端点描绘出的是一个圆，则这样的光称为</a:t>
            </a:r>
            <a:r>
              <a:rPr lang="zh-CN" altLang="en-US" sz="2400" b="1" dirty="0">
                <a:solidFill>
                  <a:srgbClr val="FF0000"/>
                </a:solidFill>
              </a:rPr>
              <a:t>圆偏振光</a:t>
            </a:r>
            <a:r>
              <a:rPr lang="zh-CN" altLang="en-US" sz="2400" b="1" dirty="0"/>
              <a:t>。</a:t>
            </a:r>
          </a:p>
        </p:txBody>
      </p:sp>
      <p:graphicFrame>
        <p:nvGraphicFramePr>
          <p:cNvPr id="27651" name="Object 19"/>
          <p:cNvGraphicFramePr>
            <a:graphicFrameLocks noChangeAspect="1"/>
          </p:cNvGraphicFramePr>
          <p:nvPr/>
        </p:nvGraphicFramePr>
        <p:xfrm>
          <a:off x="1763713" y="404813"/>
          <a:ext cx="5484812" cy="914400"/>
        </p:xfrm>
        <a:graphic>
          <a:graphicData uri="http://schemas.openxmlformats.org/presentationml/2006/ole">
            <p:oleObj spid="_x0000_s73731" name="Equation" r:id="rId10" imgW="2743200" imgH="4572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7114"/>
                                        </p:tgtEl>
                                        <p:attrNameLst>
                                          <p:attrName>style.visibility</p:attrName>
                                        </p:attrNameLst>
                                      </p:cBhvr>
                                      <p:to>
                                        <p:strVal val="visible"/>
                                      </p:to>
                                    </p:set>
                                    <p:anim calcmode="lin" valueType="num">
                                      <p:cBhvr additive="base">
                                        <p:cTn id="17" dur="500" fill="hold"/>
                                        <p:tgtEl>
                                          <p:spTgt spid="47114"/>
                                        </p:tgtEl>
                                        <p:attrNameLst>
                                          <p:attrName>ppt_x</p:attrName>
                                        </p:attrNameLst>
                                      </p:cBhvr>
                                      <p:tavLst>
                                        <p:tav tm="0">
                                          <p:val>
                                            <p:strVal val="0-#ppt_w/2"/>
                                          </p:val>
                                        </p:tav>
                                        <p:tav tm="100000">
                                          <p:val>
                                            <p:strVal val="#ppt_x"/>
                                          </p:val>
                                        </p:tav>
                                      </p:tavLst>
                                    </p:anim>
                                    <p:anim calcmode="lin" valueType="num">
                                      <p:cBhvr additive="base">
                                        <p:cTn id="18" dur="500" fill="hold"/>
                                        <p:tgtEl>
                                          <p:spTgt spid="4711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7115"/>
                                        </p:tgtEl>
                                        <p:attrNameLst>
                                          <p:attrName>style.visibility</p:attrName>
                                        </p:attrNameLst>
                                      </p:cBhvr>
                                      <p:to>
                                        <p:strVal val="visible"/>
                                      </p:to>
                                    </p:set>
                                    <p:anim calcmode="lin" valueType="num">
                                      <p:cBhvr additive="base">
                                        <p:cTn id="23" dur="500" fill="hold"/>
                                        <p:tgtEl>
                                          <p:spTgt spid="47115"/>
                                        </p:tgtEl>
                                        <p:attrNameLst>
                                          <p:attrName>ppt_x</p:attrName>
                                        </p:attrNameLst>
                                      </p:cBhvr>
                                      <p:tavLst>
                                        <p:tav tm="0">
                                          <p:val>
                                            <p:strVal val="0-#ppt_w/2"/>
                                          </p:val>
                                        </p:tav>
                                        <p:tav tm="100000">
                                          <p:val>
                                            <p:strVal val="#ppt_x"/>
                                          </p:val>
                                        </p:tav>
                                      </p:tavLst>
                                    </p:anim>
                                    <p:anim calcmode="lin" valueType="num">
                                      <p:cBhvr additive="base">
                                        <p:cTn id="24" dur="500" fill="hold"/>
                                        <p:tgtEl>
                                          <p:spTgt spid="471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7116"/>
                                        </p:tgtEl>
                                        <p:attrNameLst>
                                          <p:attrName>style.visibility</p:attrName>
                                        </p:attrNameLst>
                                      </p:cBhvr>
                                      <p:to>
                                        <p:strVal val="visible"/>
                                      </p:to>
                                    </p:set>
                                    <p:anim calcmode="lin" valueType="num">
                                      <p:cBhvr additive="base">
                                        <p:cTn id="29" dur="500" fill="hold"/>
                                        <p:tgtEl>
                                          <p:spTgt spid="47116"/>
                                        </p:tgtEl>
                                        <p:attrNameLst>
                                          <p:attrName>ppt_x</p:attrName>
                                        </p:attrNameLst>
                                      </p:cBhvr>
                                      <p:tavLst>
                                        <p:tav tm="0">
                                          <p:val>
                                            <p:strVal val="0-#ppt_w/2"/>
                                          </p:val>
                                        </p:tav>
                                        <p:tav tm="100000">
                                          <p:val>
                                            <p:strVal val="#ppt_x"/>
                                          </p:val>
                                        </p:tav>
                                      </p:tavLst>
                                    </p:anim>
                                    <p:anim calcmode="lin" valueType="num">
                                      <p:cBhvr additive="base">
                                        <p:cTn id="30" dur="500" fill="hold"/>
                                        <p:tgtEl>
                                          <p:spTgt spid="4711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7117"/>
                                        </p:tgtEl>
                                        <p:attrNameLst>
                                          <p:attrName>style.visibility</p:attrName>
                                        </p:attrNameLst>
                                      </p:cBhvr>
                                      <p:to>
                                        <p:strVal val="visible"/>
                                      </p:to>
                                    </p:set>
                                    <p:anim calcmode="lin" valueType="num">
                                      <p:cBhvr additive="base">
                                        <p:cTn id="35" dur="500" fill="hold"/>
                                        <p:tgtEl>
                                          <p:spTgt spid="47117"/>
                                        </p:tgtEl>
                                        <p:attrNameLst>
                                          <p:attrName>ppt_x</p:attrName>
                                        </p:attrNameLst>
                                      </p:cBhvr>
                                      <p:tavLst>
                                        <p:tav tm="0">
                                          <p:val>
                                            <p:strVal val="0-#ppt_w/2"/>
                                          </p:val>
                                        </p:tav>
                                        <p:tav tm="100000">
                                          <p:val>
                                            <p:strVal val="#ppt_x"/>
                                          </p:val>
                                        </p:tav>
                                      </p:tavLst>
                                    </p:anim>
                                    <p:anim calcmode="lin" valueType="num">
                                      <p:cBhvr additive="base">
                                        <p:cTn id="36" dur="500" fill="hold"/>
                                        <p:tgtEl>
                                          <p:spTgt spid="4711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7118"/>
                                        </p:tgtEl>
                                        <p:attrNameLst>
                                          <p:attrName>style.visibility</p:attrName>
                                        </p:attrNameLst>
                                      </p:cBhvr>
                                      <p:to>
                                        <p:strVal val="visible"/>
                                      </p:to>
                                    </p:set>
                                    <p:anim calcmode="lin" valueType="num">
                                      <p:cBhvr additive="base">
                                        <p:cTn id="41" dur="500" fill="hold"/>
                                        <p:tgtEl>
                                          <p:spTgt spid="47118"/>
                                        </p:tgtEl>
                                        <p:attrNameLst>
                                          <p:attrName>ppt_x</p:attrName>
                                        </p:attrNameLst>
                                      </p:cBhvr>
                                      <p:tavLst>
                                        <p:tav tm="0">
                                          <p:val>
                                            <p:strVal val="0-#ppt_w/2"/>
                                          </p:val>
                                        </p:tav>
                                        <p:tav tm="100000">
                                          <p:val>
                                            <p:strVal val="#ppt_x"/>
                                          </p:val>
                                        </p:tav>
                                      </p:tavLst>
                                    </p:anim>
                                    <p:anim calcmode="lin" valueType="num">
                                      <p:cBhvr additive="base">
                                        <p:cTn id="42" dur="500" fill="hold"/>
                                        <p:tgtEl>
                                          <p:spTgt spid="4711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7121"/>
                                        </p:tgtEl>
                                        <p:attrNameLst>
                                          <p:attrName>style.visibility</p:attrName>
                                        </p:attrNameLst>
                                      </p:cBhvr>
                                      <p:to>
                                        <p:strVal val="visible"/>
                                      </p:to>
                                    </p:set>
                                    <p:animEffect transition="in" filter="blinds(horizontal)">
                                      <p:cBhvr>
                                        <p:cTn id="47" dur="500"/>
                                        <p:tgtEl>
                                          <p:spTgt spid="47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4" grpId="0" animBg="1"/>
      <p:bldP spid="47115" grpId="0" autoUpdateAnimBg="0"/>
      <p:bldP spid="47117" grpId="0" autoUpdateAnimBg="0"/>
      <p:bldP spid="47118" grpId="0" autoUpdateAnimBg="0"/>
      <p:bldP spid="471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59338" y="836613"/>
            <a:ext cx="790575" cy="2376487"/>
            <a:chOff x="2880" y="2387"/>
            <a:chExt cx="498" cy="1497"/>
          </a:xfrm>
        </p:grpSpPr>
        <p:sp>
          <p:nvSpPr>
            <p:cNvPr id="28740" name="Rectangle 3"/>
            <p:cNvSpPr>
              <a:spLocks noChangeArrowheads="1"/>
            </p:cNvSpPr>
            <p:nvPr/>
          </p:nvSpPr>
          <p:spPr bwMode="auto">
            <a:xfrm rot="1060231" flipH="1">
              <a:off x="3238" y="2777"/>
              <a:ext cx="91" cy="907"/>
            </a:xfrm>
            <a:prstGeom prst="rect">
              <a:avLst/>
            </a:prstGeom>
            <a:solidFill>
              <a:srgbClr val="99CCFF"/>
            </a:solidFill>
            <a:ln w="9525">
              <a:miter lim="800000"/>
              <a:headEnd/>
              <a:tailEnd/>
            </a:ln>
            <a:scene3d>
              <a:camera prst="legacyObliqueTopLeft"/>
              <a:lightRig rig="legacyFlat3" dir="t"/>
            </a:scene3d>
            <a:sp3d extrusionH="887400" prstMaterial="legacyMatte">
              <a:bevelT w="13500" h="13500" prst="angle"/>
              <a:bevelB w="13500" h="13500" prst="angle"/>
              <a:extrusionClr>
                <a:srgbClr val="99CCFF"/>
              </a:extrusionClr>
            </a:sp3d>
          </p:spPr>
          <p:txBody>
            <a:bodyPr wrap="none" anchor="ctr">
              <a:flatTx/>
            </a:bodyPr>
            <a:lstStyle/>
            <a:p>
              <a:endParaRPr lang="zh-CN" altLang="en-US"/>
            </a:p>
          </p:txBody>
        </p:sp>
        <p:sp>
          <p:nvSpPr>
            <p:cNvPr id="28741" name="Line 4"/>
            <p:cNvSpPr>
              <a:spLocks noChangeShapeType="1"/>
            </p:cNvSpPr>
            <p:nvPr/>
          </p:nvSpPr>
          <p:spPr bwMode="auto">
            <a:xfrm flipH="1">
              <a:off x="2880" y="2387"/>
              <a:ext cx="498" cy="1497"/>
            </a:xfrm>
            <a:prstGeom prst="line">
              <a:avLst/>
            </a:prstGeom>
            <a:noFill/>
            <a:ln w="12700">
              <a:solidFill>
                <a:schemeClr val="tx1"/>
              </a:solidFill>
              <a:prstDash val="lgDashDot"/>
              <a:round/>
              <a:headEnd/>
              <a:tailEnd/>
            </a:ln>
          </p:spPr>
          <p:txBody>
            <a:bodyPr/>
            <a:lstStyle/>
            <a:p>
              <a:endParaRPr lang="zh-CN" altLang="en-US"/>
            </a:p>
          </p:txBody>
        </p:sp>
      </p:grpSp>
      <p:grpSp>
        <p:nvGrpSpPr>
          <p:cNvPr id="3" name="Group 5"/>
          <p:cNvGrpSpPr>
            <a:grpSpLocks/>
          </p:cNvGrpSpPr>
          <p:nvPr/>
        </p:nvGrpSpPr>
        <p:grpSpPr bwMode="auto">
          <a:xfrm>
            <a:off x="533400" y="1154113"/>
            <a:ext cx="4724400" cy="1676400"/>
            <a:chOff x="336" y="727"/>
            <a:chExt cx="2976" cy="1056"/>
          </a:xfrm>
        </p:grpSpPr>
        <p:grpSp>
          <p:nvGrpSpPr>
            <p:cNvPr id="4" name="Group 6"/>
            <p:cNvGrpSpPr>
              <a:grpSpLocks/>
            </p:cNvGrpSpPr>
            <p:nvPr/>
          </p:nvGrpSpPr>
          <p:grpSpPr bwMode="auto">
            <a:xfrm>
              <a:off x="1584" y="727"/>
              <a:ext cx="672" cy="1056"/>
              <a:chOff x="3744" y="2208"/>
              <a:chExt cx="672" cy="1056"/>
            </a:xfrm>
          </p:grpSpPr>
          <p:sp>
            <p:nvSpPr>
              <p:cNvPr id="28738" name="Oval 7"/>
              <p:cNvSpPr>
                <a:spLocks noChangeArrowheads="1"/>
              </p:cNvSpPr>
              <p:nvPr/>
            </p:nvSpPr>
            <p:spPr bwMode="auto">
              <a:xfrm>
                <a:off x="3792" y="2208"/>
                <a:ext cx="624" cy="1056"/>
              </a:xfrm>
              <a:prstGeom prst="ellipse">
                <a:avLst/>
              </a:prstGeom>
              <a:gradFill rotWithShape="0">
                <a:gsLst>
                  <a:gs pos="0">
                    <a:srgbClr val="CCFFFF"/>
                  </a:gs>
                  <a:gs pos="100000">
                    <a:srgbClr val="485A5A"/>
                  </a:gs>
                </a:gsLst>
                <a:lin ang="5400000" scaled="1"/>
              </a:gradFill>
              <a:ln w="12700" cap="sq">
                <a:solidFill>
                  <a:srgbClr val="99FF33"/>
                </a:solidFill>
                <a:round/>
                <a:headEnd type="none" w="sm" len="sm"/>
                <a:tailEnd/>
              </a:ln>
            </p:spPr>
            <p:txBody>
              <a:bodyPr wrap="none" anchor="ctr"/>
              <a:lstStyle/>
              <a:p>
                <a:endParaRPr lang="zh-CN" altLang="en-US"/>
              </a:p>
            </p:txBody>
          </p:sp>
          <p:sp>
            <p:nvSpPr>
              <p:cNvPr id="28739" name="Oval 8"/>
              <p:cNvSpPr>
                <a:spLocks noChangeArrowheads="1"/>
              </p:cNvSpPr>
              <p:nvPr/>
            </p:nvSpPr>
            <p:spPr bwMode="auto">
              <a:xfrm>
                <a:off x="3744" y="2208"/>
                <a:ext cx="624" cy="1056"/>
              </a:xfrm>
              <a:prstGeom prst="ellipse">
                <a:avLst/>
              </a:prstGeom>
              <a:gradFill rotWithShape="0">
                <a:gsLst>
                  <a:gs pos="0">
                    <a:srgbClr val="CCFFFF"/>
                  </a:gs>
                  <a:gs pos="100000">
                    <a:srgbClr val="5E7676"/>
                  </a:gs>
                </a:gsLst>
                <a:lin ang="18900000" scaled="1"/>
              </a:gradFill>
              <a:ln w="12700" cap="sq">
                <a:solidFill>
                  <a:srgbClr val="99FF33"/>
                </a:solidFill>
                <a:round/>
                <a:headEnd type="none" w="sm" len="sm"/>
                <a:tailEnd/>
              </a:ln>
            </p:spPr>
            <p:txBody>
              <a:bodyPr wrap="none" anchor="ctr"/>
              <a:lstStyle/>
              <a:p>
                <a:endParaRPr lang="zh-CN" altLang="en-US"/>
              </a:p>
            </p:txBody>
          </p:sp>
        </p:grpSp>
        <p:grpSp>
          <p:nvGrpSpPr>
            <p:cNvPr id="5" name="Group 9"/>
            <p:cNvGrpSpPr>
              <a:grpSpLocks/>
            </p:cNvGrpSpPr>
            <p:nvPr/>
          </p:nvGrpSpPr>
          <p:grpSpPr bwMode="auto">
            <a:xfrm>
              <a:off x="336" y="1255"/>
              <a:ext cx="1584" cy="0"/>
              <a:chOff x="3504" y="2256"/>
              <a:chExt cx="1584" cy="0"/>
            </a:xfrm>
          </p:grpSpPr>
          <p:grpSp>
            <p:nvGrpSpPr>
              <p:cNvPr id="6" name="Group 10"/>
              <p:cNvGrpSpPr>
                <a:grpSpLocks/>
              </p:cNvGrpSpPr>
              <p:nvPr/>
            </p:nvGrpSpPr>
            <p:grpSpPr bwMode="auto">
              <a:xfrm>
                <a:off x="3504" y="2256"/>
                <a:ext cx="384" cy="0"/>
                <a:chOff x="3504" y="2256"/>
                <a:chExt cx="384" cy="0"/>
              </a:xfrm>
            </p:grpSpPr>
            <p:sp>
              <p:nvSpPr>
                <p:cNvPr id="28736" name="Line 11"/>
                <p:cNvSpPr>
                  <a:spLocks noChangeShapeType="1"/>
                </p:cNvSpPr>
                <p:nvPr/>
              </p:nvSpPr>
              <p:spPr bwMode="auto">
                <a:xfrm>
                  <a:off x="3504" y="2256"/>
                  <a:ext cx="192" cy="0"/>
                </a:xfrm>
                <a:prstGeom prst="line">
                  <a:avLst/>
                </a:prstGeom>
                <a:noFill/>
                <a:ln w="19050" cap="sq">
                  <a:solidFill>
                    <a:schemeClr val="tx1"/>
                  </a:solidFill>
                  <a:round/>
                  <a:headEnd type="oval" w="med" len="med"/>
                  <a:tailEnd type="oval" w="med" len="med"/>
                </a:ln>
              </p:spPr>
              <p:txBody>
                <a:bodyPr wrap="none" anchor="ctr"/>
                <a:lstStyle/>
                <a:p>
                  <a:endParaRPr lang="zh-CN" altLang="en-US"/>
                </a:p>
              </p:txBody>
            </p:sp>
            <p:sp>
              <p:nvSpPr>
                <p:cNvPr id="28737" name="Line 12"/>
                <p:cNvSpPr>
                  <a:spLocks noChangeShapeType="1"/>
                </p:cNvSpPr>
                <p:nvPr/>
              </p:nvSpPr>
              <p:spPr bwMode="auto">
                <a:xfrm>
                  <a:off x="3696" y="2256"/>
                  <a:ext cx="192" cy="0"/>
                </a:xfrm>
                <a:prstGeom prst="line">
                  <a:avLst/>
                </a:prstGeom>
                <a:noFill/>
                <a:ln w="19050" cap="sq">
                  <a:solidFill>
                    <a:schemeClr val="tx1"/>
                  </a:solidFill>
                  <a:round/>
                  <a:headEnd type="oval" w="med" len="med"/>
                  <a:tailEnd type="oval" w="med" len="med"/>
                </a:ln>
              </p:spPr>
              <p:txBody>
                <a:bodyPr wrap="none" anchor="ctr"/>
                <a:lstStyle/>
                <a:p>
                  <a:endParaRPr lang="zh-CN" altLang="en-US"/>
                </a:p>
              </p:txBody>
            </p:sp>
          </p:grpSp>
          <p:grpSp>
            <p:nvGrpSpPr>
              <p:cNvPr id="7" name="Group 13"/>
              <p:cNvGrpSpPr>
                <a:grpSpLocks/>
              </p:cNvGrpSpPr>
              <p:nvPr/>
            </p:nvGrpSpPr>
            <p:grpSpPr bwMode="auto">
              <a:xfrm>
                <a:off x="4272" y="2256"/>
                <a:ext cx="384" cy="0"/>
                <a:chOff x="3504" y="2256"/>
                <a:chExt cx="384" cy="0"/>
              </a:xfrm>
            </p:grpSpPr>
            <p:sp>
              <p:nvSpPr>
                <p:cNvPr id="28734" name="Line 14"/>
                <p:cNvSpPr>
                  <a:spLocks noChangeShapeType="1"/>
                </p:cNvSpPr>
                <p:nvPr/>
              </p:nvSpPr>
              <p:spPr bwMode="auto">
                <a:xfrm>
                  <a:off x="3504" y="2256"/>
                  <a:ext cx="192" cy="0"/>
                </a:xfrm>
                <a:prstGeom prst="line">
                  <a:avLst/>
                </a:prstGeom>
                <a:noFill/>
                <a:ln w="19050" cap="sq">
                  <a:solidFill>
                    <a:schemeClr val="tx1"/>
                  </a:solidFill>
                  <a:round/>
                  <a:headEnd type="oval" w="med" len="med"/>
                  <a:tailEnd type="oval" w="med" len="med"/>
                </a:ln>
              </p:spPr>
              <p:txBody>
                <a:bodyPr wrap="none" anchor="ctr"/>
                <a:lstStyle/>
                <a:p>
                  <a:endParaRPr lang="zh-CN" altLang="en-US"/>
                </a:p>
              </p:txBody>
            </p:sp>
            <p:sp>
              <p:nvSpPr>
                <p:cNvPr id="28735" name="Line 15"/>
                <p:cNvSpPr>
                  <a:spLocks noChangeShapeType="1"/>
                </p:cNvSpPr>
                <p:nvPr/>
              </p:nvSpPr>
              <p:spPr bwMode="auto">
                <a:xfrm>
                  <a:off x="3696" y="2256"/>
                  <a:ext cx="192" cy="0"/>
                </a:xfrm>
                <a:prstGeom prst="line">
                  <a:avLst/>
                </a:prstGeom>
                <a:noFill/>
                <a:ln w="19050" cap="sq">
                  <a:solidFill>
                    <a:schemeClr val="tx1"/>
                  </a:solidFill>
                  <a:round/>
                  <a:headEnd type="oval" w="med" len="med"/>
                  <a:tailEnd type="oval" w="med" len="med"/>
                </a:ln>
              </p:spPr>
              <p:txBody>
                <a:bodyPr wrap="none" anchor="ctr"/>
                <a:lstStyle/>
                <a:p>
                  <a:endParaRPr lang="zh-CN" altLang="en-US"/>
                </a:p>
              </p:txBody>
            </p:sp>
          </p:grpSp>
          <p:grpSp>
            <p:nvGrpSpPr>
              <p:cNvPr id="8" name="Group 16"/>
              <p:cNvGrpSpPr>
                <a:grpSpLocks/>
              </p:cNvGrpSpPr>
              <p:nvPr/>
            </p:nvGrpSpPr>
            <p:grpSpPr bwMode="auto">
              <a:xfrm>
                <a:off x="3888" y="2256"/>
                <a:ext cx="384" cy="0"/>
                <a:chOff x="3504" y="2256"/>
                <a:chExt cx="384" cy="0"/>
              </a:xfrm>
            </p:grpSpPr>
            <p:sp>
              <p:nvSpPr>
                <p:cNvPr id="28732" name="Line 17"/>
                <p:cNvSpPr>
                  <a:spLocks noChangeShapeType="1"/>
                </p:cNvSpPr>
                <p:nvPr/>
              </p:nvSpPr>
              <p:spPr bwMode="auto">
                <a:xfrm>
                  <a:off x="3504" y="2256"/>
                  <a:ext cx="192" cy="0"/>
                </a:xfrm>
                <a:prstGeom prst="line">
                  <a:avLst/>
                </a:prstGeom>
                <a:noFill/>
                <a:ln w="19050" cap="sq">
                  <a:solidFill>
                    <a:schemeClr val="tx1"/>
                  </a:solidFill>
                  <a:round/>
                  <a:headEnd type="oval" w="med" len="med"/>
                  <a:tailEnd type="oval" w="med" len="med"/>
                </a:ln>
              </p:spPr>
              <p:txBody>
                <a:bodyPr wrap="none" anchor="ctr"/>
                <a:lstStyle/>
                <a:p>
                  <a:endParaRPr lang="zh-CN" altLang="en-US"/>
                </a:p>
              </p:txBody>
            </p:sp>
            <p:sp>
              <p:nvSpPr>
                <p:cNvPr id="28733" name="Line 18"/>
                <p:cNvSpPr>
                  <a:spLocks noChangeShapeType="1"/>
                </p:cNvSpPr>
                <p:nvPr/>
              </p:nvSpPr>
              <p:spPr bwMode="auto">
                <a:xfrm>
                  <a:off x="3696" y="2256"/>
                  <a:ext cx="192" cy="0"/>
                </a:xfrm>
                <a:prstGeom prst="line">
                  <a:avLst/>
                </a:prstGeom>
                <a:noFill/>
                <a:ln w="19050" cap="sq">
                  <a:solidFill>
                    <a:schemeClr val="tx1"/>
                  </a:solidFill>
                  <a:round/>
                  <a:headEnd type="oval" w="med" len="med"/>
                  <a:tailEnd type="oval" w="med" len="med"/>
                </a:ln>
              </p:spPr>
              <p:txBody>
                <a:bodyPr wrap="none" anchor="ctr"/>
                <a:lstStyle/>
                <a:p>
                  <a:endParaRPr lang="zh-CN" altLang="en-US"/>
                </a:p>
              </p:txBody>
            </p:sp>
          </p:grpSp>
          <p:sp>
            <p:nvSpPr>
              <p:cNvPr id="28731" name="Line 19"/>
              <p:cNvSpPr>
                <a:spLocks noChangeShapeType="1"/>
              </p:cNvSpPr>
              <p:nvPr/>
            </p:nvSpPr>
            <p:spPr bwMode="auto">
              <a:xfrm>
                <a:off x="4656" y="2256"/>
                <a:ext cx="432" cy="0"/>
              </a:xfrm>
              <a:prstGeom prst="line">
                <a:avLst/>
              </a:prstGeom>
              <a:noFill/>
              <a:ln w="19050" cap="sq">
                <a:solidFill>
                  <a:schemeClr val="tx1"/>
                </a:solidFill>
                <a:round/>
                <a:headEnd type="none" w="sm" len="sm"/>
                <a:tailEnd type="stealth" w="med" len="lg"/>
              </a:ln>
            </p:spPr>
            <p:txBody>
              <a:bodyPr wrap="none" anchor="ctr"/>
              <a:lstStyle/>
              <a:p>
                <a:endParaRPr lang="zh-CN" altLang="en-US"/>
              </a:p>
            </p:txBody>
          </p:sp>
        </p:grpSp>
        <p:grpSp>
          <p:nvGrpSpPr>
            <p:cNvPr id="9" name="Group 20"/>
            <p:cNvGrpSpPr>
              <a:grpSpLocks/>
            </p:cNvGrpSpPr>
            <p:nvPr/>
          </p:nvGrpSpPr>
          <p:grpSpPr bwMode="auto">
            <a:xfrm>
              <a:off x="432" y="1147"/>
              <a:ext cx="960" cy="220"/>
              <a:chOff x="2448" y="2496"/>
              <a:chExt cx="960" cy="288"/>
            </a:xfrm>
          </p:grpSpPr>
          <p:sp>
            <p:nvSpPr>
              <p:cNvPr id="28722" name="Line 21"/>
              <p:cNvSpPr>
                <a:spLocks noChangeShapeType="1"/>
              </p:cNvSpPr>
              <p:nvPr/>
            </p:nvSpPr>
            <p:spPr bwMode="auto">
              <a:xfrm>
                <a:off x="2448" y="2496"/>
                <a:ext cx="0" cy="288"/>
              </a:xfrm>
              <a:prstGeom prst="line">
                <a:avLst/>
              </a:prstGeom>
              <a:noFill/>
              <a:ln w="12700" cap="sq">
                <a:solidFill>
                  <a:schemeClr val="tx1"/>
                </a:solidFill>
                <a:round/>
                <a:headEnd type="none" w="sm" len="sm"/>
                <a:tailEnd/>
              </a:ln>
            </p:spPr>
            <p:txBody>
              <a:bodyPr wrap="none" anchor="ctr"/>
              <a:lstStyle/>
              <a:p>
                <a:endParaRPr lang="zh-CN" altLang="en-US"/>
              </a:p>
            </p:txBody>
          </p:sp>
          <p:sp>
            <p:nvSpPr>
              <p:cNvPr id="28723" name="Line 22"/>
              <p:cNvSpPr>
                <a:spLocks noChangeShapeType="1"/>
              </p:cNvSpPr>
              <p:nvPr/>
            </p:nvSpPr>
            <p:spPr bwMode="auto">
              <a:xfrm>
                <a:off x="2640" y="2496"/>
                <a:ext cx="0" cy="288"/>
              </a:xfrm>
              <a:prstGeom prst="line">
                <a:avLst/>
              </a:prstGeom>
              <a:noFill/>
              <a:ln w="12700" cap="sq">
                <a:solidFill>
                  <a:schemeClr val="tx1"/>
                </a:solidFill>
                <a:round/>
                <a:headEnd type="none" w="sm" len="sm"/>
                <a:tailEnd/>
              </a:ln>
            </p:spPr>
            <p:txBody>
              <a:bodyPr wrap="none" anchor="ctr"/>
              <a:lstStyle/>
              <a:p>
                <a:endParaRPr lang="zh-CN" altLang="en-US"/>
              </a:p>
            </p:txBody>
          </p:sp>
          <p:sp>
            <p:nvSpPr>
              <p:cNvPr id="28724" name="Line 23"/>
              <p:cNvSpPr>
                <a:spLocks noChangeShapeType="1"/>
              </p:cNvSpPr>
              <p:nvPr/>
            </p:nvSpPr>
            <p:spPr bwMode="auto">
              <a:xfrm>
                <a:off x="2832" y="2496"/>
                <a:ext cx="0" cy="288"/>
              </a:xfrm>
              <a:prstGeom prst="line">
                <a:avLst/>
              </a:prstGeom>
              <a:noFill/>
              <a:ln w="12700" cap="sq">
                <a:solidFill>
                  <a:schemeClr val="tx1"/>
                </a:solidFill>
                <a:round/>
                <a:headEnd type="none" w="sm" len="sm"/>
                <a:tailEnd/>
              </a:ln>
            </p:spPr>
            <p:txBody>
              <a:bodyPr wrap="none" anchor="ctr"/>
              <a:lstStyle/>
              <a:p>
                <a:endParaRPr lang="zh-CN" altLang="en-US"/>
              </a:p>
            </p:txBody>
          </p:sp>
          <p:sp>
            <p:nvSpPr>
              <p:cNvPr id="28725" name="Line 24"/>
              <p:cNvSpPr>
                <a:spLocks noChangeShapeType="1"/>
              </p:cNvSpPr>
              <p:nvPr/>
            </p:nvSpPr>
            <p:spPr bwMode="auto">
              <a:xfrm>
                <a:off x="3024" y="2496"/>
                <a:ext cx="0" cy="288"/>
              </a:xfrm>
              <a:prstGeom prst="line">
                <a:avLst/>
              </a:prstGeom>
              <a:noFill/>
              <a:ln w="12700" cap="sq">
                <a:solidFill>
                  <a:schemeClr val="tx1"/>
                </a:solidFill>
                <a:round/>
                <a:headEnd type="none" w="sm" len="sm"/>
                <a:tailEnd/>
              </a:ln>
            </p:spPr>
            <p:txBody>
              <a:bodyPr wrap="none" anchor="ctr"/>
              <a:lstStyle/>
              <a:p>
                <a:endParaRPr lang="zh-CN" altLang="en-US"/>
              </a:p>
            </p:txBody>
          </p:sp>
          <p:sp>
            <p:nvSpPr>
              <p:cNvPr id="28726" name="Line 25"/>
              <p:cNvSpPr>
                <a:spLocks noChangeShapeType="1"/>
              </p:cNvSpPr>
              <p:nvPr/>
            </p:nvSpPr>
            <p:spPr bwMode="auto">
              <a:xfrm>
                <a:off x="3216" y="2496"/>
                <a:ext cx="0" cy="288"/>
              </a:xfrm>
              <a:prstGeom prst="line">
                <a:avLst/>
              </a:prstGeom>
              <a:noFill/>
              <a:ln w="12700" cap="sq">
                <a:solidFill>
                  <a:schemeClr val="tx1"/>
                </a:solidFill>
                <a:round/>
                <a:headEnd type="none" w="sm" len="sm"/>
                <a:tailEnd/>
              </a:ln>
            </p:spPr>
            <p:txBody>
              <a:bodyPr wrap="none" anchor="ctr"/>
              <a:lstStyle/>
              <a:p>
                <a:endParaRPr lang="zh-CN" altLang="en-US"/>
              </a:p>
            </p:txBody>
          </p:sp>
          <p:sp>
            <p:nvSpPr>
              <p:cNvPr id="28727" name="Line 26"/>
              <p:cNvSpPr>
                <a:spLocks noChangeShapeType="1"/>
              </p:cNvSpPr>
              <p:nvPr/>
            </p:nvSpPr>
            <p:spPr bwMode="auto">
              <a:xfrm>
                <a:off x="3408" y="2496"/>
                <a:ext cx="0" cy="288"/>
              </a:xfrm>
              <a:prstGeom prst="line">
                <a:avLst/>
              </a:prstGeom>
              <a:noFill/>
              <a:ln w="12700" cap="sq">
                <a:solidFill>
                  <a:schemeClr val="tx1"/>
                </a:solidFill>
                <a:round/>
                <a:headEnd type="none" w="sm" len="sm"/>
                <a:tailEnd/>
              </a:ln>
            </p:spPr>
            <p:txBody>
              <a:bodyPr wrap="none" anchor="ctr"/>
              <a:lstStyle/>
              <a:p>
                <a:endParaRPr lang="zh-CN" altLang="en-US"/>
              </a:p>
            </p:txBody>
          </p:sp>
        </p:grpSp>
        <p:grpSp>
          <p:nvGrpSpPr>
            <p:cNvPr id="10" name="Group 27"/>
            <p:cNvGrpSpPr>
              <a:grpSpLocks/>
            </p:cNvGrpSpPr>
            <p:nvPr/>
          </p:nvGrpSpPr>
          <p:grpSpPr bwMode="auto">
            <a:xfrm>
              <a:off x="2256" y="1160"/>
              <a:ext cx="1056" cy="220"/>
              <a:chOff x="4272" y="2496"/>
              <a:chExt cx="1056" cy="288"/>
            </a:xfrm>
          </p:grpSpPr>
          <p:sp>
            <p:nvSpPr>
              <p:cNvPr id="28715" name="Line 28"/>
              <p:cNvSpPr>
                <a:spLocks noChangeShapeType="1"/>
              </p:cNvSpPr>
              <p:nvPr/>
            </p:nvSpPr>
            <p:spPr bwMode="auto">
              <a:xfrm>
                <a:off x="4272" y="2640"/>
                <a:ext cx="1056" cy="0"/>
              </a:xfrm>
              <a:prstGeom prst="line">
                <a:avLst/>
              </a:prstGeom>
              <a:noFill/>
              <a:ln w="19050" cap="sq">
                <a:solidFill>
                  <a:schemeClr val="tx1"/>
                </a:solidFill>
                <a:round/>
                <a:headEnd/>
                <a:tailEnd type="stealth" w="med" len="lg"/>
              </a:ln>
            </p:spPr>
            <p:txBody>
              <a:bodyPr wrap="none" anchor="ctr"/>
              <a:lstStyle/>
              <a:p>
                <a:endParaRPr lang="zh-CN" altLang="en-US"/>
              </a:p>
            </p:txBody>
          </p:sp>
          <p:grpSp>
            <p:nvGrpSpPr>
              <p:cNvPr id="11" name="Group 29"/>
              <p:cNvGrpSpPr>
                <a:grpSpLocks/>
              </p:cNvGrpSpPr>
              <p:nvPr/>
            </p:nvGrpSpPr>
            <p:grpSpPr bwMode="auto">
              <a:xfrm>
                <a:off x="4320" y="2496"/>
                <a:ext cx="768" cy="288"/>
                <a:chOff x="4032" y="3408"/>
                <a:chExt cx="768" cy="288"/>
              </a:xfrm>
            </p:grpSpPr>
            <p:sp>
              <p:nvSpPr>
                <p:cNvPr id="28717" name="Line 30"/>
                <p:cNvSpPr>
                  <a:spLocks noChangeShapeType="1"/>
                </p:cNvSpPr>
                <p:nvPr/>
              </p:nvSpPr>
              <p:spPr bwMode="auto">
                <a:xfrm>
                  <a:off x="4032" y="3408"/>
                  <a:ext cx="0" cy="288"/>
                </a:xfrm>
                <a:prstGeom prst="line">
                  <a:avLst/>
                </a:prstGeom>
                <a:noFill/>
                <a:ln w="12700" cap="sq">
                  <a:solidFill>
                    <a:schemeClr val="tx1"/>
                  </a:solidFill>
                  <a:round/>
                  <a:headEnd type="none" w="sm" len="sm"/>
                  <a:tailEnd/>
                </a:ln>
              </p:spPr>
              <p:txBody>
                <a:bodyPr wrap="none" anchor="ctr"/>
                <a:lstStyle/>
                <a:p>
                  <a:endParaRPr lang="zh-CN" altLang="en-US"/>
                </a:p>
              </p:txBody>
            </p:sp>
            <p:sp>
              <p:nvSpPr>
                <p:cNvPr id="28718" name="Line 31"/>
                <p:cNvSpPr>
                  <a:spLocks noChangeShapeType="1"/>
                </p:cNvSpPr>
                <p:nvPr/>
              </p:nvSpPr>
              <p:spPr bwMode="auto">
                <a:xfrm>
                  <a:off x="4224" y="3408"/>
                  <a:ext cx="0" cy="288"/>
                </a:xfrm>
                <a:prstGeom prst="line">
                  <a:avLst/>
                </a:prstGeom>
                <a:noFill/>
                <a:ln w="12700" cap="sq">
                  <a:solidFill>
                    <a:schemeClr val="tx1"/>
                  </a:solidFill>
                  <a:round/>
                  <a:headEnd type="none" w="sm" len="sm"/>
                  <a:tailEnd/>
                </a:ln>
              </p:spPr>
              <p:txBody>
                <a:bodyPr wrap="none" anchor="ctr"/>
                <a:lstStyle/>
                <a:p>
                  <a:endParaRPr lang="zh-CN" altLang="en-US"/>
                </a:p>
              </p:txBody>
            </p:sp>
            <p:sp>
              <p:nvSpPr>
                <p:cNvPr id="28719" name="Line 32"/>
                <p:cNvSpPr>
                  <a:spLocks noChangeShapeType="1"/>
                </p:cNvSpPr>
                <p:nvPr/>
              </p:nvSpPr>
              <p:spPr bwMode="auto">
                <a:xfrm>
                  <a:off x="4416" y="3408"/>
                  <a:ext cx="0" cy="288"/>
                </a:xfrm>
                <a:prstGeom prst="line">
                  <a:avLst/>
                </a:prstGeom>
                <a:noFill/>
                <a:ln w="12700" cap="sq">
                  <a:solidFill>
                    <a:schemeClr val="tx1"/>
                  </a:solidFill>
                  <a:round/>
                  <a:headEnd type="none" w="sm" len="sm"/>
                  <a:tailEnd/>
                </a:ln>
              </p:spPr>
              <p:txBody>
                <a:bodyPr wrap="none" anchor="ctr"/>
                <a:lstStyle/>
                <a:p>
                  <a:endParaRPr lang="zh-CN" altLang="en-US"/>
                </a:p>
              </p:txBody>
            </p:sp>
            <p:sp>
              <p:nvSpPr>
                <p:cNvPr id="28720" name="Line 33"/>
                <p:cNvSpPr>
                  <a:spLocks noChangeShapeType="1"/>
                </p:cNvSpPr>
                <p:nvPr/>
              </p:nvSpPr>
              <p:spPr bwMode="auto">
                <a:xfrm>
                  <a:off x="4608" y="3408"/>
                  <a:ext cx="0" cy="288"/>
                </a:xfrm>
                <a:prstGeom prst="line">
                  <a:avLst/>
                </a:prstGeom>
                <a:noFill/>
                <a:ln w="12700" cap="sq">
                  <a:solidFill>
                    <a:schemeClr val="tx1"/>
                  </a:solidFill>
                  <a:round/>
                  <a:headEnd type="none" w="sm" len="sm"/>
                  <a:tailEnd/>
                </a:ln>
              </p:spPr>
              <p:txBody>
                <a:bodyPr wrap="none" anchor="ctr"/>
                <a:lstStyle/>
                <a:p>
                  <a:endParaRPr lang="zh-CN" altLang="en-US"/>
                </a:p>
              </p:txBody>
            </p:sp>
            <p:sp>
              <p:nvSpPr>
                <p:cNvPr id="28721" name="Line 34"/>
                <p:cNvSpPr>
                  <a:spLocks noChangeShapeType="1"/>
                </p:cNvSpPr>
                <p:nvPr/>
              </p:nvSpPr>
              <p:spPr bwMode="auto">
                <a:xfrm>
                  <a:off x="4800" y="3408"/>
                  <a:ext cx="0" cy="288"/>
                </a:xfrm>
                <a:prstGeom prst="line">
                  <a:avLst/>
                </a:prstGeom>
                <a:noFill/>
                <a:ln w="12700" cap="sq">
                  <a:solidFill>
                    <a:schemeClr val="tx1"/>
                  </a:solidFill>
                  <a:round/>
                  <a:headEnd type="none" w="sm" len="sm"/>
                  <a:tailEnd/>
                </a:ln>
              </p:spPr>
              <p:txBody>
                <a:bodyPr wrap="none" anchor="ctr"/>
                <a:lstStyle/>
                <a:p>
                  <a:endParaRPr lang="zh-CN" altLang="en-US"/>
                </a:p>
              </p:txBody>
            </p:sp>
          </p:grpSp>
        </p:grpSp>
        <p:sp>
          <p:nvSpPr>
            <p:cNvPr id="28714" name="Line 35"/>
            <p:cNvSpPr>
              <a:spLocks noChangeShapeType="1"/>
            </p:cNvSpPr>
            <p:nvPr/>
          </p:nvSpPr>
          <p:spPr bwMode="auto">
            <a:xfrm>
              <a:off x="1920" y="1447"/>
              <a:ext cx="0" cy="288"/>
            </a:xfrm>
            <a:prstGeom prst="line">
              <a:avLst/>
            </a:prstGeom>
            <a:noFill/>
            <a:ln w="28575" cap="sq">
              <a:solidFill>
                <a:srgbClr val="FF3300"/>
              </a:solidFill>
              <a:round/>
              <a:headEnd type="triangle" w="med" len="med"/>
              <a:tailEnd type="triangle" w="med" len="med"/>
            </a:ln>
          </p:spPr>
          <p:txBody>
            <a:bodyPr wrap="none" anchor="ctr"/>
            <a:lstStyle/>
            <a:p>
              <a:endParaRPr lang="zh-CN" altLang="en-US"/>
            </a:p>
          </p:txBody>
        </p:sp>
      </p:grpSp>
      <p:grpSp>
        <p:nvGrpSpPr>
          <p:cNvPr id="12" name="Group 36"/>
          <p:cNvGrpSpPr>
            <a:grpSpLocks/>
          </p:cNvGrpSpPr>
          <p:nvPr/>
        </p:nvGrpSpPr>
        <p:grpSpPr bwMode="auto">
          <a:xfrm>
            <a:off x="5622925" y="1858963"/>
            <a:ext cx="2057400" cy="341312"/>
            <a:chOff x="3840" y="2064"/>
            <a:chExt cx="1296" cy="192"/>
          </a:xfrm>
        </p:grpSpPr>
        <p:sp>
          <p:nvSpPr>
            <p:cNvPr id="28705" name="Line 37"/>
            <p:cNvSpPr>
              <a:spLocks noChangeShapeType="1"/>
            </p:cNvSpPr>
            <p:nvPr/>
          </p:nvSpPr>
          <p:spPr bwMode="auto">
            <a:xfrm>
              <a:off x="3840" y="2160"/>
              <a:ext cx="1296" cy="0"/>
            </a:xfrm>
            <a:prstGeom prst="line">
              <a:avLst/>
            </a:prstGeom>
            <a:noFill/>
            <a:ln w="19050">
              <a:solidFill>
                <a:schemeClr val="tx1"/>
              </a:solidFill>
              <a:round/>
              <a:headEnd/>
              <a:tailEnd type="stealth" w="med" len="lg"/>
            </a:ln>
          </p:spPr>
          <p:txBody>
            <a:bodyPr wrap="none" anchor="ctr"/>
            <a:lstStyle/>
            <a:p>
              <a:endParaRPr lang="zh-CN" altLang="en-US"/>
            </a:p>
          </p:txBody>
        </p:sp>
        <p:sp>
          <p:nvSpPr>
            <p:cNvPr id="28706" name="Oval 38"/>
            <p:cNvSpPr>
              <a:spLocks noChangeArrowheads="1"/>
            </p:cNvSpPr>
            <p:nvPr/>
          </p:nvSpPr>
          <p:spPr bwMode="auto">
            <a:xfrm rot="1356087">
              <a:off x="3984" y="2064"/>
              <a:ext cx="96" cy="192"/>
            </a:xfrm>
            <a:prstGeom prst="ellipse">
              <a:avLst/>
            </a:prstGeom>
            <a:noFill/>
            <a:ln w="9525">
              <a:solidFill>
                <a:schemeClr val="tx1"/>
              </a:solidFill>
              <a:round/>
              <a:headEnd/>
              <a:tailEnd/>
            </a:ln>
          </p:spPr>
          <p:txBody>
            <a:bodyPr wrap="none" anchor="ctr"/>
            <a:lstStyle/>
            <a:p>
              <a:endParaRPr lang="zh-CN" altLang="en-US"/>
            </a:p>
          </p:txBody>
        </p:sp>
        <p:sp>
          <p:nvSpPr>
            <p:cNvPr id="28707" name="Oval 39"/>
            <p:cNvSpPr>
              <a:spLocks noChangeArrowheads="1"/>
            </p:cNvSpPr>
            <p:nvPr/>
          </p:nvSpPr>
          <p:spPr bwMode="auto">
            <a:xfrm rot="1356087">
              <a:off x="4176" y="2064"/>
              <a:ext cx="96" cy="192"/>
            </a:xfrm>
            <a:prstGeom prst="ellipse">
              <a:avLst/>
            </a:prstGeom>
            <a:noFill/>
            <a:ln w="9525">
              <a:solidFill>
                <a:schemeClr val="tx1"/>
              </a:solidFill>
              <a:round/>
              <a:headEnd/>
              <a:tailEnd/>
            </a:ln>
          </p:spPr>
          <p:txBody>
            <a:bodyPr wrap="none" anchor="ctr"/>
            <a:lstStyle/>
            <a:p>
              <a:endParaRPr lang="zh-CN" altLang="en-US"/>
            </a:p>
          </p:txBody>
        </p:sp>
        <p:sp>
          <p:nvSpPr>
            <p:cNvPr id="28708" name="Oval 40"/>
            <p:cNvSpPr>
              <a:spLocks noChangeArrowheads="1"/>
            </p:cNvSpPr>
            <p:nvPr/>
          </p:nvSpPr>
          <p:spPr bwMode="auto">
            <a:xfrm rot="1356087">
              <a:off x="4368" y="2064"/>
              <a:ext cx="96" cy="192"/>
            </a:xfrm>
            <a:prstGeom prst="ellipse">
              <a:avLst/>
            </a:prstGeom>
            <a:noFill/>
            <a:ln w="9525">
              <a:solidFill>
                <a:schemeClr val="tx1"/>
              </a:solidFill>
              <a:round/>
              <a:headEnd/>
              <a:tailEnd/>
            </a:ln>
          </p:spPr>
          <p:txBody>
            <a:bodyPr wrap="none" anchor="ctr"/>
            <a:lstStyle/>
            <a:p>
              <a:endParaRPr lang="zh-CN" altLang="en-US"/>
            </a:p>
          </p:txBody>
        </p:sp>
        <p:sp>
          <p:nvSpPr>
            <p:cNvPr id="28709" name="Oval 41"/>
            <p:cNvSpPr>
              <a:spLocks noChangeArrowheads="1"/>
            </p:cNvSpPr>
            <p:nvPr/>
          </p:nvSpPr>
          <p:spPr bwMode="auto">
            <a:xfrm rot="1356087">
              <a:off x="4560" y="2064"/>
              <a:ext cx="96" cy="192"/>
            </a:xfrm>
            <a:prstGeom prst="ellipse">
              <a:avLst/>
            </a:prstGeom>
            <a:noFill/>
            <a:ln w="9525">
              <a:solidFill>
                <a:schemeClr val="tx1"/>
              </a:solidFill>
              <a:round/>
              <a:headEnd/>
              <a:tailEnd/>
            </a:ln>
          </p:spPr>
          <p:txBody>
            <a:bodyPr wrap="none" anchor="ctr"/>
            <a:lstStyle/>
            <a:p>
              <a:endParaRPr lang="zh-CN" altLang="en-US"/>
            </a:p>
          </p:txBody>
        </p:sp>
      </p:grpSp>
      <p:grpSp>
        <p:nvGrpSpPr>
          <p:cNvPr id="13" name="Group 42"/>
          <p:cNvGrpSpPr>
            <a:grpSpLocks/>
          </p:cNvGrpSpPr>
          <p:nvPr/>
        </p:nvGrpSpPr>
        <p:grpSpPr bwMode="auto">
          <a:xfrm>
            <a:off x="4716463" y="404813"/>
            <a:ext cx="1279525" cy="1589087"/>
            <a:chOff x="2971" y="255"/>
            <a:chExt cx="806" cy="1001"/>
          </a:xfrm>
        </p:grpSpPr>
        <p:grpSp>
          <p:nvGrpSpPr>
            <p:cNvPr id="14" name="Group 43"/>
            <p:cNvGrpSpPr>
              <a:grpSpLocks/>
            </p:cNvGrpSpPr>
            <p:nvPr/>
          </p:nvGrpSpPr>
          <p:grpSpPr bwMode="auto">
            <a:xfrm>
              <a:off x="2971" y="255"/>
              <a:ext cx="806" cy="1000"/>
              <a:chOff x="2971" y="255"/>
              <a:chExt cx="806" cy="1000"/>
            </a:xfrm>
          </p:grpSpPr>
          <p:sp>
            <p:nvSpPr>
              <p:cNvPr id="28702" name="Line 44"/>
              <p:cNvSpPr>
                <a:spLocks noChangeShapeType="1"/>
              </p:cNvSpPr>
              <p:nvPr/>
            </p:nvSpPr>
            <p:spPr bwMode="auto">
              <a:xfrm flipV="1">
                <a:off x="3312" y="487"/>
                <a:ext cx="0" cy="768"/>
              </a:xfrm>
              <a:prstGeom prst="line">
                <a:avLst/>
              </a:prstGeom>
              <a:noFill/>
              <a:ln w="28575">
                <a:solidFill>
                  <a:schemeClr val="tx1"/>
                </a:solidFill>
                <a:round/>
                <a:headEnd/>
                <a:tailEnd type="stealth" w="med" len="lg"/>
              </a:ln>
            </p:spPr>
            <p:txBody>
              <a:bodyPr wrap="none" anchor="ctr"/>
              <a:lstStyle/>
              <a:p>
                <a:endParaRPr lang="zh-CN" altLang="en-US"/>
              </a:p>
            </p:txBody>
          </p:sp>
          <p:sp>
            <p:nvSpPr>
              <p:cNvPr id="28703" name="Line 45"/>
              <p:cNvSpPr>
                <a:spLocks noChangeShapeType="1"/>
              </p:cNvSpPr>
              <p:nvPr/>
            </p:nvSpPr>
            <p:spPr bwMode="auto">
              <a:xfrm flipV="1">
                <a:off x="3312" y="527"/>
                <a:ext cx="248" cy="728"/>
              </a:xfrm>
              <a:prstGeom prst="line">
                <a:avLst/>
              </a:prstGeom>
              <a:noFill/>
              <a:ln w="28575">
                <a:solidFill>
                  <a:srgbClr val="FF0000"/>
                </a:solidFill>
                <a:round/>
                <a:headEnd/>
                <a:tailEnd type="stealth" w="med" len="lg"/>
              </a:ln>
            </p:spPr>
            <p:txBody>
              <a:bodyPr wrap="none" anchor="ctr"/>
              <a:lstStyle/>
              <a:p>
                <a:endParaRPr lang="zh-CN" altLang="en-US"/>
              </a:p>
            </p:txBody>
          </p:sp>
          <p:sp>
            <p:nvSpPr>
              <p:cNvPr id="28704" name="Line 46"/>
              <p:cNvSpPr>
                <a:spLocks noChangeShapeType="1"/>
              </p:cNvSpPr>
              <p:nvPr/>
            </p:nvSpPr>
            <p:spPr bwMode="auto">
              <a:xfrm flipH="1" flipV="1">
                <a:off x="3107" y="1162"/>
                <a:ext cx="205" cy="93"/>
              </a:xfrm>
              <a:prstGeom prst="line">
                <a:avLst/>
              </a:prstGeom>
              <a:noFill/>
              <a:ln w="28575">
                <a:solidFill>
                  <a:srgbClr val="FF0000"/>
                </a:solidFill>
                <a:round/>
                <a:headEnd/>
                <a:tailEnd type="stealth" w="med" len="lg"/>
              </a:ln>
            </p:spPr>
            <p:txBody>
              <a:bodyPr wrap="none" anchor="ctr"/>
              <a:lstStyle/>
              <a:p>
                <a:endParaRPr lang="zh-CN" altLang="en-US"/>
              </a:p>
            </p:txBody>
          </p:sp>
          <p:graphicFrame>
            <p:nvGraphicFramePr>
              <p:cNvPr id="28684" name="Object 47"/>
              <p:cNvGraphicFramePr>
                <a:graphicFrameLocks noChangeAspect="1"/>
              </p:cNvGraphicFramePr>
              <p:nvPr/>
            </p:nvGraphicFramePr>
            <p:xfrm>
              <a:off x="3198" y="255"/>
              <a:ext cx="193" cy="241"/>
            </p:xfrm>
            <a:graphic>
              <a:graphicData uri="http://schemas.openxmlformats.org/presentationml/2006/ole">
                <p:oleObj spid="_x0000_s74764" name="公式" r:id="rId3" imgW="152280" imgH="190440" progId="Equation.3">
                  <p:embed/>
                </p:oleObj>
              </a:graphicData>
            </a:graphic>
          </p:graphicFrame>
          <p:graphicFrame>
            <p:nvGraphicFramePr>
              <p:cNvPr id="28685" name="Object 48"/>
              <p:cNvGraphicFramePr>
                <a:graphicFrameLocks noChangeAspect="1"/>
              </p:cNvGraphicFramePr>
              <p:nvPr/>
            </p:nvGraphicFramePr>
            <p:xfrm>
              <a:off x="3536" y="404"/>
              <a:ext cx="241" cy="306"/>
            </p:xfrm>
            <a:graphic>
              <a:graphicData uri="http://schemas.openxmlformats.org/presentationml/2006/ole">
                <p:oleObj spid="_x0000_s74765" name="公式" r:id="rId4" imgW="190440" imgH="241200" progId="Equation.3">
                  <p:embed/>
                </p:oleObj>
              </a:graphicData>
            </a:graphic>
          </p:graphicFrame>
          <p:graphicFrame>
            <p:nvGraphicFramePr>
              <p:cNvPr id="28686" name="Object 49"/>
              <p:cNvGraphicFramePr>
                <a:graphicFrameLocks noChangeAspect="1"/>
              </p:cNvGraphicFramePr>
              <p:nvPr/>
            </p:nvGraphicFramePr>
            <p:xfrm>
              <a:off x="2971" y="883"/>
              <a:ext cx="241" cy="306"/>
            </p:xfrm>
            <a:graphic>
              <a:graphicData uri="http://schemas.openxmlformats.org/presentationml/2006/ole">
                <p:oleObj spid="_x0000_s74766" name="公式" r:id="rId5" imgW="190440" imgH="241200" progId="Equation.3">
                  <p:embed/>
                </p:oleObj>
              </a:graphicData>
            </a:graphic>
          </p:graphicFrame>
        </p:grpSp>
        <p:sp>
          <p:nvSpPr>
            <p:cNvPr id="28701" name="Arc 50"/>
            <p:cNvSpPr>
              <a:spLocks/>
            </p:cNvSpPr>
            <p:nvPr/>
          </p:nvSpPr>
          <p:spPr bwMode="auto">
            <a:xfrm>
              <a:off x="3287" y="1030"/>
              <a:ext cx="103" cy="226"/>
            </a:xfrm>
            <a:custGeom>
              <a:avLst/>
              <a:gdLst>
                <a:gd name="T0" fmla="*/ 22 w 8176"/>
                <a:gd name="T1" fmla="*/ 0 h 21530"/>
                <a:gd name="T2" fmla="*/ 103 w 8176"/>
                <a:gd name="T3" fmla="*/ 16 h 21530"/>
                <a:gd name="T4" fmla="*/ 0 w 8176"/>
                <a:gd name="T5" fmla="*/ 226 h 21530"/>
                <a:gd name="T6" fmla="*/ 0 60000 65536"/>
                <a:gd name="T7" fmla="*/ 0 60000 65536"/>
                <a:gd name="T8" fmla="*/ 0 60000 65536"/>
                <a:gd name="T9" fmla="*/ 0 w 8176"/>
                <a:gd name="T10" fmla="*/ 0 h 21530"/>
                <a:gd name="T11" fmla="*/ 8176 w 8176"/>
                <a:gd name="T12" fmla="*/ 21530 h 21530"/>
              </a:gdLst>
              <a:ahLst/>
              <a:cxnLst>
                <a:cxn ang="T6">
                  <a:pos x="T0" y="T1"/>
                </a:cxn>
                <a:cxn ang="T7">
                  <a:pos x="T2" y="T3"/>
                </a:cxn>
                <a:cxn ang="T8">
                  <a:pos x="T4" y="T5"/>
                </a:cxn>
              </a:cxnLst>
              <a:rect l="T9" t="T10" r="T11" b="T12"/>
              <a:pathLst>
                <a:path w="8176" h="21530" fill="none" extrusionOk="0">
                  <a:moveTo>
                    <a:pt x="1735" y="-1"/>
                  </a:moveTo>
                  <a:cubicBezTo>
                    <a:pt x="3948" y="178"/>
                    <a:pt x="6120" y="696"/>
                    <a:pt x="8175" y="1537"/>
                  </a:cubicBezTo>
                </a:path>
                <a:path w="8176" h="21530" stroke="0" extrusionOk="0">
                  <a:moveTo>
                    <a:pt x="1735" y="-1"/>
                  </a:moveTo>
                  <a:cubicBezTo>
                    <a:pt x="3948" y="178"/>
                    <a:pt x="6120" y="696"/>
                    <a:pt x="8175" y="1537"/>
                  </a:cubicBezTo>
                  <a:lnTo>
                    <a:pt x="0" y="21530"/>
                  </a:lnTo>
                  <a:close/>
                </a:path>
              </a:pathLst>
            </a:custGeom>
            <a:noFill/>
            <a:ln w="9525">
              <a:solidFill>
                <a:schemeClr val="tx1"/>
              </a:solidFill>
              <a:round/>
              <a:headEnd/>
              <a:tailEnd/>
            </a:ln>
          </p:spPr>
          <p:txBody>
            <a:bodyPr wrap="none" anchor="ctr"/>
            <a:lstStyle/>
            <a:p>
              <a:endParaRPr lang="zh-CN" altLang="en-US"/>
            </a:p>
          </p:txBody>
        </p:sp>
        <p:graphicFrame>
          <p:nvGraphicFramePr>
            <p:cNvPr id="28683" name="Object 51"/>
            <p:cNvGraphicFramePr>
              <a:graphicFrameLocks noChangeAspect="1"/>
            </p:cNvGraphicFramePr>
            <p:nvPr/>
          </p:nvGraphicFramePr>
          <p:xfrm>
            <a:off x="3288" y="799"/>
            <a:ext cx="184" cy="169"/>
          </p:xfrm>
          <a:graphic>
            <a:graphicData uri="http://schemas.openxmlformats.org/presentationml/2006/ole">
              <p:oleObj spid="_x0000_s74763" name="公式" r:id="rId6" imgW="152280" imgH="139680" progId="Equation.3">
                <p:embed/>
              </p:oleObj>
            </a:graphicData>
          </a:graphic>
        </p:graphicFrame>
      </p:grpSp>
      <p:graphicFrame>
        <p:nvGraphicFramePr>
          <p:cNvPr id="65588" name="Object 52"/>
          <p:cNvGraphicFramePr>
            <a:graphicFrameLocks noChangeAspect="1"/>
          </p:cNvGraphicFramePr>
          <p:nvPr/>
        </p:nvGraphicFramePr>
        <p:xfrm>
          <a:off x="628650" y="3509963"/>
          <a:ext cx="3709988" cy="1100137"/>
        </p:xfrm>
        <a:graphic>
          <a:graphicData uri="http://schemas.openxmlformats.org/presentationml/2006/ole">
            <p:oleObj spid="_x0000_s74754" name="公式" r:id="rId7" imgW="1320480" imgH="393480" progId="Equation.3">
              <p:embed/>
            </p:oleObj>
          </a:graphicData>
        </a:graphic>
      </p:graphicFrame>
      <p:graphicFrame>
        <p:nvGraphicFramePr>
          <p:cNvPr id="65589" name="Object 53"/>
          <p:cNvGraphicFramePr>
            <a:graphicFrameLocks noChangeAspect="1"/>
          </p:cNvGraphicFramePr>
          <p:nvPr/>
        </p:nvGraphicFramePr>
        <p:xfrm>
          <a:off x="4356100" y="3500438"/>
          <a:ext cx="266700" cy="1270000"/>
        </p:xfrm>
        <a:graphic>
          <a:graphicData uri="http://schemas.openxmlformats.org/presentationml/2006/ole">
            <p:oleObj spid="_x0000_s74755" name="公式" r:id="rId8" imgW="164880" imgH="215640" progId="Equation.3">
              <p:embed/>
            </p:oleObj>
          </a:graphicData>
        </a:graphic>
      </p:graphicFrame>
      <p:grpSp>
        <p:nvGrpSpPr>
          <p:cNvPr id="15" name="Group 54"/>
          <p:cNvGrpSpPr>
            <a:grpSpLocks/>
          </p:cNvGrpSpPr>
          <p:nvPr/>
        </p:nvGrpSpPr>
        <p:grpSpPr bwMode="auto">
          <a:xfrm>
            <a:off x="5257800" y="3429000"/>
            <a:ext cx="2968625" cy="546100"/>
            <a:chOff x="3650" y="2928"/>
            <a:chExt cx="1870" cy="344"/>
          </a:xfrm>
        </p:grpSpPr>
        <p:graphicFrame>
          <p:nvGraphicFramePr>
            <p:cNvPr id="28682" name="Object 55"/>
            <p:cNvGraphicFramePr>
              <a:graphicFrameLocks noChangeAspect="1"/>
            </p:cNvGraphicFramePr>
            <p:nvPr/>
          </p:nvGraphicFramePr>
          <p:xfrm>
            <a:off x="3650" y="2928"/>
            <a:ext cx="427" cy="344"/>
          </p:xfrm>
          <a:graphic>
            <a:graphicData uri="http://schemas.openxmlformats.org/presentationml/2006/ole">
              <p:oleObj spid="_x0000_s74762" name="Equation" r:id="rId9" imgW="266400" imgH="215640" progId="Equation.DSMT4">
                <p:embed/>
              </p:oleObj>
            </a:graphicData>
          </a:graphic>
        </p:graphicFrame>
        <p:sp>
          <p:nvSpPr>
            <p:cNvPr id="28699" name="Text Box 56"/>
            <p:cNvSpPr txBox="1">
              <a:spLocks noChangeArrowheads="1"/>
            </p:cNvSpPr>
            <p:nvPr/>
          </p:nvSpPr>
          <p:spPr bwMode="auto">
            <a:xfrm>
              <a:off x="4560" y="2928"/>
              <a:ext cx="960" cy="327"/>
            </a:xfrm>
            <a:prstGeom prst="rect">
              <a:avLst/>
            </a:prstGeom>
            <a:noFill/>
            <a:ln w="9525">
              <a:noFill/>
              <a:miter lim="800000"/>
              <a:headEnd/>
              <a:tailEnd/>
            </a:ln>
          </p:spPr>
          <p:txBody>
            <a:bodyPr>
              <a:spAutoFit/>
            </a:bodyPr>
            <a:lstStyle/>
            <a:p>
              <a:pPr>
                <a:spcBef>
                  <a:spcPct val="50000"/>
                </a:spcBef>
              </a:pPr>
              <a:r>
                <a:rPr kumimoji="1" lang="zh-CN" altLang="en-US" sz="2800">
                  <a:latin typeface="Times New Roman" pitchFamily="18" charset="0"/>
                </a:rPr>
                <a:t>正椭圆</a:t>
              </a:r>
            </a:p>
          </p:txBody>
        </p:sp>
      </p:grpSp>
      <p:grpSp>
        <p:nvGrpSpPr>
          <p:cNvPr id="16" name="Group 57"/>
          <p:cNvGrpSpPr>
            <a:grpSpLocks/>
          </p:cNvGrpSpPr>
          <p:nvPr/>
        </p:nvGrpSpPr>
        <p:grpSpPr bwMode="auto">
          <a:xfrm>
            <a:off x="5281613" y="4149725"/>
            <a:ext cx="2824162" cy="519113"/>
            <a:chOff x="3620" y="3573"/>
            <a:chExt cx="1779" cy="327"/>
          </a:xfrm>
        </p:grpSpPr>
        <p:graphicFrame>
          <p:nvGraphicFramePr>
            <p:cNvPr id="28681" name="Object 58"/>
            <p:cNvGraphicFramePr>
              <a:graphicFrameLocks noChangeAspect="1"/>
            </p:cNvGraphicFramePr>
            <p:nvPr/>
          </p:nvGraphicFramePr>
          <p:xfrm>
            <a:off x="3620" y="3649"/>
            <a:ext cx="217" cy="216"/>
          </p:xfrm>
          <a:graphic>
            <a:graphicData uri="http://schemas.openxmlformats.org/presentationml/2006/ole">
              <p:oleObj spid="_x0000_s74761" name="Equation" r:id="rId10" imgW="139680" imgH="139680" progId="Equation.DSMT4">
                <p:embed/>
              </p:oleObj>
            </a:graphicData>
          </a:graphic>
        </p:graphicFrame>
        <p:sp>
          <p:nvSpPr>
            <p:cNvPr id="28698" name="Rectangle 59"/>
            <p:cNvSpPr>
              <a:spLocks noChangeArrowheads="1"/>
            </p:cNvSpPr>
            <p:nvPr/>
          </p:nvSpPr>
          <p:spPr bwMode="auto">
            <a:xfrm>
              <a:off x="4387" y="3573"/>
              <a:ext cx="1012" cy="327"/>
            </a:xfrm>
            <a:prstGeom prst="rect">
              <a:avLst/>
            </a:prstGeom>
            <a:noFill/>
            <a:ln w="9525">
              <a:noFill/>
              <a:miter lim="800000"/>
              <a:headEnd/>
              <a:tailEnd/>
            </a:ln>
          </p:spPr>
          <p:txBody>
            <a:bodyPr wrap="none">
              <a:spAutoFit/>
            </a:bodyPr>
            <a:lstStyle/>
            <a:p>
              <a:r>
                <a:rPr kumimoji="1" lang="zh-CN" altLang="en-US" sz="2800">
                  <a:latin typeface="Times New Roman" pitchFamily="18" charset="0"/>
                </a:rPr>
                <a:t>线偏振光</a:t>
              </a:r>
            </a:p>
          </p:txBody>
        </p:sp>
      </p:grpSp>
      <p:graphicFrame>
        <p:nvGraphicFramePr>
          <p:cNvPr id="65596" name="Object 60"/>
          <p:cNvGraphicFramePr>
            <a:graphicFrameLocks noChangeAspect="1"/>
          </p:cNvGraphicFramePr>
          <p:nvPr/>
        </p:nvGraphicFramePr>
        <p:xfrm>
          <a:off x="854075" y="5322888"/>
          <a:ext cx="2781300" cy="625475"/>
        </p:xfrm>
        <a:graphic>
          <a:graphicData uri="http://schemas.openxmlformats.org/presentationml/2006/ole">
            <p:oleObj spid="_x0000_s74756" name="公式" r:id="rId11" imgW="1015920" imgH="228600" progId="Equation.3">
              <p:embed/>
            </p:oleObj>
          </a:graphicData>
        </a:graphic>
      </p:graphicFrame>
      <p:graphicFrame>
        <p:nvGraphicFramePr>
          <p:cNvPr id="65597" name="Object 61"/>
          <p:cNvGraphicFramePr>
            <a:graphicFrameLocks noChangeAspect="1"/>
          </p:cNvGraphicFramePr>
          <p:nvPr/>
        </p:nvGraphicFramePr>
        <p:xfrm>
          <a:off x="3635375" y="5022850"/>
          <a:ext cx="280988" cy="1285875"/>
        </p:xfrm>
        <a:graphic>
          <a:graphicData uri="http://schemas.openxmlformats.org/presentationml/2006/ole">
            <p:oleObj spid="_x0000_s74757" name="公式" r:id="rId12" imgW="164880" imgH="215640" progId="Equation.3">
              <p:embed/>
            </p:oleObj>
          </a:graphicData>
        </a:graphic>
      </p:graphicFrame>
      <p:grpSp>
        <p:nvGrpSpPr>
          <p:cNvPr id="17" name="Group 62"/>
          <p:cNvGrpSpPr>
            <a:grpSpLocks/>
          </p:cNvGrpSpPr>
          <p:nvPr/>
        </p:nvGrpSpPr>
        <p:grpSpPr bwMode="auto">
          <a:xfrm>
            <a:off x="4576763" y="4970463"/>
            <a:ext cx="3606800" cy="546100"/>
            <a:chOff x="2883" y="3113"/>
            <a:chExt cx="2272" cy="344"/>
          </a:xfrm>
        </p:grpSpPr>
        <p:graphicFrame>
          <p:nvGraphicFramePr>
            <p:cNvPr id="28680" name="Object 63"/>
            <p:cNvGraphicFramePr>
              <a:graphicFrameLocks noChangeAspect="1"/>
            </p:cNvGraphicFramePr>
            <p:nvPr/>
          </p:nvGraphicFramePr>
          <p:xfrm>
            <a:off x="2883" y="3113"/>
            <a:ext cx="447" cy="344"/>
          </p:xfrm>
          <a:graphic>
            <a:graphicData uri="http://schemas.openxmlformats.org/presentationml/2006/ole">
              <p:oleObj spid="_x0000_s74760" name="Equation" r:id="rId13" imgW="279360" imgH="215640" progId="Equation.DSMT4">
                <p:embed/>
              </p:oleObj>
            </a:graphicData>
          </a:graphic>
        </p:graphicFrame>
        <p:sp>
          <p:nvSpPr>
            <p:cNvPr id="28697" name="Text Box 64"/>
            <p:cNvSpPr txBox="1">
              <a:spLocks noChangeArrowheads="1"/>
            </p:cNvSpPr>
            <p:nvPr/>
          </p:nvSpPr>
          <p:spPr bwMode="auto">
            <a:xfrm>
              <a:off x="4195" y="3113"/>
              <a:ext cx="960" cy="327"/>
            </a:xfrm>
            <a:prstGeom prst="rect">
              <a:avLst/>
            </a:prstGeom>
            <a:noFill/>
            <a:ln w="9525">
              <a:noFill/>
              <a:miter lim="800000"/>
              <a:headEnd/>
              <a:tailEnd/>
            </a:ln>
          </p:spPr>
          <p:txBody>
            <a:bodyPr>
              <a:spAutoFit/>
            </a:bodyPr>
            <a:lstStyle/>
            <a:p>
              <a:pPr>
                <a:spcBef>
                  <a:spcPct val="50000"/>
                </a:spcBef>
              </a:pPr>
              <a:r>
                <a:rPr kumimoji="1" lang="zh-CN" altLang="en-US" sz="2800">
                  <a:latin typeface="Times New Roman" pitchFamily="18" charset="0"/>
                </a:rPr>
                <a:t>正椭圆</a:t>
              </a:r>
            </a:p>
          </p:txBody>
        </p:sp>
      </p:grpSp>
      <p:grpSp>
        <p:nvGrpSpPr>
          <p:cNvPr id="18" name="Group 65"/>
          <p:cNvGrpSpPr>
            <a:grpSpLocks/>
          </p:cNvGrpSpPr>
          <p:nvPr/>
        </p:nvGrpSpPr>
        <p:grpSpPr bwMode="auto">
          <a:xfrm>
            <a:off x="4576763" y="5734050"/>
            <a:ext cx="3689350" cy="546100"/>
            <a:chOff x="2883" y="3657"/>
            <a:chExt cx="2324" cy="344"/>
          </a:xfrm>
        </p:grpSpPr>
        <p:graphicFrame>
          <p:nvGraphicFramePr>
            <p:cNvPr id="28679" name="Object 66"/>
            <p:cNvGraphicFramePr>
              <a:graphicFrameLocks noChangeAspect="1"/>
            </p:cNvGraphicFramePr>
            <p:nvPr/>
          </p:nvGraphicFramePr>
          <p:xfrm>
            <a:off x="2883" y="3657"/>
            <a:ext cx="447" cy="344"/>
          </p:xfrm>
          <a:graphic>
            <a:graphicData uri="http://schemas.openxmlformats.org/presentationml/2006/ole">
              <p:oleObj spid="_x0000_s74759" name="Equation" r:id="rId14" imgW="279360" imgH="215640" progId="Equation.DSMT4">
                <p:embed/>
              </p:oleObj>
            </a:graphicData>
          </a:graphic>
        </p:graphicFrame>
        <p:sp>
          <p:nvSpPr>
            <p:cNvPr id="28696" name="Rectangle 67"/>
            <p:cNvSpPr>
              <a:spLocks noChangeArrowheads="1"/>
            </p:cNvSpPr>
            <p:nvPr/>
          </p:nvSpPr>
          <p:spPr bwMode="auto">
            <a:xfrm>
              <a:off x="4195" y="3657"/>
              <a:ext cx="1012" cy="327"/>
            </a:xfrm>
            <a:prstGeom prst="rect">
              <a:avLst/>
            </a:prstGeom>
            <a:noFill/>
            <a:ln w="9525">
              <a:noFill/>
              <a:miter lim="800000"/>
              <a:headEnd/>
              <a:tailEnd/>
            </a:ln>
          </p:spPr>
          <p:txBody>
            <a:bodyPr wrap="none">
              <a:spAutoFit/>
            </a:bodyPr>
            <a:lstStyle/>
            <a:p>
              <a:r>
                <a:rPr kumimoji="1" lang="zh-CN" altLang="en-US" sz="2800">
                  <a:latin typeface="Times New Roman" pitchFamily="18" charset="0"/>
                </a:rPr>
                <a:t>线偏振光</a:t>
              </a:r>
            </a:p>
          </p:txBody>
        </p:sp>
      </p:grpSp>
      <p:sp>
        <p:nvSpPr>
          <p:cNvPr id="65604" name="Text Box 68"/>
          <p:cNvSpPr txBox="1">
            <a:spLocks noChangeArrowheads="1"/>
          </p:cNvSpPr>
          <p:nvPr/>
        </p:nvSpPr>
        <p:spPr bwMode="auto">
          <a:xfrm>
            <a:off x="0" y="0"/>
            <a:ext cx="7263527" cy="461665"/>
          </a:xfrm>
          <a:prstGeom prst="rect">
            <a:avLst/>
          </a:prstGeom>
          <a:noFill/>
          <a:ln w="9525">
            <a:noFill/>
            <a:miter lim="800000"/>
            <a:headEnd/>
            <a:tailEnd/>
          </a:ln>
        </p:spPr>
        <p:txBody>
          <a:bodyPr wrap="none">
            <a:spAutoFit/>
          </a:bodyPr>
          <a:lstStyle/>
          <a:p>
            <a:r>
              <a:rPr kumimoji="1" lang="zh-CN" altLang="en-US" sz="2400" dirty="0" smtClean="0">
                <a:latin typeface="宋体" pitchFamily="2" charset="-122"/>
              </a:rPr>
              <a:t>入射</a:t>
            </a:r>
            <a:r>
              <a:rPr kumimoji="1" lang="zh-CN" altLang="en-US" sz="2400" dirty="0">
                <a:latin typeface="宋体" pitchFamily="2" charset="-122"/>
              </a:rPr>
              <a:t>方向垂直</a:t>
            </a:r>
            <a:r>
              <a:rPr kumimoji="1" lang="zh-CN" altLang="en-US" sz="2400" dirty="0" smtClean="0">
                <a:latin typeface="宋体" pitchFamily="2" charset="-122"/>
              </a:rPr>
              <a:t>光轴和晶面，</a:t>
            </a:r>
            <a:r>
              <a:rPr kumimoji="1" lang="en-US" altLang="zh-CN" sz="2400" dirty="0" smtClean="0">
                <a:solidFill>
                  <a:srgbClr val="FF0000"/>
                </a:solidFill>
                <a:latin typeface="宋体" pitchFamily="2" charset="-122"/>
              </a:rPr>
              <a:t>o</a:t>
            </a:r>
            <a:r>
              <a:rPr kumimoji="1" lang="zh-CN" altLang="en-US" sz="2400" dirty="0">
                <a:solidFill>
                  <a:srgbClr val="FF0000"/>
                </a:solidFill>
                <a:latin typeface="宋体" pitchFamily="2" charset="-122"/>
              </a:rPr>
              <a:t>光与</a:t>
            </a:r>
            <a:r>
              <a:rPr kumimoji="1" lang="en-US" altLang="zh-CN" sz="2400" dirty="0">
                <a:solidFill>
                  <a:srgbClr val="FF0000"/>
                </a:solidFill>
                <a:latin typeface="宋体" pitchFamily="2" charset="-122"/>
              </a:rPr>
              <a:t>e</a:t>
            </a:r>
            <a:r>
              <a:rPr kumimoji="1" lang="zh-CN" altLang="en-US" sz="2400" dirty="0">
                <a:solidFill>
                  <a:srgbClr val="FF0000"/>
                </a:solidFill>
                <a:latin typeface="宋体" pitchFamily="2" charset="-122"/>
              </a:rPr>
              <a:t>光沿同一方向</a:t>
            </a:r>
            <a:r>
              <a:rPr kumimoji="1" lang="zh-CN" altLang="en-US" sz="2400" dirty="0">
                <a:latin typeface="宋体" pitchFamily="2" charset="-122"/>
              </a:rPr>
              <a:t>传播</a:t>
            </a:r>
          </a:p>
        </p:txBody>
      </p:sp>
      <p:graphicFrame>
        <p:nvGraphicFramePr>
          <p:cNvPr id="65605" name="Object 69"/>
          <p:cNvGraphicFramePr>
            <a:graphicFrameLocks noChangeAspect="1"/>
          </p:cNvGraphicFramePr>
          <p:nvPr/>
        </p:nvGraphicFramePr>
        <p:xfrm>
          <a:off x="6672263" y="531813"/>
          <a:ext cx="2246312" cy="1276350"/>
        </p:xfrm>
        <a:graphic>
          <a:graphicData uri="http://schemas.openxmlformats.org/presentationml/2006/ole">
            <p:oleObj spid="_x0000_s74758" name="Equation" r:id="rId15" imgW="799920" imgH="457200" progId="Equation.DSMT4">
              <p:embed/>
            </p:oleObj>
          </a:graphicData>
        </a:graphic>
      </p:graphicFrame>
      <p:sp>
        <p:nvSpPr>
          <p:cNvPr id="70" name="TextBox 69"/>
          <p:cNvSpPr txBox="1"/>
          <p:nvPr/>
        </p:nvSpPr>
        <p:spPr>
          <a:xfrm>
            <a:off x="4572000" y="3000372"/>
            <a:ext cx="642942" cy="369332"/>
          </a:xfrm>
          <a:prstGeom prst="rect">
            <a:avLst/>
          </a:prstGeom>
          <a:noFill/>
        </p:spPr>
        <p:txBody>
          <a:bodyPr wrap="square" rtlCol="0">
            <a:spAutoFit/>
          </a:bodyPr>
          <a:lstStyle/>
          <a:p>
            <a:r>
              <a:rPr lang="zh-CN" altLang="en-US" dirty="0" smtClean="0"/>
              <a:t>光轴</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5604"/>
                                        </p:tgtEl>
                                        <p:attrNameLst>
                                          <p:attrName>style.visibility</p:attrName>
                                        </p:attrNameLst>
                                      </p:cBhvr>
                                      <p:to>
                                        <p:strVal val="visible"/>
                                      </p:to>
                                    </p:set>
                                    <p:anim calcmode="lin" valueType="num">
                                      <p:cBhvr additive="base">
                                        <p:cTn id="17" dur="500" fill="hold"/>
                                        <p:tgtEl>
                                          <p:spTgt spid="65604"/>
                                        </p:tgtEl>
                                        <p:attrNameLst>
                                          <p:attrName>ppt_x</p:attrName>
                                        </p:attrNameLst>
                                      </p:cBhvr>
                                      <p:tavLst>
                                        <p:tav tm="0">
                                          <p:val>
                                            <p:strVal val="0-#ppt_w/2"/>
                                          </p:val>
                                        </p:tav>
                                        <p:tav tm="100000">
                                          <p:val>
                                            <p:strVal val="#ppt_x"/>
                                          </p:val>
                                        </p:tav>
                                      </p:tavLst>
                                    </p:anim>
                                    <p:anim calcmode="lin" valueType="num">
                                      <p:cBhvr additive="base">
                                        <p:cTn id="18" dur="500" fill="hold"/>
                                        <p:tgtEl>
                                          <p:spTgt spid="6560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5605"/>
                                        </p:tgtEl>
                                        <p:attrNameLst>
                                          <p:attrName>style.visibility</p:attrName>
                                        </p:attrNameLst>
                                      </p:cBhvr>
                                      <p:to>
                                        <p:strVal val="visible"/>
                                      </p:to>
                                    </p:set>
                                    <p:animEffect transition="in" filter="wipe(left)">
                                      <p:cBhvr>
                                        <p:cTn id="28" dur="500"/>
                                        <p:tgtEl>
                                          <p:spTgt spid="6560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5588"/>
                                        </p:tgtEl>
                                        <p:attrNameLst>
                                          <p:attrName>style.visibility</p:attrName>
                                        </p:attrNameLst>
                                      </p:cBhvr>
                                      <p:to>
                                        <p:strVal val="visible"/>
                                      </p:to>
                                    </p:set>
                                    <p:animEffect transition="in" filter="wipe(left)">
                                      <p:cBhvr>
                                        <p:cTn id="33" dur="500"/>
                                        <p:tgtEl>
                                          <p:spTgt spid="6558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558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strips(downRigh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strips(downRigh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5596"/>
                                        </p:tgtEl>
                                        <p:attrNameLst>
                                          <p:attrName>style.visibility</p:attrName>
                                        </p:attrNameLst>
                                      </p:cBhvr>
                                      <p:to>
                                        <p:strVal val="visible"/>
                                      </p:to>
                                    </p:set>
                                    <p:animEffect transition="in" filter="wipe(left)">
                                      <p:cBhvr>
                                        <p:cTn id="52" dur="500"/>
                                        <p:tgtEl>
                                          <p:spTgt spid="6559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559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0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304800" y="304800"/>
          <a:ext cx="3406775" cy="787400"/>
        </p:xfrm>
        <a:graphic>
          <a:graphicData uri="http://schemas.openxmlformats.org/presentationml/2006/ole">
            <p:oleObj spid="_x0000_s75778" name="Equation" r:id="rId3" imgW="1701720" imgH="393480" progId="Equation.DSMT4">
              <p:embed/>
            </p:oleObj>
          </a:graphicData>
        </a:graphic>
      </p:graphicFrame>
      <p:graphicFrame>
        <p:nvGraphicFramePr>
          <p:cNvPr id="50179" name="Object 3"/>
          <p:cNvGraphicFramePr>
            <a:graphicFrameLocks noChangeAspect="1"/>
          </p:cNvGraphicFramePr>
          <p:nvPr/>
        </p:nvGraphicFramePr>
        <p:xfrm>
          <a:off x="4648200" y="304800"/>
          <a:ext cx="2336800" cy="787400"/>
        </p:xfrm>
        <a:graphic>
          <a:graphicData uri="http://schemas.openxmlformats.org/presentationml/2006/ole">
            <p:oleObj spid="_x0000_s75779" name="Equation" r:id="rId4" imgW="1168200" imgH="393480" progId="Equation.DSMT4">
              <p:embed/>
            </p:oleObj>
          </a:graphicData>
        </a:graphic>
      </p:graphicFrame>
      <p:sp>
        <p:nvSpPr>
          <p:cNvPr id="50180" name="Text Box 4"/>
          <p:cNvSpPr txBox="1">
            <a:spLocks noChangeArrowheads="1"/>
          </p:cNvSpPr>
          <p:nvPr/>
        </p:nvSpPr>
        <p:spPr bwMode="auto">
          <a:xfrm>
            <a:off x="304800" y="1143000"/>
            <a:ext cx="2317750" cy="457200"/>
          </a:xfrm>
          <a:prstGeom prst="rect">
            <a:avLst/>
          </a:prstGeom>
          <a:noFill/>
          <a:ln w="9525">
            <a:noFill/>
            <a:miter lim="800000"/>
            <a:headEnd/>
            <a:tailEnd/>
          </a:ln>
        </p:spPr>
        <p:txBody>
          <a:bodyPr wrap="none">
            <a:spAutoFit/>
          </a:bodyPr>
          <a:lstStyle/>
          <a:p>
            <a:r>
              <a:rPr kumimoji="1" lang="zh-CN" altLang="en-US" sz="2400">
                <a:latin typeface="宋体" pitchFamily="2" charset="-122"/>
              </a:rPr>
              <a:t>四分之一波片：</a:t>
            </a:r>
          </a:p>
        </p:txBody>
      </p:sp>
      <p:graphicFrame>
        <p:nvGraphicFramePr>
          <p:cNvPr id="50181" name="Object 5"/>
          <p:cNvGraphicFramePr>
            <a:graphicFrameLocks noChangeAspect="1"/>
          </p:cNvGraphicFramePr>
          <p:nvPr/>
        </p:nvGraphicFramePr>
        <p:xfrm>
          <a:off x="2667000" y="1143000"/>
          <a:ext cx="4749800" cy="609600"/>
        </p:xfrm>
        <a:graphic>
          <a:graphicData uri="http://schemas.openxmlformats.org/presentationml/2006/ole">
            <p:oleObj spid="_x0000_s75780" name="Equation" r:id="rId5" imgW="2374560" imgH="304560" progId="Equation.DSMT4">
              <p:embed/>
            </p:oleObj>
          </a:graphicData>
        </a:graphic>
      </p:graphicFrame>
      <p:sp>
        <p:nvSpPr>
          <p:cNvPr id="50182" name="Text Box 6"/>
          <p:cNvSpPr txBox="1">
            <a:spLocks noChangeArrowheads="1"/>
          </p:cNvSpPr>
          <p:nvPr/>
        </p:nvSpPr>
        <p:spPr bwMode="auto">
          <a:xfrm>
            <a:off x="0" y="1752600"/>
            <a:ext cx="2927350" cy="457200"/>
          </a:xfrm>
          <a:prstGeom prst="rect">
            <a:avLst/>
          </a:prstGeom>
          <a:noFill/>
          <a:ln w="9525">
            <a:noFill/>
            <a:miter lim="800000"/>
            <a:headEnd/>
            <a:tailEnd/>
          </a:ln>
        </p:spPr>
        <p:txBody>
          <a:bodyPr wrap="none">
            <a:spAutoFit/>
          </a:bodyPr>
          <a:lstStyle/>
          <a:p>
            <a:r>
              <a:rPr kumimoji="1" lang="zh-CN" altLang="en-US" sz="2400">
                <a:latin typeface="宋体" pitchFamily="2" charset="-122"/>
              </a:rPr>
              <a:t>（对特定波长而言）</a:t>
            </a:r>
          </a:p>
        </p:txBody>
      </p:sp>
      <p:graphicFrame>
        <p:nvGraphicFramePr>
          <p:cNvPr id="50183" name="Object 7"/>
          <p:cNvGraphicFramePr>
            <a:graphicFrameLocks noChangeAspect="1"/>
          </p:cNvGraphicFramePr>
          <p:nvPr/>
        </p:nvGraphicFramePr>
        <p:xfrm>
          <a:off x="228600" y="2362200"/>
          <a:ext cx="3330575" cy="787400"/>
        </p:xfrm>
        <a:graphic>
          <a:graphicData uri="http://schemas.openxmlformats.org/presentationml/2006/ole">
            <p:oleObj spid="_x0000_s75781" name="Equation" r:id="rId6" imgW="1663560" imgH="393480" progId="Equation.DSMT4">
              <p:embed/>
            </p:oleObj>
          </a:graphicData>
        </a:graphic>
      </p:graphicFrame>
      <p:graphicFrame>
        <p:nvGraphicFramePr>
          <p:cNvPr id="50184" name="Object 8"/>
          <p:cNvGraphicFramePr>
            <a:graphicFrameLocks noChangeAspect="1"/>
          </p:cNvGraphicFramePr>
          <p:nvPr/>
        </p:nvGraphicFramePr>
        <p:xfrm>
          <a:off x="4495800" y="2286000"/>
          <a:ext cx="2336800" cy="787400"/>
        </p:xfrm>
        <a:graphic>
          <a:graphicData uri="http://schemas.openxmlformats.org/presentationml/2006/ole">
            <p:oleObj spid="_x0000_s75782" name="Equation" r:id="rId7" imgW="1168200" imgH="393480" progId="Equation.DSMT4">
              <p:embed/>
            </p:oleObj>
          </a:graphicData>
        </a:graphic>
      </p:graphicFrame>
      <p:sp>
        <p:nvSpPr>
          <p:cNvPr id="50185" name="Text Box 9"/>
          <p:cNvSpPr txBox="1">
            <a:spLocks noChangeArrowheads="1"/>
          </p:cNvSpPr>
          <p:nvPr/>
        </p:nvSpPr>
        <p:spPr bwMode="auto">
          <a:xfrm>
            <a:off x="304800" y="3276600"/>
            <a:ext cx="2317750" cy="457200"/>
          </a:xfrm>
          <a:prstGeom prst="rect">
            <a:avLst/>
          </a:prstGeom>
          <a:noFill/>
          <a:ln w="9525">
            <a:noFill/>
            <a:miter lim="800000"/>
            <a:headEnd/>
            <a:tailEnd/>
          </a:ln>
        </p:spPr>
        <p:txBody>
          <a:bodyPr wrap="none">
            <a:spAutoFit/>
          </a:bodyPr>
          <a:lstStyle/>
          <a:p>
            <a:r>
              <a:rPr kumimoji="1" lang="zh-CN" altLang="en-US" sz="2400">
                <a:latin typeface="宋体" pitchFamily="2" charset="-122"/>
              </a:rPr>
              <a:t>二分之一波片：</a:t>
            </a:r>
          </a:p>
        </p:txBody>
      </p:sp>
      <p:graphicFrame>
        <p:nvGraphicFramePr>
          <p:cNvPr id="50186" name="Object 10"/>
          <p:cNvGraphicFramePr>
            <a:graphicFrameLocks noChangeAspect="1"/>
          </p:cNvGraphicFramePr>
          <p:nvPr/>
        </p:nvGraphicFramePr>
        <p:xfrm>
          <a:off x="2819400" y="3276600"/>
          <a:ext cx="4749800" cy="609600"/>
        </p:xfrm>
        <a:graphic>
          <a:graphicData uri="http://schemas.openxmlformats.org/presentationml/2006/ole">
            <p:oleObj spid="_x0000_s75783" name="Equation" r:id="rId8" imgW="2374560" imgH="304560" progId="Equation.DSMT4">
              <p:embed/>
            </p:oleObj>
          </a:graphicData>
        </a:graphic>
      </p:graphicFrame>
      <p:sp>
        <p:nvSpPr>
          <p:cNvPr id="50187" name="Text Box 11"/>
          <p:cNvSpPr txBox="1">
            <a:spLocks noChangeArrowheads="1"/>
          </p:cNvSpPr>
          <p:nvPr/>
        </p:nvSpPr>
        <p:spPr bwMode="auto">
          <a:xfrm>
            <a:off x="304800" y="3962400"/>
            <a:ext cx="8534400" cy="457200"/>
          </a:xfrm>
          <a:prstGeom prst="rect">
            <a:avLst/>
          </a:prstGeom>
          <a:noFill/>
          <a:ln w="9525">
            <a:noFill/>
            <a:miter lim="800000"/>
            <a:headEnd/>
            <a:tailEnd/>
          </a:ln>
        </p:spPr>
        <p:txBody>
          <a:bodyPr>
            <a:spAutoFit/>
          </a:bodyPr>
          <a:lstStyle/>
          <a:p>
            <a:r>
              <a:rPr kumimoji="1" lang="zh-CN" altLang="en-US" sz="2400">
                <a:latin typeface="宋体" pitchFamily="2" charset="-122"/>
              </a:rPr>
              <a:t>光矢量轨迹为直线，通过二分之一波片的光为线偏振光。</a:t>
            </a:r>
          </a:p>
        </p:txBody>
      </p:sp>
      <p:grpSp>
        <p:nvGrpSpPr>
          <p:cNvPr id="2" name="Group 12"/>
          <p:cNvGrpSpPr>
            <a:grpSpLocks noChangeAspect="1"/>
          </p:cNvGrpSpPr>
          <p:nvPr/>
        </p:nvGrpSpPr>
        <p:grpSpPr bwMode="auto">
          <a:xfrm>
            <a:off x="5943600" y="4325938"/>
            <a:ext cx="2368550" cy="2532062"/>
            <a:chOff x="3888" y="3024"/>
            <a:chExt cx="1147" cy="1226"/>
          </a:xfrm>
        </p:grpSpPr>
        <p:sp>
          <p:nvSpPr>
            <p:cNvPr id="29713" name="Line 13"/>
            <p:cNvSpPr>
              <a:spLocks noChangeAspect="1" noChangeShapeType="1"/>
            </p:cNvSpPr>
            <p:nvPr/>
          </p:nvSpPr>
          <p:spPr bwMode="auto">
            <a:xfrm>
              <a:off x="4170" y="3405"/>
              <a:ext cx="364" cy="0"/>
            </a:xfrm>
            <a:prstGeom prst="line">
              <a:avLst/>
            </a:prstGeom>
            <a:noFill/>
            <a:ln w="6350">
              <a:solidFill>
                <a:srgbClr val="000000"/>
              </a:solidFill>
              <a:prstDash val="sysDot"/>
              <a:round/>
              <a:headEnd type="none" w="med" len="sm"/>
              <a:tailEnd type="none" w="med" len="sm"/>
            </a:ln>
          </p:spPr>
          <p:txBody>
            <a:bodyPr/>
            <a:lstStyle/>
            <a:p>
              <a:endParaRPr lang="zh-CN" altLang="en-US"/>
            </a:p>
          </p:txBody>
        </p:sp>
        <p:sp>
          <p:nvSpPr>
            <p:cNvPr id="29714" name="Line 14"/>
            <p:cNvSpPr>
              <a:spLocks noChangeAspect="1" noChangeShapeType="1"/>
            </p:cNvSpPr>
            <p:nvPr/>
          </p:nvSpPr>
          <p:spPr bwMode="auto">
            <a:xfrm>
              <a:off x="4517" y="3424"/>
              <a:ext cx="0" cy="429"/>
            </a:xfrm>
            <a:prstGeom prst="line">
              <a:avLst/>
            </a:prstGeom>
            <a:noFill/>
            <a:ln w="6350">
              <a:solidFill>
                <a:srgbClr val="000000"/>
              </a:solidFill>
              <a:prstDash val="sysDot"/>
              <a:round/>
              <a:headEnd type="none" w="med" len="sm"/>
              <a:tailEnd type="none" w="med" len="sm"/>
            </a:ln>
          </p:spPr>
          <p:txBody>
            <a:bodyPr/>
            <a:lstStyle/>
            <a:p>
              <a:endParaRPr lang="zh-CN" altLang="en-US"/>
            </a:p>
          </p:txBody>
        </p:sp>
        <p:sp>
          <p:nvSpPr>
            <p:cNvPr id="29715" name="Line 15"/>
            <p:cNvSpPr>
              <a:spLocks noChangeAspect="1" noChangeShapeType="1"/>
            </p:cNvSpPr>
            <p:nvPr/>
          </p:nvSpPr>
          <p:spPr bwMode="auto">
            <a:xfrm>
              <a:off x="4160" y="3172"/>
              <a:ext cx="0" cy="1078"/>
            </a:xfrm>
            <a:prstGeom prst="line">
              <a:avLst/>
            </a:prstGeom>
            <a:noFill/>
            <a:ln w="25400">
              <a:solidFill>
                <a:srgbClr val="FF0000"/>
              </a:solidFill>
              <a:prstDash val="dash"/>
              <a:round/>
              <a:headEnd type="none" w="med" len="sm"/>
              <a:tailEnd type="none" w="med" len="sm"/>
            </a:ln>
          </p:spPr>
          <p:txBody>
            <a:bodyPr/>
            <a:lstStyle/>
            <a:p>
              <a:endParaRPr lang="zh-CN" altLang="en-US"/>
            </a:p>
          </p:txBody>
        </p:sp>
        <p:sp>
          <p:nvSpPr>
            <p:cNvPr id="29716" name="Line 16"/>
            <p:cNvSpPr>
              <a:spLocks noChangeAspect="1" noChangeShapeType="1"/>
            </p:cNvSpPr>
            <p:nvPr/>
          </p:nvSpPr>
          <p:spPr bwMode="auto">
            <a:xfrm flipH="1">
              <a:off x="3888" y="3211"/>
              <a:ext cx="786" cy="1000"/>
            </a:xfrm>
            <a:prstGeom prst="line">
              <a:avLst/>
            </a:prstGeom>
            <a:noFill/>
            <a:ln w="19050">
              <a:solidFill>
                <a:srgbClr val="000000"/>
              </a:solidFill>
              <a:prstDash val="dash"/>
              <a:round/>
              <a:headEnd type="none" w="med" len="sm"/>
              <a:tailEnd type="none" w="med" len="sm"/>
            </a:ln>
          </p:spPr>
          <p:txBody>
            <a:bodyPr/>
            <a:lstStyle/>
            <a:p>
              <a:endParaRPr lang="zh-CN" altLang="en-US"/>
            </a:p>
          </p:txBody>
        </p:sp>
        <p:sp>
          <p:nvSpPr>
            <p:cNvPr id="29717" name="Line 17"/>
            <p:cNvSpPr>
              <a:spLocks noChangeAspect="1" noChangeShapeType="1"/>
            </p:cNvSpPr>
            <p:nvPr/>
          </p:nvSpPr>
          <p:spPr bwMode="auto">
            <a:xfrm flipH="1">
              <a:off x="4160" y="3410"/>
              <a:ext cx="359" cy="454"/>
            </a:xfrm>
            <a:prstGeom prst="line">
              <a:avLst/>
            </a:prstGeom>
            <a:noFill/>
            <a:ln w="28575">
              <a:solidFill>
                <a:srgbClr val="0000FF"/>
              </a:solidFill>
              <a:round/>
              <a:headEnd type="triangle" w="med" len="sm"/>
              <a:tailEnd type="none" w="med" len="sm"/>
            </a:ln>
          </p:spPr>
          <p:txBody>
            <a:bodyPr/>
            <a:lstStyle/>
            <a:p>
              <a:endParaRPr lang="zh-CN" altLang="en-US"/>
            </a:p>
          </p:txBody>
        </p:sp>
        <p:sp>
          <p:nvSpPr>
            <p:cNvPr id="29718" name="Line 18"/>
            <p:cNvSpPr>
              <a:spLocks noChangeAspect="1" noChangeShapeType="1"/>
            </p:cNvSpPr>
            <p:nvPr/>
          </p:nvSpPr>
          <p:spPr bwMode="auto">
            <a:xfrm>
              <a:off x="4160" y="3863"/>
              <a:ext cx="374" cy="1"/>
            </a:xfrm>
            <a:prstGeom prst="line">
              <a:avLst/>
            </a:prstGeom>
            <a:noFill/>
            <a:ln w="25400">
              <a:solidFill>
                <a:srgbClr val="0000FF"/>
              </a:solidFill>
              <a:round/>
              <a:headEnd type="none" w="med" len="sm"/>
              <a:tailEnd type="triangle" w="med" len="sm"/>
            </a:ln>
          </p:spPr>
          <p:txBody>
            <a:bodyPr/>
            <a:lstStyle/>
            <a:p>
              <a:endParaRPr lang="zh-CN" altLang="en-US"/>
            </a:p>
          </p:txBody>
        </p:sp>
        <p:sp>
          <p:nvSpPr>
            <p:cNvPr id="29719" name="Line 19"/>
            <p:cNvSpPr>
              <a:spLocks noChangeAspect="1" noChangeShapeType="1"/>
            </p:cNvSpPr>
            <p:nvPr/>
          </p:nvSpPr>
          <p:spPr bwMode="auto">
            <a:xfrm>
              <a:off x="4160" y="3396"/>
              <a:ext cx="0" cy="468"/>
            </a:xfrm>
            <a:prstGeom prst="line">
              <a:avLst/>
            </a:prstGeom>
            <a:noFill/>
            <a:ln w="25400">
              <a:solidFill>
                <a:srgbClr val="0000FF"/>
              </a:solidFill>
              <a:round/>
              <a:headEnd type="triangle" w="med" len="sm"/>
              <a:tailEnd type="none" w="med" len="sm"/>
            </a:ln>
          </p:spPr>
          <p:txBody>
            <a:bodyPr/>
            <a:lstStyle/>
            <a:p>
              <a:endParaRPr lang="zh-CN" altLang="en-US"/>
            </a:p>
          </p:txBody>
        </p:sp>
        <p:sp>
          <p:nvSpPr>
            <p:cNvPr id="29720" name="Arc 20"/>
            <p:cNvSpPr>
              <a:spLocks noChangeAspect="1"/>
            </p:cNvSpPr>
            <p:nvPr/>
          </p:nvSpPr>
          <p:spPr bwMode="auto">
            <a:xfrm>
              <a:off x="4170" y="3669"/>
              <a:ext cx="91" cy="39"/>
            </a:xfrm>
            <a:custGeom>
              <a:avLst/>
              <a:gdLst>
                <a:gd name="T0" fmla="*/ 0 w 21600"/>
                <a:gd name="T1" fmla="*/ 0 h 21600"/>
                <a:gd name="T2" fmla="*/ 91 w 21600"/>
                <a:gd name="T3" fmla="*/ 39 h 21600"/>
                <a:gd name="T4" fmla="*/ 0 w 21600"/>
                <a:gd name="T5" fmla="*/ 39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8080"/>
              </a:solidFill>
              <a:round/>
              <a:headEnd/>
              <a:tailEnd/>
            </a:ln>
          </p:spPr>
          <p:txBody>
            <a:bodyPr/>
            <a:lstStyle/>
            <a:p>
              <a:endParaRPr lang="zh-CN" altLang="en-US"/>
            </a:p>
          </p:txBody>
        </p:sp>
        <p:sp>
          <p:nvSpPr>
            <p:cNvPr id="29721" name="Rectangle 21"/>
            <p:cNvSpPr>
              <a:spLocks noChangeAspect="1" noChangeArrowheads="1"/>
            </p:cNvSpPr>
            <p:nvPr/>
          </p:nvSpPr>
          <p:spPr bwMode="auto">
            <a:xfrm>
              <a:off x="4584" y="3259"/>
              <a:ext cx="264" cy="225"/>
            </a:xfrm>
            <a:prstGeom prst="rect">
              <a:avLst/>
            </a:prstGeom>
            <a:noFill/>
            <a:ln w="25400">
              <a:noFill/>
              <a:miter lim="800000"/>
              <a:headEnd/>
              <a:tailEnd/>
            </a:ln>
          </p:spPr>
          <p:txBody>
            <a:bodyPr lIns="12700" tIns="12700" rIns="12700" bIns="12700"/>
            <a:lstStyle/>
            <a:p>
              <a:pPr algn="just"/>
              <a:r>
                <a:rPr kumimoji="1" lang="en-US" altLang="zh-CN" sz="2400" b="1" i="1">
                  <a:solidFill>
                    <a:srgbClr val="0000FF"/>
                  </a:solidFill>
                  <a:latin typeface="Times New Roman" pitchFamily="18" charset="0"/>
                </a:rPr>
                <a:t>A</a:t>
              </a:r>
              <a:endParaRPr kumimoji="1" lang="en-US" altLang="zh-CN" i="1">
                <a:latin typeface="Times New Roman" pitchFamily="18" charset="0"/>
              </a:endParaRPr>
            </a:p>
          </p:txBody>
        </p:sp>
        <p:sp>
          <p:nvSpPr>
            <p:cNvPr id="29722" name="Rectangle 22"/>
            <p:cNvSpPr>
              <a:spLocks noChangeAspect="1" noChangeArrowheads="1"/>
            </p:cNvSpPr>
            <p:nvPr/>
          </p:nvSpPr>
          <p:spPr bwMode="auto">
            <a:xfrm>
              <a:off x="4584" y="3727"/>
              <a:ext cx="284" cy="293"/>
            </a:xfrm>
            <a:prstGeom prst="rect">
              <a:avLst/>
            </a:prstGeom>
            <a:noFill/>
            <a:ln w="25400">
              <a:noFill/>
              <a:miter lim="800000"/>
              <a:headEnd/>
              <a:tailEnd/>
            </a:ln>
          </p:spPr>
          <p:txBody>
            <a:bodyPr lIns="12700" tIns="12700" rIns="12700" bIns="12700"/>
            <a:lstStyle/>
            <a:p>
              <a:pPr algn="just"/>
              <a:r>
                <a:rPr kumimoji="1" lang="en-US" altLang="zh-CN" sz="2400" b="1" i="1">
                  <a:solidFill>
                    <a:srgbClr val="0000FF"/>
                  </a:solidFill>
                  <a:latin typeface="Times New Roman" pitchFamily="18" charset="0"/>
                </a:rPr>
                <a:t>A</a:t>
              </a:r>
              <a:r>
                <a:rPr kumimoji="1" lang="en-US" altLang="zh-CN" sz="2400" b="1" i="1" baseline="-25000">
                  <a:solidFill>
                    <a:srgbClr val="0000FF"/>
                  </a:solidFill>
                  <a:latin typeface="Times New Roman" pitchFamily="18" charset="0"/>
                </a:rPr>
                <a:t>o</a:t>
              </a:r>
              <a:endParaRPr kumimoji="1" lang="en-US" altLang="zh-CN" sz="2400" i="1">
                <a:latin typeface="Times New Roman" pitchFamily="18" charset="0"/>
              </a:endParaRPr>
            </a:p>
          </p:txBody>
        </p:sp>
        <p:sp>
          <p:nvSpPr>
            <p:cNvPr id="29723" name="Rectangle 23"/>
            <p:cNvSpPr>
              <a:spLocks noChangeAspect="1" noChangeArrowheads="1"/>
            </p:cNvSpPr>
            <p:nvPr/>
          </p:nvSpPr>
          <p:spPr bwMode="auto">
            <a:xfrm>
              <a:off x="3889" y="3321"/>
              <a:ext cx="394" cy="306"/>
            </a:xfrm>
            <a:prstGeom prst="rect">
              <a:avLst/>
            </a:prstGeom>
            <a:noFill/>
            <a:ln w="25400">
              <a:noFill/>
              <a:miter lim="800000"/>
              <a:headEnd/>
              <a:tailEnd/>
            </a:ln>
          </p:spPr>
          <p:txBody>
            <a:bodyPr lIns="12700" tIns="12700" rIns="12700" bIns="12700"/>
            <a:lstStyle/>
            <a:p>
              <a:pPr algn="just"/>
              <a:r>
                <a:rPr kumimoji="1" lang="en-US" altLang="zh-CN" sz="2400" b="1" i="1">
                  <a:solidFill>
                    <a:srgbClr val="0000FF"/>
                  </a:solidFill>
                  <a:latin typeface="Times New Roman" pitchFamily="18" charset="0"/>
                </a:rPr>
                <a:t>A</a:t>
              </a:r>
              <a:r>
                <a:rPr kumimoji="1" lang="en-US" altLang="zh-CN" sz="2400" b="1" i="1" baseline="-25000">
                  <a:solidFill>
                    <a:srgbClr val="0000FF"/>
                  </a:solidFill>
                  <a:latin typeface="Times New Roman" pitchFamily="18" charset="0"/>
                </a:rPr>
                <a:t>e</a:t>
              </a:r>
              <a:endParaRPr kumimoji="1" lang="en-US" altLang="zh-CN" i="1">
                <a:latin typeface="Times New Roman" pitchFamily="18" charset="0"/>
              </a:endParaRPr>
            </a:p>
          </p:txBody>
        </p:sp>
        <p:sp>
          <p:nvSpPr>
            <p:cNvPr id="29724" name="Rectangle 24"/>
            <p:cNvSpPr>
              <a:spLocks noChangeAspect="1" noChangeArrowheads="1"/>
            </p:cNvSpPr>
            <p:nvPr/>
          </p:nvSpPr>
          <p:spPr bwMode="auto">
            <a:xfrm>
              <a:off x="4180" y="3482"/>
              <a:ext cx="203" cy="225"/>
            </a:xfrm>
            <a:prstGeom prst="rect">
              <a:avLst/>
            </a:prstGeom>
            <a:noFill/>
            <a:ln w="25400">
              <a:noFill/>
              <a:miter lim="800000"/>
              <a:headEnd/>
              <a:tailEnd/>
            </a:ln>
          </p:spPr>
          <p:txBody>
            <a:bodyPr lIns="12700" tIns="12700" rIns="12700" bIns="12700"/>
            <a:lstStyle/>
            <a:p>
              <a:pPr algn="just"/>
              <a:r>
                <a:rPr kumimoji="1" lang="en-US" altLang="zh-CN" sz="2000" b="1" i="1">
                  <a:solidFill>
                    <a:srgbClr val="008000"/>
                  </a:solidFill>
                  <a:latin typeface="Times New Roman" pitchFamily="18" charset="0"/>
                  <a:sym typeface="Symbol" pitchFamily="18" charset="2"/>
                </a:rPr>
                <a:t></a:t>
              </a:r>
              <a:endParaRPr kumimoji="1" lang="en-US" altLang="zh-CN" sz="2000">
                <a:latin typeface="Times New Roman" pitchFamily="18" charset="0"/>
              </a:endParaRPr>
            </a:p>
          </p:txBody>
        </p:sp>
        <p:sp>
          <p:nvSpPr>
            <p:cNvPr id="29725" name="Rectangle 25"/>
            <p:cNvSpPr>
              <a:spLocks noChangeAspect="1" noChangeArrowheads="1"/>
            </p:cNvSpPr>
            <p:nvPr/>
          </p:nvSpPr>
          <p:spPr bwMode="auto">
            <a:xfrm>
              <a:off x="4180" y="3039"/>
              <a:ext cx="476" cy="225"/>
            </a:xfrm>
            <a:prstGeom prst="rect">
              <a:avLst/>
            </a:prstGeom>
            <a:noFill/>
            <a:ln w="25400">
              <a:noFill/>
              <a:miter lim="800000"/>
              <a:headEnd/>
              <a:tailEnd/>
            </a:ln>
          </p:spPr>
          <p:txBody>
            <a:bodyPr lIns="12700" tIns="12700" rIns="12700" bIns="12700"/>
            <a:lstStyle/>
            <a:p>
              <a:pPr algn="just"/>
              <a:r>
                <a:rPr kumimoji="1" lang="zh-CN" altLang="en-US" sz="2000" b="1">
                  <a:solidFill>
                    <a:srgbClr val="FF0000"/>
                  </a:solidFill>
                  <a:latin typeface="Times New Roman" pitchFamily="18" charset="0"/>
                </a:rPr>
                <a:t>光轴</a:t>
              </a:r>
              <a:endParaRPr kumimoji="1" lang="zh-CN" altLang="en-US" sz="2000">
                <a:latin typeface="Times New Roman" pitchFamily="18" charset="0"/>
              </a:endParaRPr>
            </a:p>
          </p:txBody>
        </p:sp>
        <p:sp>
          <p:nvSpPr>
            <p:cNvPr id="29726" name="Rectangle 26"/>
            <p:cNvSpPr>
              <a:spLocks noChangeAspect="1" noChangeArrowheads="1"/>
            </p:cNvSpPr>
            <p:nvPr/>
          </p:nvSpPr>
          <p:spPr bwMode="auto">
            <a:xfrm>
              <a:off x="4752" y="3024"/>
              <a:ext cx="283" cy="205"/>
            </a:xfrm>
            <a:prstGeom prst="rect">
              <a:avLst/>
            </a:prstGeom>
            <a:noFill/>
            <a:ln w="25400">
              <a:noFill/>
              <a:miter lim="800000"/>
              <a:headEnd/>
              <a:tailEnd/>
            </a:ln>
          </p:spPr>
          <p:txBody>
            <a:bodyPr lIns="12700" tIns="12700" rIns="12700" bIns="12700"/>
            <a:lstStyle/>
            <a:p>
              <a:pPr algn="just"/>
              <a:r>
                <a:rPr kumimoji="1" lang="en-US" altLang="zh-CN" sz="2400" b="1" i="1">
                  <a:latin typeface="Times New Roman" pitchFamily="18" charset="0"/>
                </a:rPr>
                <a:t>P</a:t>
              </a:r>
              <a:endParaRPr kumimoji="1" lang="en-US" altLang="zh-CN">
                <a:latin typeface="Times New Roman" pitchFamily="18" charset="0"/>
              </a:endParaRPr>
            </a:p>
          </p:txBody>
        </p:sp>
        <p:sp>
          <p:nvSpPr>
            <p:cNvPr id="29727" name="Line 27"/>
            <p:cNvSpPr>
              <a:spLocks noChangeAspect="1" noChangeShapeType="1"/>
            </p:cNvSpPr>
            <p:nvPr/>
          </p:nvSpPr>
          <p:spPr bwMode="auto">
            <a:xfrm>
              <a:off x="4596" y="3305"/>
              <a:ext cx="189" cy="0"/>
            </a:xfrm>
            <a:prstGeom prst="line">
              <a:avLst/>
            </a:prstGeom>
            <a:noFill/>
            <a:ln w="9525">
              <a:solidFill>
                <a:srgbClr val="0000FF"/>
              </a:solidFill>
              <a:round/>
              <a:headEnd/>
              <a:tailEnd type="triangle" w="med" len="med"/>
            </a:ln>
          </p:spPr>
          <p:txBody>
            <a:bodyPr/>
            <a:lstStyle/>
            <a:p>
              <a:endParaRPr lang="zh-CN" altLang="en-US"/>
            </a:p>
          </p:txBody>
        </p:sp>
      </p:grpSp>
      <p:sp>
        <p:nvSpPr>
          <p:cNvPr id="50204" name="Line 28"/>
          <p:cNvSpPr>
            <a:spLocks noChangeShapeType="1"/>
          </p:cNvSpPr>
          <p:nvPr/>
        </p:nvSpPr>
        <p:spPr bwMode="auto">
          <a:xfrm>
            <a:off x="5638800" y="5181600"/>
            <a:ext cx="1676400" cy="1676400"/>
          </a:xfrm>
          <a:prstGeom prst="line">
            <a:avLst/>
          </a:prstGeom>
          <a:noFill/>
          <a:ln w="9525">
            <a:solidFill>
              <a:schemeClr val="tx1"/>
            </a:solidFill>
            <a:round/>
            <a:headEnd/>
            <a:tailEnd/>
          </a:ln>
        </p:spPr>
        <p:txBody>
          <a:bodyPr wrap="none">
            <a:spAutoFit/>
          </a:bodyPr>
          <a:lstStyle/>
          <a:p>
            <a:endParaRPr lang="zh-CN" altLang="en-US"/>
          </a:p>
        </p:txBody>
      </p:sp>
      <p:graphicFrame>
        <p:nvGraphicFramePr>
          <p:cNvPr id="50205" name="Object 29"/>
          <p:cNvGraphicFramePr>
            <a:graphicFrameLocks noChangeAspect="1"/>
          </p:cNvGraphicFramePr>
          <p:nvPr/>
        </p:nvGraphicFramePr>
        <p:xfrm>
          <a:off x="6096000" y="5410200"/>
          <a:ext cx="301625" cy="276225"/>
        </p:xfrm>
        <a:graphic>
          <a:graphicData uri="http://schemas.openxmlformats.org/presentationml/2006/ole">
            <p:oleObj spid="_x0000_s75784" name="Equation" r:id="rId9" imgW="152280" imgH="139680" progId="Equation.DSMT4">
              <p:embed/>
            </p:oleObj>
          </a:graphicData>
        </a:graphic>
      </p:graphicFrame>
      <p:graphicFrame>
        <p:nvGraphicFramePr>
          <p:cNvPr id="50206" name="Object 30"/>
          <p:cNvGraphicFramePr>
            <a:graphicFrameLocks noChangeAspect="1"/>
          </p:cNvGraphicFramePr>
          <p:nvPr/>
        </p:nvGraphicFramePr>
        <p:xfrm>
          <a:off x="381000" y="4724400"/>
          <a:ext cx="3425825" cy="406400"/>
        </p:xfrm>
        <a:graphic>
          <a:graphicData uri="http://schemas.openxmlformats.org/presentationml/2006/ole">
            <p:oleObj spid="_x0000_s75785" name="Equation" r:id="rId10" imgW="1714320" imgH="203040" progId="Equation.DSMT4">
              <p:embed/>
            </p:oleObj>
          </a:graphicData>
        </a:graphic>
      </p:graphicFrame>
      <p:sp>
        <p:nvSpPr>
          <p:cNvPr id="50207" name="Text Box 31"/>
          <p:cNvSpPr txBox="1">
            <a:spLocks noChangeArrowheads="1"/>
          </p:cNvSpPr>
          <p:nvPr/>
        </p:nvSpPr>
        <p:spPr bwMode="auto">
          <a:xfrm>
            <a:off x="323850" y="5157788"/>
            <a:ext cx="4959350" cy="1187450"/>
          </a:xfrm>
          <a:prstGeom prst="rect">
            <a:avLst/>
          </a:prstGeom>
          <a:noFill/>
          <a:ln w="9525">
            <a:noFill/>
            <a:miter lim="800000"/>
            <a:headEnd/>
            <a:tailEnd/>
          </a:ln>
        </p:spPr>
        <p:txBody>
          <a:bodyPr wrap="none">
            <a:spAutoFit/>
          </a:bodyPr>
          <a:lstStyle/>
          <a:p>
            <a:r>
              <a:rPr kumimoji="1" lang="zh-CN" altLang="en-US" sz="2400">
                <a:solidFill>
                  <a:srgbClr val="0000FF"/>
                </a:solidFill>
                <a:latin typeface="方正书宋简体"/>
              </a:rPr>
              <a:t>用四分之一波片和偏振片</a:t>
            </a:r>
            <a:r>
              <a:rPr kumimoji="1" lang="en-US" altLang="zh-CN" sz="2400" i="1">
                <a:solidFill>
                  <a:srgbClr val="0000FF"/>
                </a:solidFill>
                <a:latin typeface="方正书宋简体"/>
              </a:rPr>
              <a:t>P</a:t>
            </a:r>
            <a:r>
              <a:rPr kumimoji="1" lang="zh-CN" altLang="en-US" sz="2400">
                <a:latin typeface="方正书宋简体"/>
              </a:rPr>
              <a:t>可区分出</a:t>
            </a:r>
          </a:p>
          <a:p>
            <a:r>
              <a:rPr kumimoji="1" lang="zh-CN" altLang="en-US" sz="2400">
                <a:latin typeface="方正书宋简体"/>
              </a:rPr>
              <a:t>自然光和圆偏振光；</a:t>
            </a:r>
          </a:p>
          <a:p>
            <a:r>
              <a:rPr kumimoji="1" lang="zh-CN" altLang="en-US" sz="2400">
                <a:latin typeface="方正书宋简体"/>
              </a:rPr>
              <a:t>部分偏振光和椭圆偏振光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anim calcmode="lin" valueType="num">
                                      <p:cBhvr additive="base">
                                        <p:cTn id="7" dur="500" fill="hold"/>
                                        <p:tgtEl>
                                          <p:spTgt spid="50179"/>
                                        </p:tgtEl>
                                        <p:attrNameLst>
                                          <p:attrName>ppt_x</p:attrName>
                                        </p:attrNameLst>
                                      </p:cBhvr>
                                      <p:tavLst>
                                        <p:tav tm="0">
                                          <p:val>
                                            <p:strVal val="0-#ppt_w/2"/>
                                          </p:val>
                                        </p:tav>
                                        <p:tav tm="100000">
                                          <p:val>
                                            <p:strVal val="#ppt_x"/>
                                          </p:val>
                                        </p:tav>
                                      </p:tavLst>
                                    </p:anim>
                                    <p:anim calcmode="lin" valueType="num">
                                      <p:cBhvr additive="base">
                                        <p:cTn id="8" dur="500" fill="hold"/>
                                        <p:tgtEl>
                                          <p:spTgt spid="501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180"/>
                                        </p:tgtEl>
                                        <p:attrNameLst>
                                          <p:attrName>style.visibility</p:attrName>
                                        </p:attrNameLst>
                                      </p:cBhvr>
                                      <p:to>
                                        <p:strVal val="visible"/>
                                      </p:to>
                                    </p:set>
                                    <p:anim calcmode="lin" valueType="num">
                                      <p:cBhvr additive="base">
                                        <p:cTn id="13" dur="500" fill="hold"/>
                                        <p:tgtEl>
                                          <p:spTgt spid="50180"/>
                                        </p:tgtEl>
                                        <p:attrNameLst>
                                          <p:attrName>ppt_x</p:attrName>
                                        </p:attrNameLst>
                                      </p:cBhvr>
                                      <p:tavLst>
                                        <p:tav tm="0">
                                          <p:val>
                                            <p:strVal val="0-#ppt_w/2"/>
                                          </p:val>
                                        </p:tav>
                                        <p:tav tm="100000">
                                          <p:val>
                                            <p:strVal val="#ppt_x"/>
                                          </p:val>
                                        </p:tav>
                                      </p:tavLst>
                                    </p:anim>
                                    <p:anim calcmode="lin" valueType="num">
                                      <p:cBhvr additive="base">
                                        <p:cTn id="14" dur="500" fill="hold"/>
                                        <p:tgtEl>
                                          <p:spTgt spid="501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0181"/>
                                        </p:tgtEl>
                                        <p:attrNameLst>
                                          <p:attrName>style.visibility</p:attrName>
                                        </p:attrNameLst>
                                      </p:cBhvr>
                                      <p:to>
                                        <p:strVal val="visible"/>
                                      </p:to>
                                    </p:set>
                                    <p:anim calcmode="lin" valueType="num">
                                      <p:cBhvr additive="base">
                                        <p:cTn id="19" dur="500" fill="hold"/>
                                        <p:tgtEl>
                                          <p:spTgt spid="50181"/>
                                        </p:tgtEl>
                                        <p:attrNameLst>
                                          <p:attrName>ppt_x</p:attrName>
                                        </p:attrNameLst>
                                      </p:cBhvr>
                                      <p:tavLst>
                                        <p:tav tm="0">
                                          <p:val>
                                            <p:strVal val="0-#ppt_w/2"/>
                                          </p:val>
                                        </p:tav>
                                        <p:tav tm="100000">
                                          <p:val>
                                            <p:strVal val="#ppt_x"/>
                                          </p:val>
                                        </p:tav>
                                      </p:tavLst>
                                    </p:anim>
                                    <p:anim calcmode="lin" valueType="num">
                                      <p:cBhvr additive="base">
                                        <p:cTn id="20" dur="500" fill="hold"/>
                                        <p:tgtEl>
                                          <p:spTgt spid="5018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0182"/>
                                        </p:tgtEl>
                                        <p:attrNameLst>
                                          <p:attrName>style.visibility</p:attrName>
                                        </p:attrNameLst>
                                      </p:cBhvr>
                                      <p:to>
                                        <p:strVal val="visible"/>
                                      </p:to>
                                    </p:set>
                                    <p:anim calcmode="lin" valueType="num">
                                      <p:cBhvr additive="base">
                                        <p:cTn id="25" dur="500" fill="hold"/>
                                        <p:tgtEl>
                                          <p:spTgt spid="50182"/>
                                        </p:tgtEl>
                                        <p:attrNameLst>
                                          <p:attrName>ppt_x</p:attrName>
                                        </p:attrNameLst>
                                      </p:cBhvr>
                                      <p:tavLst>
                                        <p:tav tm="0">
                                          <p:val>
                                            <p:strVal val="0-#ppt_w/2"/>
                                          </p:val>
                                        </p:tav>
                                        <p:tav tm="100000">
                                          <p:val>
                                            <p:strVal val="#ppt_x"/>
                                          </p:val>
                                        </p:tav>
                                      </p:tavLst>
                                    </p:anim>
                                    <p:anim calcmode="lin" valueType="num">
                                      <p:cBhvr additive="base">
                                        <p:cTn id="26" dur="500" fill="hold"/>
                                        <p:tgtEl>
                                          <p:spTgt spid="5018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0183"/>
                                        </p:tgtEl>
                                        <p:attrNameLst>
                                          <p:attrName>style.visibility</p:attrName>
                                        </p:attrNameLst>
                                      </p:cBhvr>
                                      <p:to>
                                        <p:strVal val="visible"/>
                                      </p:to>
                                    </p:set>
                                    <p:anim calcmode="lin" valueType="num">
                                      <p:cBhvr additive="base">
                                        <p:cTn id="31" dur="500" fill="hold"/>
                                        <p:tgtEl>
                                          <p:spTgt spid="50183"/>
                                        </p:tgtEl>
                                        <p:attrNameLst>
                                          <p:attrName>ppt_x</p:attrName>
                                        </p:attrNameLst>
                                      </p:cBhvr>
                                      <p:tavLst>
                                        <p:tav tm="0">
                                          <p:val>
                                            <p:strVal val="0-#ppt_w/2"/>
                                          </p:val>
                                        </p:tav>
                                        <p:tav tm="100000">
                                          <p:val>
                                            <p:strVal val="#ppt_x"/>
                                          </p:val>
                                        </p:tav>
                                      </p:tavLst>
                                    </p:anim>
                                    <p:anim calcmode="lin" valueType="num">
                                      <p:cBhvr additive="base">
                                        <p:cTn id="32" dur="500" fill="hold"/>
                                        <p:tgtEl>
                                          <p:spTgt spid="5018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0184"/>
                                        </p:tgtEl>
                                        <p:attrNameLst>
                                          <p:attrName>style.visibility</p:attrName>
                                        </p:attrNameLst>
                                      </p:cBhvr>
                                      <p:to>
                                        <p:strVal val="visible"/>
                                      </p:to>
                                    </p:set>
                                    <p:anim calcmode="lin" valueType="num">
                                      <p:cBhvr additive="base">
                                        <p:cTn id="37" dur="500" fill="hold"/>
                                        <p:tgtEl>
                                          <p:spTgt spid="50184"/>
                                        </p:tgtEl>
                                        <p:attrNameLst>
                                          <p:attrName>ppt_x</p:attrName>
                                        </p:attrNameLst>
                                      </p:cBhvr>
                                      <p:tavLst>
                                        <p:tav tm="0">
                                          <p:val>
                                            <p:strVal val="0-#ppt_w/2"/>
                                          </p:val>
                                        </p:tav>
                                        <p:tav tm="100000">
                                          <p:val>
                                            <p:strVal val="#ppt_x"/>
                                          </p:val>
                                        </p:tav>
                                      </p:tavLst>
                                    </p:anim>
                                    <p:anim calcmode="lin" valueType="num">
                                      <p:cBhvr additive="base">
                                        <p:cTn id="38" dur="500" fill="hold"/>
                                        <p:tgtEl>
                                          <p:spTgt spid="5018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0185"/>
                                        </p:tgtEl>
                                        <p:attrNameLst>
                                          <p:attrName>style.visibility</p:attrName>
                                        </p:attrNameLst>
                                      </p:cBhvr>
                                      <p:to>
                                        <p:strVal val="visible"/>
                                      </p:to>
                                    </p:set>
                                    <p:anim calcmode="lin" valueType="num">
                                      <p:cBhvr additive="base">
                                        <p:cTn id="43" dur="500" fill="hold"/>
                                        <p:tgtEl>
                                          <p:spTgt spid="50185"/>
                                        </p:tgtEl>
                                        <p:attrNameLst>
                                          <p:attrName>ppt_x</p:attrName>
                                        </p:attrNameLst>
                                      </p:cBhvr>
                                      <p:tavLst>
                                        <p:tav tm="0">
                                          <p:val>
                                            <p:strVal val="0-#ppt_w/2"/>
                                          </p:val>
                                        </p:tav>
                                        <p:tav tm="100000">
                                          <p:val>
                                            <p:strVal val="#ppt_x"/>
                                          </p:val>
                                        </p:tav>
                                      </p:tavLst>
                                    </p:anim>
                                    <p:anim calcmode="lin" valueType="num">
                                      <p:cBhvr additive="base">
                                        <p:cTn id="44" dur="500" fill="hold"/>
                                        <p:tgtEl>
                                          <p:spTgt spid="5018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0186"/>
                                        </p:tgtEl>
                                        <p:attrNameLst>
                                          <p:attrName>style.visibility</p:attrName>
                                        </p:attrNameLst>
                                      </p:cBhvr>
                                      <p:to>
                                        <p:strVal val="visible"/>
                                      </p:to>
                                    </p:set>
                                    <p:anim calcmode="lin" valueType="num">
                                      <p:cBhvr additive="base">
                                        <p:cTn id="49" dur="500" fill="hold"/>
                                        <p:tgtEl>
                                          <p:spTgt spid="50186"/>
                                        </p:tgtEl>
                                        <p:attrNameLst>
                                          <p:attrName>ppt_x</p:attrName>
                                        </p:attrNameLst>
                                      </p:cBhvr>
                                      <p:tavLst>
                                        <p:tav tm="0">
                                          <p:val>
                                            <p:strVal val="0-#ppt_w/2"/>
                                          </p:val>
                                        </p:tav>
                                        <p:tav tm="100000">
                                          <p:val>
                                            <p:strVal val="#ppt_x"/>
                                          </p:val>
                                        </p:tav>
                                      </p:tavLst>
                                    </p:anim>
                                    <p:anim calcmode="lin" valueType="num">
                                      <p:cBhvr additive="base">
                                        <p:cTn id="50" dur="500" fill="hold"/>
                                        <p:tgtEl>
                                          <p:spTgt spid="5018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0187"/>
                                        </p:tgtEl>
                                        <p:attrNameLst>
                                          <p:attrName>style.visibility</p:attrName>
                                        </p:attrNameLst>
                                      </p:cBhvr>
                                      <p:to>
                                        <p:strVal val="visible"/>
                                      </p:to>
                                    </p:set>
                                    <p:anim calcmode="lin" valueType="num">
                                      <p:cBhvr additive="base">
                                        <p:cTn id="55" dur="500" fill="hold"/>
                                        <p:tgtEl>
                                          <p:spTgt spid="50187"/>
                                        </p:tgtEl>
                                        <p:attrNameLst>
                                          <p:attrName>ppt_x</p:attrName>
                                        </p:attrNameLst>
                                      </p:cBhvr>
                                      <p:tavLst>
                                        <p:tav tm="0">
                                          <p:val>
                                            <p:strVal val="0-#ppt_w/2"/>
                                          </p:val>
                                        </p:tav>
                                        <p:tav tm="100000">
                                          <p:val>
                                            <p:strVal val="#ppt_x"/>
                                          </p:val>
                                        </p:tav>
                                      </p:tavLst>
                                    </p:anim>
                                    <p:anim calcmode="lin" valueType="num">
                                      <p:cBhvr additive="base">
                                        <p:cTn id="56" dur="500" fill="hold"/>
                                        <p:tgtEl>
                                          <p:spTgt spid="50187"/>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0-#ppt_w/2"/>
                                          </p:val>
                                        </p:tav>
                                        <p:tav tm="100000">
                                          <p:val>
                                            <p:strVal val="#ppt_x"/>
                                          </p:val>
                                        </p:tav>
                                      </p:tavLst>
                                    </p:anim>
                                    <p:anim calcmode="lin" valueType="num">
                                      <p:cBhvr additive="base">
                                        <p:cTn id="6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0204"/>
                                        </p:tgtEl>
                                        <p:attrNameLst>
                                          <p:attrName>style.visibility</p:attrName>
                                        </p:attrNameLst>
                                      </p:cBhvr>
                                      <p:to>
                                        <p:strVal val="visible"/>
                                      </p:to>
                                    </p:set>
                                    <p:anim calcmode="lin" valueType="num">
                                      <p:cBhvr additive="base">
                                        <p:cTn id="67" dur="500" fill="hold"/>
                                        <p:tgtEl>
                                          <p:spTgt spid="50204"/>
                                        </p:tgtEl>
                                        <p:attrNameLst>
                                          <p:attrName>ppt_x</p:attrName>
                                        </p:attrNameLst>
                                      </p:cBhvr>
                                      <p:tavLst>
                                        <p:tav tm="0">
                                          <p:val>
                                            <p:strVal val="0-#ppt_w/2"/>
                                          </p:val>
                                        </p:tav>
                                        <p:tav tm="100000">
                                          <p:val>
                                            <p:strVal val="#ppt_x"/>
                                          </p:val>
                                        </p:tav>
                                      </p:tavLst>
                                    </p:anim>
                                    <p:anim calcmode="lin" valueType="num">
                                      <p:cBhvr additive="base">
                                        <p:cTn id="68" dur="500" fill="hold"/>
                                        <p:tgtEl>
                                          <p:spTgt spid="50204"/>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50205"/>
                                        </p:tgtEl>
                                        <p:attrNameLst>
                                          <p:attrName>style.visibility</p:attrName>
                                        </p:attrNameLst>
                                      </p:cBhvr>
                                      <p:to>
                                        <p:strVal val="visible"/>
                                      </p:to>
                                    </p:set>
                                    <p:anim calcmode="lin" valueType="num">
                                      <p:cBhvr additive="base">
                                        <p:cTn id="73" dur="500" fill="hold"/>
                                        <p:tgtEl>
                                          <p:spTgt spid="50205"/>
                                        </p:tgtEl>
                                        <p:attrNameLst>
                                          <p:attrName>ppt_x</p:attrName>
                                        </p:attrNameLst>
                                      </p:cBhvr>
                                      <p:tavLst>
                                        <p:tav tm="0">
                                          <p:val>
                                            <p:strVal val="0-#ppt_w/2"/>
                                          </p:val>
                                        </p:tav>
                                        <p:tav tm="100000">
                                          <p:val>
                                            <p:strVal val="#ppt_x"/>
                                          </p:val>
                                        </p:tav>
                                      </p:tavLst>
                                    </p:anim>
                                    <p:anim calcmode="lin" valueType="num">
                                      <p:cBhvr additive="base">
                                        <p:cTn id="74" dur="500" fill="hold"/>
                                        <p:tgtEl>
                                          <p:spTgt spid="5020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50206"/>
                                        </p:tgtEl>
                                        <p:attrNameLst>
                                          <p:attrName>style.visibility</p:attrName>
                                        </p:attrNameLst>
                                      </p:cBhvr>
                                      <p:to>
                                        <p:strVal val="visible"/>
                                      </p:to>
                                    </p:set>
                                    <p:anim calcmode="lin" valueType="num">
                                      <p:cBhvr additive="base">
                                        <p:cTn id="79" dur="500" fill="hold"/>
                                        <p:tgtEl>
                                          <p:spTgt spid="50206"/>
                                        </p:tgtEl>
                                        <p:attrNameLst>
                                          <p:attrName>ppt_x</p:attrName>
                                        </p:attrNameLst>
                                      </p:cBhvr>
                                      <p:tavLst>
                                        <p:tav tm="0">
                                          <p:val>
                                            <p:strVal val="0-#ppt_w/2"/>
                                          </p:val>
                                        </p:tav>
                                        <p:tav tm="100000">
                                          <p:val>
                                            <p:strVal val="#ppt_x"/>
                                          </p:val>
                                        </p:tav>
                                      </p:tavLst>
                                    </p:anim>
                                    <p:anim calcmode="lin" valueType="num">
                                      <p:cBhvr additive="base">
                                        <p:cTn id="80" dur="500" fill="hold"/>
                                        <p:tgtEl>
                                          <p:spTgt spid="50206"/>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50207"/>
                                        </p:tgtEl>
                                        <p:attrNameLst>
                                          <p:attrName>style.visibility</p:attrName>
                                        </p:attrNameLst>
                                      </p:cBhvr>
                                      <p:to>
                                        <p:strVal val="visible"/>
                                      </p:to>
                                    </p:set>
                                    <p:anim calcmode="lin" valueType="num">
                                      <p:cBhvr additive="base">
                                        <p:cTn id="85" dur="500" fill="hold"/>
                                        <p:tgtEl>
                                          <p:spTgt spid="50207"/>
                                        </p:tgtEl>
                                        <p:attrNameLst>
                                          <p:attrName>ppt_x</p:attrName>
                                        </p:attrNameLst>
                                      </p:cBhvr>
                                      <p:tavLst>
                                        <p:tav tm="0">
                                          <p:val>
                                            <p:strVal val="0-#ppt_w/2"/>
                                          </p:val>
                                        </p:tav>
                                        <p:tav tm="100000">
                                          <p:val>
                                            <p:strVal val="#ppt_x"/>
                                          </p:val>
                                        </p:tav>
                                      </p:tavLst>
                                    </p:anim>
                                    <p:anim calcmode="lin" valueType="num">
                                      <p:cBhvr additive="base">
                                        <p:cTn id="86" dur="500" fill="hold"/>
                                        <p:tgtEl>
                                          <p:spTgt spid="502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utoUpdateAnimBg="0"/>
      <p:bldP spid="50182" grpId="0" autoUpdateAnimBg="0"/>
      <p:bldP spid="50185" grpId="0" autoUpdateAnimBg="0"/>
      <p:bldP spid="50187" grpId="0" autoUpdateAnimBg="0"/>
      <p:bldP spid="50204" grpId="0" animBg="1"/>
      <p:bldP spid="5020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462213" y="403225"/>
            <a:ext cx="555625" cy="2195513"/>
          </a:xfrm>
          <a:prstGeom prst="rect">
            <a:avLst/>
          </a:prstGeom>
          <a:solidFill>
            <a:srgbClr val="FFFFCC"/>
          </a:solidFill>
          <a:ln w="38100">
            <a:solidFill>
              <a:srgbClr val="FF0000"/>
            </a:solidFill>
            <a:miter lim="800000"/>
            <a:headEnd/>
            <a:tailEnd/>
          </a:ln>
        </p:spPr>
        <p:txBody>
          <a:bodyPr vert="eaVert"/>
          <a:lstStyle/>
          <a:p>
            <a:pPr algn="just"/>
            <a:r>
              <a:rPr kumimoji="1" lang="en-US" altLang="zh-CN" sz="2400" b="1">
                <a:solidFill>
                  <a:srgbClr val="FF0000"/>
                </a:solidFill>
                <a:latin typeface="Times New Roman" pitchFamily="18" charset="0"/>
              </a:rPr>
              <a:t> </a:t>
            </a:r>
            <a:r>
              <a:rPr kumimoji="1" lang="zh-CN" altLang="en-US" sz="2400" b="1">
                <a:solidFill>
                  <a:srgbClr val="FF0000"/>
                </a:solidFill>
                <a:latin typeface="Times New Roman" pitchFamily="18" charset="0"/>
              </a:rPr>
              <a:t>四分之一波片</a:t>
            </a:r>
          </a:p>
        </p:txBody>
      </p:sp>
      <p:grpSp>
        <p:nvGrpSpPr>
          <p:cNvPr id="2" name="Group 3"/>
          <p:cNvGrpSpPr>
            <a:grpSpLocks/>
          </p:cNvGrpSpPr>
          <p:nvPr/>
        </p:nvGrpSpPr>
        <p:grpSpPr bwMode="auto">
          <a:xfrm>
            <a:off x="963613" y="1362075"/>
            <a:ext cx="1500187" cy="568325"/>
            <a:chOff x="607" y="858"/>
            <a:chExt cx="945" cy="358"/>
          </a:xfrm>
        </p:grpSpPr>
        <p:sp>
          <p:nvSpPr>
            <p:cNvPr id="47153" name="Line 4"/>
            <p:cNvSpPr>
              <a:spLocks noChangeShapeType="1"/>
            </p:cNvSpPr>
            <p:nvPr/>
          </p:nvSpPr>
          <p:spPr bwMode="auto">
            <a:xfrm>
              <a:off x="692" y="1186"/>
              <a:ext cx="840" cy="0"/>
            </a:xfrm>
            <a:prstGeom prst="line">
              <a:avLst/>
            </a:prstGeom>
            <a:noFill/>
            <a:ln w="38100">
              <a:solidFill>
                <a:srgbClr val="000000"/>
              </a:solidFill>
              <a:round/>
              <a:headEnd/>
              <a:tailEnd type="triangle" w="med" len="med"/>
            </a:ln>
          </p:spPr>
          <p:txBody>
            <a:bodyPr/>
            <a:lstStyle/>
            <a:p>
              <a:endParaRPr lang="zh-CN" altLang="en-US"/>
            </a:p>
          </p:txBody>
        </p:sp>
        <p:sp>
          <p:nvSpPr>
            <p:cNvPr id="47154" name="Text Box 5"/>
            <p:cNvSpPr txBox="1">
              <a:spLocks noChangeArrowheads="1"/>
            </p:cNvSpPr>
            <p:nvPr/>
          </p:nvSpPr>
          <p:spPr bwMode="auto">
            <a:xfrm>
              <a:off x="607" y="858"/>
              <a:ext cx="945" cy="358"/>
            </a:xfrm>
            <a:prstGeom prst="rect">
              <a:avLst/>
            </a:prstGeom>
            <a:noFill/>
            <a:ln w="38100">
              <a:noFill/>
              <a:miter lim="800000"/>
              <a:headEnd/>
              <a:tailEnd/>
            </a:ln>
          </p:spPr>
          <p:txBody>
            <a:bodyPr/>
            <a:lstStyle/>
            <a:p>
              <a:pPr algn="just"/>
              <a:r>
                <a:rPr kumimoji="1" lang="zh-CN" altLang="en-US" sz="2400" b="1">
                  <a:latin typeface="Times New Roman" pitchFamily="18" charset="0"/>
                </a:rPr>
                <a:t>圆偏振光</a:t>
              </a:r>
            </a:p>
          </p:txBody>
        </p:sp>
      </p:grpSp>
      <p:grpSp>
        <p:nvGrpSpPr>
          <p:cNvPr id="3" name="Group 6"/>
          <p:cNvGrpSpPr>
            <a:grpSpLocks/>
          </p:cNvGrpSpPr>
          <p:nvPr/>
        </p:nvGrpSpPr>
        <p:grpSpPr bwMode="auto">
          <a:xfrm>
            <a:off x="1098550" y="420688"/>
            <a:ext cx="1352550" cy="650875"/>
            <a:chOff x="692" y="265"/>
            <a:chExt cx="852" cy="410"/>
          </a:xfrm>
        </p:grpSpPr>
        <p:sp>
          <p:nvSpPr>
            <p:cNvPr id="47151" name="Line 7"/>
            <p:cNvSpPr>
              <a:spLocks noChangeShapeType="1"/>
            </p:cNvSpPr>
            <p:nvPr/>
          </p:nvSpPr>
          <p:spPr bwMode="auto">
            <a:xfrm>
              <a:off x="692" y="592"/>
              <a:ext cx="841" cy="0"/>
            </a:xfrm>
            <a:prstGeom prst="line">
              <a:avLst/>
            </a:prstGeom>
            <a:noFill/>
            <a:ln w="38100">
              <a:solidFill>
                <a:srgbClr val="FF00FF"/>
              </a:solidFill>
              <a:round/>
              <a:headEnd/>
              <a:tailEnd type="triangle" w="med" len="med"/>
            </a:ln>
          </p:spPr>
          <p:txBody>
            <a:bodyPr/>
            <a:lstStyle/>
            <a:p>
              <a:endParaRPr lang="zh-CN" altLang="en-US"/>
            </a:p>
          </p:txBody>
        </p:sp>
        <p:sp>
          <p:nvSpPr>
            <p:cNvPr id="47152" name="Text Box 8"/>
            <p:cNvSpPr txBox="1">
              <a:spLocks noChangeArrowheads="1"/>
            </p:cNvSpPr>
            <p:nvPr/>
          </p:nvSpPr>
          <p:spPr bwMode="auto">
            <a:xfrm>
              <a:off x="731" y="265"/>
              <a:ext cx="813" cy="410"/>
            </a:xfrm>
            <a:prstGeom prst="rect">
              <a:avLst/>
            </a:prstGeom>
            <a:noFill/>
            <a:ln w="38100">
              <a:noFill/>
              <a:miter lim="800000"/>
              <a:headEnd/>
              <a:tailEnd/>
            </a:ln>
          </p:spPr>
          <p:txBody>
            <a:bodyPr/>
            <a:lstStyle/>
            <a:p>
              <a:pPr algn="just"/>
              <a:r>
                <a:rPr kumimoji="1" lang="zh-CN" altLang="en-US" sz="2400" b="1">
                  <a:solidFill>
                    <a:srgbClr val="FF00FF"/>
                  </a:solidFill>
                  <a:latin typeface="Times New Roman" pitchFamily="18" charset="0"/>
                </a:rPr>
                <a:t>自然光</a:t>
              </a:r>
            </a:p>
          </p:txBody>
        </p:sp>
      </p:grpSp>
      <p:grpSp>
        <p:nvGrpSpPr>
          <p:cNvPr id="4" name="Group 9"/>
          <p:cNvGrpSpPr>
            <a:grpSpLocks/>
          </p:cNvGrpSpPr>
          <p:nvPr/>
        </p:nvGrpSpPr>
        <p:grpSpPr bwMode="auto">
          <a:xfrm>
            <a:off x="3032125" y="436563"/>
            <a:ext cx="1352550" cy="650875"/>
            <a:chOff x="1910" y="275"/>
            <a:chExt cx="852" cy="410"/>
          </a:xfrm>
        </p:grpSpPr>
        <p:sp>
          <p:nvSpPr>
            <p:cNvPr id="47149" name="Line 10"/>
            <p:cNvSpPr>
              <a:spLocks noChangeShapeType="1"/>
            </p:cNvSpPr>
            <p:nvPr/>
          </p:nvSpPr>
          <p:spPr bwMode="auto">
            <a:xfrm>
              <a:off x="1910" y="602"/>
              <a:ext cx="841" cy="0"/>
            </a:xfrm>
            <a:prstGeom prst="line">
              <a:avLst/>
            </a:prstGeom>
            <a:noFill/>
            <a:ln w="38100">
              <a:solidFill>
                <a:srgbClr val="FF00FF"/>
              </a:solidFill>
              <a:round/>
              <a:headEnd/>
              <a:tailEnd type="triangle" w="med" len="med"/>
            </a:ln>
          </p:spPr>
          <p:txBody>
            <a:bodyPr/>
            <a:lstStyle/>
            <a:p>
              <a:endParaRPr lang="zh-CN" altLang="en-US"/>
            </a:p>
          </p:txBody>
        </p:sp>
        <p:sp>
          <p:nvSpPr>
            <p:cNvPr id="47150" name="Text Box 11"/>
            <p:cNvSpPr txBox="1">
              <a:spLocks noChangeArrowheads="1"/>
            </p:cNvSpPr>
            <p:nvPr/>
          </p:nvSpPr>
          <p:spPr bwMode="auto">
            <a:xfrm>
              <a:off x="1949" y="275"/>
              <a:ext cx="813" cy="410"/>
            </a:xfrm>
            <a:prstGeom prst="rect">
              <a:avLst/>
            </a:prstGeom>
            <a:noFill/>
            <a:ln w="38100">
              <a:noFill/>
              <a:miter lim="800000"/>
              <a:headEnd/>
              <a:tailEnd/>
            </a:ln>
          </p:spPr>
          <p:txBody>
            <a:bodyPr/>
            <a:lstStyle/>
            <a:p>
              <a:pPr algn="just"/>
              <a:r>
                <a:rPr kumimoji="1" lang="zh-CN" altLang="en-US" sz="2400" b="1">
                  <a:solidFill>
                    <a:srgbClr val="FF00FF"/>
                  </a:solidFill>
                  <a:latin typeface="Times New Roman" pitchFamily="18" charset="0"/>
                </a:rPr>
                <a:t>自然光</a:t>
              </a:r>
            </a:p>
          </p:txBody>
        </p:sp>
      </p:grpSp>
      <p:grpSp>
        <p:nvGrpSpPr>
          <p:cNvPr id="5" name="Group 12"/>
          <p:cNvGrpSpPr>
            <a:grpSpLocks/>
          </p:cNvGrpSpPr>
          <p:nvPr/>
        </p:nvGrpSpPr>
        <p:grpSpPr bwMode="auto">
          <a:xfrm>
            <a:off x="2957513" y="1362075"/>
            <a:ext cx="1500187" cy="569913"/>
            <a:chOff x="1863" y="858"/>
            <a:chExt cx="945" cy="359"/>
          </a:xfrm>
        </p:grpSpPr>
        <p:sp>
          <p:nvSpPr>
            <p:cNvPr id="47147" name="Line 13"/>
            <p:cNvSpPr>
              <a:spLocks noChangeShapeType="1"/>
            </p:cNvSpPr>
            <p:nvPr/>
          </p:nvSpPr>
          <p:spPr bwMode="auto">
            <a:xfrm>
              <a:off x="1910" y="1196"/>
              <a:ext cx="841" cy="0"/>
            </a:xfrm>
            <a:prstGeom prst="line">
              <a:avLst/>
            </a:prstGeom>
            <a:noFill/>
            <a:ln w="38100">
              <a:solidFill>
                <a:srgbClr val="000000"/>
              </a:solidFill>
              <a:round/>
              <a:headEnd/>
              <a:tailEnd type="triangle" w="med" len="med"/>
            </a:ln>
          </p:spPr>
          <p:txBody>
            <a:bodyPr/>
            <a:lstStyle/>
            <a:p>
              <a:endParaRPr lang="zh-CN" altLang="en-US"/>
            </a:p>
          </p:txBody>
        </p:sp>
        <p:sp>
          <p:nvSpPr>
            <p:cNvPr id="47148" name="Text Box 14"/>
            <p:cNvSpPr txBox="1">
              <a:spLocks noChangeArrowheads="1"/>
            </p:cNvSpPr>
            <p:nvPr/>
          </p:nvSpPr>
          <p:spPr bwMode="auto">
            <a:xfrm>
              <a:off x="1863" y="858"/>
              <a:ext cx="945" cy="359"/>
            </a:xfrm>
            <a:prstGeom prst="rect">
              <a:avLst/>
            </a:prstGeom>
            <a:noFill/>
            <a:ln w="38100">
              <a:noFill/>
              <a:miter lim="800000"/>
              <a:headEnd/>
              <a:tailEnd/>
            </a:ln>
          </p:spPr>
          <p:txBody>
            <a:bodyPr/>
            <a:lstStyle/>
            <a:p>
              <a:pPr algn="just"/>
              <a:r>
                <a:rPr kumimoji="1" lang="zh-CN" altLang="en-US" sz="2400" b="1">
                  <a:latin typeface="Times New Roman" pitchFamily="18" charset="0"/>
                </a:rPr>
                <a:t>线偏振光</a:t>
              </a:r>
            </a:p>
          </p:txBody>
        </p:sp>
      </p:grpSp>
      <p:sp>
        <p:nvSpPr>
          <p:cNvPr id="51215" name="Text Box 15"/>
          <p:cNvSpPr txBox="1">
            <a:spLocks noChangeArrowheads="1"/>
          </p:cNvSpPr>
          <p:nvPr/>
        </p:nvSpPr>
        <p:spPr bwMode="auto">
          <a:xfrm>
            <a:off x="4397375" y="304800"/>
            <a:ext cx="614363" cy="2343150"/>
          </a:xfrm>
          <a:prstGeom prst="rect">
            <a:avLst/>
          </a:prstGeom>
          <a:solidFill>
            <a:srgbClr val="CCFFFF"/>
          </a:solidFill>
          <a:ln w="38100">
            <a:solidFill>
              <a:srgbClr val="0000FF"/>
            </a:solidFill>
            <a:miter lim="800000"/>
            <a:headEnd/>
            <a:tailEnd/>
          </a:ln>
        </p:spPr>
        <p:txBody>
          <a:bodyPr vert="eaVert"/>
          <a:lstStyle/>
          <a:p>
            <a:pPr algn="just"/>
            <a:r>
              <a:rPr kumimoji="1" lang="en-US" altLang="zh-CN" sz="2400" b="1">
                <a:solidFill>
                  <a:srgbClr val="0000FF"/>
                </a:solidFill>
                <a:latin typeface="Times New Roman" pitchFamily="18" charset="0"/>
              </a:rPr>
              <a:t> </a:t>
            </a:r>
            <a:r>
              <a:rPr kumimoji="1" lang="zh-CN" altLang="en-US" sz="2400" b="1">
                <a:solidFill>
                  <a:srgbClr val="0000FF"/>
                </a:solidFill>
                <a:latin typeface="Times New Roman" pitchFamily="18" charset="0"/>
              </a:rPr>
              <a:t>偏振片（转动）</a:t>
            </a:r>
          </a:p>
        </p:txBody>
      </p:sp>
      <p:grpSp>
        <p:nvGrpSpPr>
          <p:cNvPr id="6" name="Group 16"/>
          <p:cNvGrpSpPr>
            <a:grpSpLocks/>
          </p:cNvGrpSpPr>
          <p:nvPr/>
        </p:nvGrpSpPr>
        <p:grpSpPr bwMode="auto">
          <a:xfrm>
            <a:off x="4983163" y="423863"/>
            <a:ext cx="2713037" cy="725487"/>
            <a:chOff x="3139" y="267"/>
            <a:chExt cx="1709" cy="457"/>
          </a:xfrm>
        </p:grpSpPr>
        <p:sp>
          <p:nvSpPr>
            <p:cNvPr id="47144" name="Line 17"/>
            <p:cNvSpPr>
              <a:spLocks noChangeShapeType="1"/>
            </p:cNvSpPr>
            <p:nvPr/>
          </p:nvSpPr>
          <p:spPr bwMode="auto">
            <a:xfrm>
              <a:off x="3167" y="592"/>
              <a:ext cx="840" cy="0"/>
            </a:xfrm>
            <a:prstGeom prst="line">
              <a:avLst/>
            </a:prstGeom>
            <a:noFill/>
            <a:ln w="38100">
              <a:solidFill>
                <a:srgbClr val="FF00FF"/>
              </a:solidFill>
              <a:round/>
              <a:headEnd/>
              <a:tailEnd type="triangle" w="med" len="med"/>
            </a:ln>
          </p:spPr>
          <p:txBody>
            <a:bodyPr/>
            <a:lstStyle/>
            <a:p>
              <a:endParaRPr lang="zh-CN" altLang="en-US"/>
            </a:p>
          </p:txBody>
        </p:sp>
        <p:sp>
          <p:nvSpPr>
            <p:cNvPr id="47145" name="Text Box 18"/>
            <p:cNvSpPr txBox="1">
              <a:spLocks noChangeArrowheads="1"/>
            </p:cNvSpPr>
            <p:nvPr/>
          </p:nvSpPr>
          <p:spPr bwMode="auto">
            <a:xfrm>
              <a:off x="3139" y="267"/>
              <a:ext cx="945" cy="358"/>
            </a:xfrm>
            <a:prstGeom prst="rect">
              <a:avLst/>
            </a:prstGeom>
            <a:noFill/>
            <a:ln w="38100">
              <a:noFill/>
              <a:miter lim="800000"/>
              <a:headEnd/>
              <a:tailEnd/>
            </a:ln>
          </p:spPr>
          <p:txBody>
            <a:bodyPr/>
            <a:lstStyle/>
            <a:p>
              <a:pPr algn="just"/>
              <a:r>
                <a:rPr kumimoji="1" lang="zh-CN" altLang="en-US" sz="2400" b="1">
                  <a:solidFill>
                    <a:srgbClr val="FF00FF"/>
                  </a:solidFill>
                  <a:latin typeface="Times New Roman" pitchFamily="18" charset="0"/>
                </a:rPr>
                <a:t>线偏振光</a:t>
              </a:r>
            </a:p>
          </p:txBody>
        </p:sp>
        <p:sp>
          <p:nvSpPr>
            <p:cNvPr id="47146" name="Text Box 19"/>
            <p:cNvSpPr txBox="1">
              <a:spLocks noChangeArrowheads="1"/>
            </p:cNvSpPr>
            <p:nvPr/>
          </p:nvSpPr>
          <p:spPr bwMode="auto">
            <a:xfrm>
              <a:off x="3988" y="385"/>
              <a:ext cx="860" cy="339"/>
            </a:xfrm>
            <a:prstGeom prst="rect">
              <a:avLst/>
            </a:prstGeom>
            <a:noFill/>
            <a:ln w="38100">
              <a:noFill/>
              <a:miter lim="800000"/>
              <a:headEnd/>
              <a:tailEnd/>
            </a:ln>
          </p:spPr>
          <p:txBody>
            <a:bodyPr/>
            <a:lstStyle/>
            <a:p>
              <a:pPr algn="just"/>
              <a:r>
                <a:rPr kumimoji="1" lang="en-US" altLang="zh-CN" sz="2400" b="1">
                  <a:solidFill>
                    <a:srgbClr val="FF00FF"/>
                  </a:solidFill>
                  <a:latin typeface="Times New Roman" pitchFamily="18" charset="0"/>
                </a:rPr>
                <a:t> </a:t>
              </a:r>
              <a:r>
                <a:rPr kumimoji="1" lang="en-US" altLang="zh-CN" sz="2400" b="1" i="1">
                  <a:solidFill>
                    <a:srgbClr val="FF00FF"/>
                  </a:solidFill>
                  <a:latin typeface="Times New Roman" pitchFamily="18" charset="0"/>
                </a:rPr>
                <a:t>I</a:t>
              </a:r>
              <a:r>
                <a:rPr kumimoji="1" lang="zh-CN" altLang="en-US" sz="2400" b="1">
                  <a:solidFill>
                    <a:srgbClr val="FF00FF"/>
                  </a:solidFill>
                  <a:latin typeface="Times New Roman" pitchFamily="18" charset="0"/>
                </a:rPr>
                <a:t>不变</a:t>
              </a:r>
            </a:p>
          </p:txBody>
        </p:sp>
      </p:grpSp>
      <p:grpSp>
        <p:nvGrpSpPr>
          <p:cNvPr id="7" name="Group 20"/>
          <p:cNvGrpSpPr>
            <a:grpSpLocks/>
          </p:cNvGrpSpPr>
          <p:nvPr/>
        </p:nvGrpSpPr>
        <p:grpSpPr bwMode="auto">
          <a:xfrm>
            <a:off x="4999038" y="1377950"/>
            <a:ext cx="3382962" cy="730250"/>
            <a:chOff x="3149" y="868"/>
            <a:chExt cx="2131" cy="460"/>
          </a:xfrm>
        </p:grpSpPr>
        <p:sp>
          <p:nvSpPr>
            <p:cNvPr id="47141" name="Line 21"/>
            <p:cNvSpPr>
              <a:spLocks noChangeShapeType="1"/>
            </p:cNvSpPr>
            <p:nvPr/>
          </p:nvSpPr>
          <p:spPr bwMode="auto">
            <a:xfrm>
              <a:off x="3176" y="1207"/>
              <a:ext cx="841" cy="0"/>
            </a:xfrm>
            <a:prstGeom prst="line">
              <a:avLst/>
            </a:prstGeom>
            <a:noFill/>
            <a:ln w="38100">
              <a:solidFill>
                <a:srgbClr val="000000"/>
              </a:solidFill>
              <a:round/>
              <a:headEnd/>
              <a:tailEnd type="triangle" w="med" len="med"/>
            </a:ln>
          </p:spPr>
          <p:txBody>
            <a:bodyPr/>
            <a:lstStyle/>
            <a:p>
              <a:endParaRPr lang="zh-CN" altLang="en-US"/>
            </a:p>
          </p:txBody>
        </p:sp>
        <p:sp>
          <p:nvSpPr>
            <p:cNvPr id="47142" name="Text Box 22"/>
            <p:cNvSpPr txBox="1">
              <a:spLocks noChangeArrowheads="1"/>
            </p:cNvSpPr>
            <p:nvPr/>
          </p:nvSpPr>
          <p:spPr bwMode="auto">
            <a:xfrm>
              <a:off x="3149" y="868"/>
              <a:ext cx="945" cy="359"/>
            </a:xfrm>
            <a:prstGeom prst="rect">
              <a:avLst/>
            </a:prstGeom>
            <a:noFill/>
            <a:ln w="38100">
              <a:noFill/>
              <a:miter lim="800000"/>
              <a:headEnd/>
              <a:tailEnd/>
            </a:ln>
          </p:spPr>
          <p:txBody>
            <a:bodyPr/>
            <a:lstStyle/>
            <a:p>
              <a:pPr algn="just"/>
              <a:r>
                <a:rPr kumimoji="1" lang="zh-CN" altLang="en-US" sz="2400" b="1">
                  <a:latin typeface="Times New Roman" pitchFamily="18" charset="0"/>
                </a:rPr>
                <a:t>线偏振光</a:t>
              </a:r>
            </a:p>
          </p:txBody>
        </p:sp>
        <p:sp>
          <p:nvSpPr>
            <p:cNvPr id="47143" name="Text Box 23"/>
            <p:cNvSpPr txBox="1">
              <a:spLocks noChangeArrowheads="1"/>
            </p:cNvSpPr>
            <p:nvPr/>
          </p:nvSpPr>
          <p:spPr bwMode="auto">
            <a:xfrm>
              <a:off x="4042" y="989"/>
              <a:ext cx="1238" cy="339"/>
            </a:xfrm>
            <a:prstGeom prst="rect">
              <a:avLst/>
            </a:prstGeom>
            <a:noFill/>
            <a:ln w="38100">
              <a:noFill/>
              <a:miter lim="800000"/>
              <a:headEnd/>
              <a:tailEnd/>
            </a:ln>
          </p:spPr>
          <p:txBody>
            <a:bodyPr/>
            <a:lstStyle/>
            <a:p>
              <a:pPr algn="just"/>
              <a:r>
                <a:rPr kumimoji="1" lang="en-US" altLang="zh-CN" sz="2400" b="1" i="1">
                  <a:latin typeface="Times New Roman" pitchFamily="18" charset="0"/>
                </a:rPr>
                <a:t>I</a:t>
              </a:r>
              <a:r>
                <a:rPr kumimoji="1" lang="zh-CN" altLang="en-US" sz="2400" b="1">
                  <a:latin typeface="Times New Roman" pitchFamily="18" charset="0"/>
                </a:rPr>
                <a:t>变</a:t>
              </a:r>
              <a:r>
                <a:rPr kumimoji="1" lang="en-US" altLang="zh-CN" sz="2400" b="1">
                  <a:latin typeface="Times New Roman" pitchFamily="18" charset="0"/>
                </a:rPr>
                <a:t>, </a:t>
              </a:r>
              <a:r>
                <a:rPr kumimoji="1" lang="zh-CN" altLang="en-US" sz="2400" b="1">
                  <a:latin typeface="Times New Roman" pitchFamily="18" charset="0"/>
                </a:rPr>
                <a:t>有消光</a:t>
              </a:r>
            </a:p>
          </p:txBody>
        </p:sp>
      </p:grpSp>
      <p:sp>
        <p:nvSpPr>
          <p:cNvPr id="51224" name="Text Box 24"/>
          <p:cNvSpPr txBox="1">
            <a:spLocks noChangeArrowheads="1"/>
          </p:cNvSpPr>
          <p:nvPr/>
        </p:nvSpPr>
        <p:spPr bwMode="auto">
          <a:xfrm>
            <a:off x="5410200" y="2438400"/>
            <a:ext cx="2819400" cy="554038"/>
          </a:xfrm>
          <a:prstGeom prst="rect">
            <a:avLst/>
          </a:prstGeom>
          <a:noFill/>
          <a:ln w="38100">
            <a:noFill/>
            <a:miter lim="800000"/>
            <a:headEnd/>
            <a:tailEnd/>
          </a:ln>
        </p:spPr>
        <p:txBody>
          <a:bodyPr/>
          <a:lstStyle/>
          <a:p>
            <a:pPr algn="just"/>
            <a:r>
              <a:rPr kumimoji="1" lang="zh-CN" altLang="en-US" sz="2400" b="1">
                <a:latin typeface="Times New Roman" pitchFamily="18" charset="0"/>
              </a:rPr>
              <a:t>以入射光方向为轴</a:t>
            </a:r>
          </a:p>
        </p:txBody>
      </p:sp>
      <p:sp>
        <p:nvSpPr>
          <p:cNvPr id="51225" name="Line 25"/>
          <p:cNvSpPr>
            <a:spLocks noChangeShapeType="1"/>
          </p:cNvSpPr>
          <p:nvPr/>
        </p:nvSpPr>
        <p:spPr bwMode="auto">
          <a:xfrm>
            <a:off x="4999038" y="2206625"/>
            <a:ext cx="420687" cy="441325"/>
          </a:xfrm>
          <a:prstGeom prst="line">
            <a:avLst/>
          </a:prstGeom>
          <a:noFill/>
          <a:ln w="38100">
            <a:solidFill>
              <a:srgbClr val="000000"/>
            </a:solidFill>
            <a:round/>
            <a:headEnd/>
            <a:tailEnd/>
          </a:ln>
        </p:spPr>
        <p:txBody>
          <a:bodyPr/>
          <a:lstStyle/>
          <a:p>
            <a:endParaRPr lang="zh-CN" altLang="en-US"/>
          </a:p>
        </p:txBody>
      </p:sp>
      <p:sp>
        <p:nvSpPr>
          <p:cNvPr id="51226" name="Text Box 26"/>
          <p:cNvSpPr txBox="1">
            <a:spLocks noChangeArrowheads="1"/>
          </p:cNvSpPr>
          <p:nvPr/>
        </p:nvSpPr>
        <p:spPr bwMode="auto">
          <a:xfrm>
            <a:off x="2474913" y="3276600"/>
            <a:ext cx="555625" cy="2197100"/>
          </a:xfrm>
          <a:prstGeom prst="rect">
            <a:avLst/>
          </a:prstGeom>
          <a:solidFill>
            <a:srgbClr val="FFFFCC"/>
          </a:solidFill>
          <a:ln w="38100">
            <a:solidFill>
              <a:srgbClr val="FF0000"/>
            </a:solidFill>
            <a:miter lim="800000"/>
            <a:headEnd/>
            <a:tailEnd/>
          </a:ln>
        </p:spPr>
        <p:txBody>
          <a:bodyPr vert="eaVert"/>
          <a:lstStyle/>
          <a:p>
            <a:pPr algn="just"/>
            <a:r>
              <a:rPr kumimoji="1" lang="en-US" altLang="zh-CN" sz="2400" b="1">
                <a:solidFill>
                  <a:srgbClr val="FF0000"/>
                </a:solidFill>
                <a:latin typeface="Times New Roman" pitchFamily="18" charset="0"/>
              </a:rPr>
              <a:t> </a:t>
            </a:r>
            <a:r>
              <a:rPr kumimoji="1" lang="zh-CN" altLang="en-US" sz="2400" b="1">
                <a:solidFill>
                  <a:srgbClr val="FF0000"/>
                </a:solidFill>
                <a:latin typeface="Times New Roman" pitchFamily="18" charset="0"/>
              </a:rPr>
              <a:t>四分之一波片</a:t>
            </a:r>
          </a:p>
        </p:txBody>
      </p:sp>
      <p:grpSp>
        <p:nvGrpSpPr>
          <p:cNvPr id="8" name="Group 27"/>
          <p:cNvGrpSpPr>
            <a:grpSpLocks/>
          </p:cNvGrpSpPr>
          <p:nvPr/>
        </p:nvGrpSpPr>
        <p:grpSpPr bwMode="auto">
          <a:xfrm>
            <a:off x="839788" y="4235450"/>
            <a:ext cx="1784350" cy="569913"/>
            <a:chOff x="529" y="2668"/>
            <a:chExt cx="1124" cy="359"/>
          </a:xfrm>
        </p:grpSpPr>
        <p:sp>
          <p:nvSpPr>
            <p:cNvPr id="47139" name="Line 28"/>
            <p:cNvSpPr>
              <a:spLocks noChangeShapeType="1"/>
            </p:cNvSpPr>
            <p:nvPr/>
          </p:nvSpPr>
          <p:spPr bwMode="auto">
            <a:xfrm>
              <a:off x="700" y="2997"/>
              <a:ext cx="840" cy="0"/>
            </a:xfrm>
            <a:prstGeom prst="line">
              <a:avLst/>
            </a:prstGeom>
            <a:noFill/>
            <a:ln w="38100">
              <a:solidFill>
                <a:srgbClr val="000000"/>
              </a:solidFill>
              <a:round/>
              <a:headEnd/>
              <a:tailEnd type="triangle" w="med" len="med"/>
            </a:ln>
          </p:spPr>
          <p:txBody>
            <a:bodyPr/>
            <a:lstStyle/>
            <a:p>
              <a:endParaRPr lang="zh-CN" altLang="en-US"/>
            </a:p>
          </p:txBody>
        </p:sp>
        <p:sp>
          <p:nvSpPr>
            <p:cNvPr id="47140" name="Text Box 29"/>
            <p:cNvSpPr txBox="1">
              <a:spLocks noChangeArrowheads="1"/>
            </p:cNvSpPr>
            <p:nvPr/>
          </p:nvSpPr>
          <p:spPr bwMode="auto">
            <a:xfrm>
              <a:off x="529" y="2668"/>
              <a:ext cx="1124" cy="359"/>
            </a:xfrm>
            <a:prstGeom prst="rect">
              <a:avLst/>
            </a:prstGeom>
            <a:noFill/>
            <a:ln w="38100">
              <a:noFill/>
              <a:miter lim="800000"/>
              <a:headEnd/>
              <a:tailEnd/>
            </a:ln>
          </p:spPr>
          <p:txBody>
            <a:bodyPr/>
            <a:lstStyle/>
            <a:p>
              <a:pPr algn="just"/>
              <a:r>
                <a:rPr kumimoji="1" lang="zh-CN" altLang="en-US" sz="2400" b="1">
                  <a:latin typeface="Times New Roman" pitchFamily="18" charset="0"/>
                </a:rPr>
                <a:t>椭圆偏振光</a:t>
              </a:r>
            </a:p>
          </p:txBody>
        </p:sp>
      </p:grpSp>
      <p:grpSp>
        <p:nvGrpSpPr>
          <p:cNvPr id="9" name="Group 30"/>
          <p:cNvGrpSpPr>
            <a:grpSpLocks/>
          </p:cNvGrpSpPr>
          <p:nvPr/>
        </p:nvGrpSpPr>
        <p:grpSpPr bwMode="auto">
          <a:xfrm>
            <a:off x="838200" y="3295650"/>
            <a:ext cx="1725613" cy="650875"/>
            <a:chOff x="528" y="2076"/>
            <a:chExt cx="1087" cy="410"/>
          </a:xfrm>
        </p:grpSpPr>
        <p:sp>
          <p:nvSpPr>
            <p:cNvPr id="47137" name="Line 31"/>
            <p:cNvSpPr>
              <a:spLocks noChangeShapeType="1"/>
            </p:cNvSpPr>
            <p:nvPr/>
          </p:nvSpPr>
          <p:spPr bwMode="auto">
            <a:xfrm>
              <a:off x="700" y="2403"/>
              <a:ext cx="841" cy="0"/>
            </a:xfrm>
            <a:prstGeom prst="line">
              <a:avLst/>
            </a:prstGeom>
            <a:noFill/>
            <a:ln w="38100">
              <a:solidFill>
                <a:srgbClr val="FF00FF"/>
              </a:solidFill>
              <a:round/>
              <a:headEnd/>
              <a:tailEnd type="triangle" w="med" len="med"/>
            </a:ln>
          </p:spPr>
          <p:txBody>
            <a:bodyPr/>
            <a:lstStyle/>
            <a:p>
              <a:endParaRPr lang="zh-CN" altLang="en-US"/>
            </a:p>
          </p:txBody>
        </p:sp>
        <p:sp>
          <p:nvSpPr>
            <p:cNvPr id="47138" name="Text Box 32"/>
            <p:cNvSpPr txBox="1">
              <a:spLocks noChangeArrowheads="1"/>
            </p:cNvSpPr>
            <p:nvPr/>
          </p:nvSpPr>
          <p:spPr bwMode="auto">
            <a:xfrm>
              <a:off x="528" y="2076"/>
              <a:ext cx="1087" cy="410"/>
            </a:xfrm>
            <a:prstGeom prst="rect">
              <a:avLst/>
            </a:prstGeom>
            <a:noFill/>
            <a:ln w="38100">
              <a:noFill/>
              <a:miter lim="800000"/>
              <a:headEnd/>
              <a:tailEnd/>
            </a:ln>
          </p:spPr>
          <p:txBody>
            <a:bodyPr/>
            <a:lstStyle/>
            <a:p>
              <a:pPr algn="just"/>
              <a:r>
                <a:rPr kumimoji="1" lang="zh-CN" altLang="en-US" sz="2400" b="1">
                  <a:solidFill>
                    <a:srgbClr val="FF00FF"/>
                  </a:solidFill>
                  <a:latin typeface="Times New Roman" pitchFamily="18" charset="0"/>
                </a:rPr>
                <a:t>部分偏振光</a:t>
              </a:r>
            </a:p>
          </p:txBody>
        </p:sp>
      </p:grpSp>
      <p:grpSp>
        <p:nvGrpSpPr>
          <p:cNvPr id="10" name="Group 33"/>
          <p:cNvGrpSpPr>
            <a:grpSpLocks/>
          </p:cNvGrpSpPr>
          <p:nvPr/>
        </p:nvGrpSpPr>
        <p:grpSpPr bwMode="auto">
          <a:xfrm>
            <a:off x="2970213" y="4237038"/>
            <a:ext cx="1500187" cy="569912"/>
            <a:chOff x="1871" y="2669"/>
            <a:chExt cx="945" cy="359"/>
          </a:xfrm>
        </p:grpSpPr>
        <p:sp>
          <p:nvSpPr>
            <p:cNvPr id="47135" name="Line 34"/>
            <p:cNvSpPr>
              <a:spLocks noChangeShapeType="1"/>
            </p:cNvSpPr>
            <p:nvPr/>
          </p:nvSpPr>
          <p:spPr bwMode="auto">
            <a:xfrm>
              <a:off x="1918" y="3007"/>
              <a:ext cx="841" cy="0"/>
            </a:xfrm>
            <a:prstGeom prst="line">
              <a:avLst/>
            </a:prstGeom>
            <a:noFill/>
            <a:ln w="38100">
              <a:solidFill>
                <a:srgbClr val="000000"/>
              </a:solidFill>
              <a:round/>
              <a:headEnd/>
              <a:tailEnd type="triangle" w="med" len="med"/>
            </a:ln>
          </p:spPr>
          <p:txBody>
            <a:bodyPr/>
            <a:lstStyle/>
            <a:p>
              <a:endParaRPr lang="zh-CN" altLang="en-US"/>
            </a:p>
          </p:txBody>
        </p:sp>
        <p:sp>
          <p:nvSpPr>
            <p:cNvPr id="47136" name="Text Box 35"/>
            <p:cNvSpPr txBox="1">
              <a:spLocks noChangeArrowheads="1"/>
            </p:cNvSpPr>
            <p:nvPr/>
          </p:nvSpPr>
          <p:spPr bwMode="auto">
            <a:xfrm>
              <a:off x="1871" y="2669"/>
              <a:ext cx="945" cy="359"/>
            </a:xfrm>
            <a:prstGeom prst="rect">
              <a:avLst/>
            </a:prstGeom>
            <a:noFill/>
            <a:ln w="38100">
              <a:noFill/>
              <a:miter lim="800000"/>
              <a:headEnd/>
              <a:tailEnd/>
            </a:ln>
          </p:spPr>
          <p:txBody>
            <a:bodyPr/>
            <a:lstStyle/>
            <a:p>
              <a:pPr algn="just"/>
              <a:r>
                <a:rPr kumimoji="1" lang="zh-CN" altLang="en-US" sz="2400" b="1">
                  <a:latin typeface="Times New Roman" pitchFamily="18" charset="0"/>
                </a:rPr>
                <a:t>线偏振光</a:t>
              </a:r>
            </a:p>
          </p:txBody>
        </p:sp>
      </p:grpSp>
      <p:sp>
        <p:nvSpPr>
          <p:cNvPr id="51236" name="Text Box 36"/>
          <p:cNvSpPr txBox="1">
            <a:spLocks noChangeArrowheads="1"/>
          </p:cNvSpPr>
          <p:nvPr/>
        </p:nvSpPr>
        <p:spPr bwMode="auto">
          <a:xfrm>
            <a:off x="4410075" y="3178175"/>
            <a:ext cx="614363" cy="2344738"/>
          </a:xfrm>
          <a:prstGeom prst="rect">
            <a:avLst/>
          </a:prstGeom>
          <a:solidFill>
            <a:srgbClr val="CCFFFF"/>
          </a:solidFill>
          <a:ln w="38100">
            <a:solidFill>
              <a:srgbClr val="0000FF"/>
            </a:solidFill>
            <a:miter lim="800000"/>
            <a:headEnd/>
            <a:tailEnd/>
          </a:ln>
        </p:spPr>
        <p:txBody>
          <a:bodyPr vert="eaVert"/>
          <a:lstStyle/>
          <a:p>
            <a:pPr algn="just"/>
            <a:r>
              <a:rPr kumimoji="1" lang="en-US" altLang="zh-CN" sz="2400" b="1">
                <a:solidFill>
                  <a:srgbClr val="0000FF"/>
                </a:solidFill>
                <a:latin typeface="Times New Roman" pitchFamily="18" charset="0"/>
              </a:rPr>
              <a:t> </a:t>
            </a:r>
            <a:r>
              <a:rPr kumimoji="1" lang="zh-CN" altLang="en-US" sz="2400" b="1">
                <a:solidFill>
                  <a:srgbClr val="0000FF"/>
                </a:solidFill>
                <a:latin typeface="Times New Roman" pitchFamily="18" charset="0"/>
              </a:rPr>
              <a:t>偏振片（转动）</a:t>
            </a:r>
          </a:p>
        </p:txBody>
      </p:sp>
      <p:grpSp>
        <p:nvGrpSpPr>
          <p:cNvPr id="11" name="Group 37"/>
          <p:cNvGrpSpPr>
            <a:grpSpLocks/>
          </p:cNvGrpSpPr>
          <p:nvPr/>
        </p:nvGrpSpPr>
        <p:grpSpPr bwMode="auto">
          <a:xfrm>
            <a:off x="5011738" y="4252913"/>
            <a:ext cx="3370262" cy="730250"/>
            <a:chOff x="3157" y="2679"/>
            <a:chExt cx="2123" cy="460"/>
          </a:xfrm>
        </p:grpSpPr>
        <p:sp>
          <p:nvSpPr>
            <p:cNvPr id="47132" name="Line 38"/>
            <p:cNvSpPr>
              <a:spLocks noChangeShapeType="1"/>
            </p:cNvSpPr>
            <p:nvPr/>
          </p:nvSpPr>
          <p:spPr bwMode="auto">
            <a:xfrm>
              <a:off x="3184" y="3017"/>
              <a:ext cx="841" cy="0"/>
            </a:xfrm>
            <a:prstGeom prst="line">
              <a:avLst/>
            </a:prstGeom>
            <a:noFill/>
            <a:ln w="38100">
              <a:solidFill>
                <a:srgbClr val="000000"/>
              </a:solidFill>
              <a:round/>
              <a:headEnd/>
              <a:tailEnd type="triangle" w="med" len="med"/>
            </a:ln>
          </p:spPr>
          <p:txBody>
            <a:bodyPr/>
            <a:lstStyle/>
            <a:p>
              <a:endParaRPr lang="zh-CN" altLang="en-US"/>
            </a:p>
          </p:txBody>
        </p:sp>
        <p:sp>
          <p:nvSpPr>
            <p:cNvPr id="47133" name="Text Box 39"/>
            <p:cNvSpPr txBox="1">
              <a:spLocks noChangeArrowheads="1"/>
            </p:cNvSpPr>
            <p:nvPr/>
          </p:nvSpPr>
          <p:spPr bwMode="auto">
            <a:xfrm>
              <a:off x="3157" y="2679"/>
              <a:ext cx="945" cy="359"/>
            </a:xfrm>
            <a:prstGeom prst="rect">
              <a:avLst/>
            </a:prstGeom>
            <a:noFill/>
            <a:ln w="38100">
              <a:noFill/>
              <a:miter lim="800000"/>
              <a:headEnd/>
              <a:tailEnd/>
            </a:ln>
          </p:spPr>
          <p:txBody>
            <a:bodyPr/>
            <a:lstStyle/>
            <a:p>
              <a:pPr algn="just"/>
              <a:r>
                <a:rPr kumimoji="1" lang="zh-CN" altLang="en-US" sz="2400" b="1">
                  <a:latin typeface="Times New Roman" pitchFamily="18" charset="0"/>
                </a:rPr>
                <a:t>线偏振光</a:t>
              </a:r>
            </a:p>
          </p:txBody>
        </p:sp>
        <p:sp>
          <p:nvSpPr>
            <p:cNvPr id="47134" name="Text Box 40"/>
            <p:cNvSpPr txBox="1">
              <a:spLocks noChangeArrowheads="1"/>
            </p:cNvSpPr>
            <p:nvPr/>
          </p:nvSpPr>
          <p:spPr bwMode="auto">
            <a:xfrm>
              <a:off x="4042" y="2800"/>
              <a:ext cx="1238" cy="339"/>
            </a:xfrm>
            <a:prstGeom prst="rect">
              <a:avLst/>
            </a:prstGeom>
            <a:noFill/>
            <a:ln w="38100">
              <a:noFill/>
              <a:miter lim="800000"/>
              <a:headEnd/>
              <a:tailEnd/>
            </a:ln>
          </p:spPr>
          <p:txBody>
            <a:bodyPr/>
            <a:lstStyle/>
            <a:p>
              <a:pPr algn="just"/>
              <a:r>
                <a:rPr kumimoji="1" lang="en-US" altLang="zh-CN" sz="2400" b="1" i="1">
                  <a:latin typeface="Times New Roman" pitchFamily="18" charset="0"/>
                </a:rPr>
                <a:t>I</a:t>
              </a:r>
              <a:r>
                <a:rPr kumimoji="1" lang="zh-CN" altLang="en-US" sz="2400" b="1">
                  <a:latin typeface="Times New Roman" pitchFamily="18" charset="0"/>
                </a:rPr>
                <a:t>变</a:t>
              </a:r>
              <a:r>
                <a:rPr kumimoji="1" lang="en-US" altLang="zh-CN" sz="2400" b="1">
                  <a:latin typeface="Times New Roman" pitchFamily="18" charset="0"/>
                </a:rPr>
                <a:t>, </a:t>
              </a:r>
              <a:r>
                <a:rPr kumimoji="1" lang="zh-CN" altLang="en-US" sz="2400" b="1">
                  <a:latin typeface="Times New Roman" pitchFamily="18" charset="0"/>
                </a:rPr>
                <a:t>有消光</a:t>
              </a:r>
            </a:p>
          </p:txBody>
        </p:sp>
      </p:grpSp>
      <p:grpSp>
        <p:nvGrpSpPr>
          <p:cNvPr id="12" name="Group 41"/>
          <p:cNvGrpSpPr>
            <a:grpSpLocks/>
          </p:cNvGrpSpPr>
          <p:nvPr/>
        </p:nvGrpSpPr>
        <p:grpSpPr bwMode="auto">
          <a:xfrm>
            <a:off x="3044825" y="2933700"/>
            <a:ext cx="1411288" cy="992188"/>
            <a:chOff x="1918" y="1848"/>
            <a:chExt cx="889" cy="625"/>
          </a:xfrm>
        </p:grpSpPr>
        <p:sp>
          <p:nvSpPr>
            <p:cNvPr id="47130" name="Line 42"/>
            <p:cNvSpPr>
              <a:spLocks noChangeShapeType="1"/>
            </p:cNvSpPr>
            <p:nvPr/>
          </p:nvSpPr>
          <p:spPr bwMode="auto">
            <a:xfrm>
              <a:off x="1918" y="2413"/>
              <a:ext cx="841" cy="0"/>
            </a:xfrm>
            <a:prstGeom prst="line">
              <a:avLst/>
            </a:prstGeom>
            <a:noFill/>
            <a:ln w="38100">
              <a:solidFill>
                <a:srgbClr val="FF00FF"/>
              </a:solidFill>
              <a:round/>
              <a:headEnd/>
              <a:tailEnd type="triangle" w="med" len="med"/>
            </a:ln>
          </p:spPr>
          <p:txBody>
            <a:bodyPr/>
            <a:lstStyle/>
            <a:p>
              <a:endParaRPr lang="zh-CN" altLang="en-US"/>
            </a:p>
          </p:txBody>
        </p:sp>
        <p:sp>
          <p:nvSpPr>
            <p:cNvPr id="47131" name="Text Box 43"/>
            <p:cNvSpPr txBox="1">
              <a:spLocks noChangeArrowheads="1"/>
            </p:cNvSpPr>
            <p:nvPr/>
          </p:nvSpPr>
          <p:spPr bwMode="auto">
            <a:xfrm>
              <a:off x="1948" y="1848"/>
              <a:ext cx="859" cy="625"/>
            </a:xfrm>
            <a:prstGeom prst="rect">
              <a:avLst/>
            </a:prstGeom>
            <a:noFill/>
            <a:ln w="38100">
              <a:noFill/>
              <a:miter lim="800000"/>
              <a:headEnd/>
              <a:tailEnd/>
            </a:ln>
          </p:spPr>
          <p:txBody>
            <a:bodyPr/>
            <a:lstStyle/>
            <a:p>
              <a:pPr algn="just"/>
              <a:r>
                <a:rPr kumimoji="1" lang="en-US" altLang="zh-CN" sz="2400" b="1">
                  <a:solidFill>
                    <a:srgbClr val="FF00FF"/>
                  </a:solidFill>
                  <a:latin typeface="Times New Roman" pitchFamily="18" charset="0"/>
                </a:rPr>
                <a:t> </a:t>
              </a:r>
              <a:r>
                <a:rPr kumimoji="1" lang="zh-CN" altLang="en-US" sz="2400" b="1">
                  <a:solidFill>
                    <a:srgbClr val="FF00FF"/>
                  </a:solidFill>
                  <a:latin typeface="Times New Roman" pitchFamily="18" charset="0"/>
                </a:rPr>
                <a:t>部分</a:t>
              </a:r>
            </a:p>
            <a:p>
              <a:pPr algn="just"/>
              <a:r>
                <a:rPr kumimoji="1" lang="zh-CN" altLang="en-US" sz="2400" b="1">
                  <a:solidFill>
                    <a:srgbClr val="FF00FF"/>
                  </a:solidFill>
                  <a:latin typeface="Times New Roman" pitchFamily="18" charset="0"/>
                </a:rPr>
                <a:t>偏振光</a:t>
              </a:r>
            </a:p>
          </p:txBody>
        </p:sp>
      </p:grpSp>
      <p:sp>
        <p:nvSpPr>
          <p:cNvPr id="51244" name="Text Box 44"/>
          <p:cNvSpPr txBox="1">
            <a:spLocks noChangeArrowheads="1"/>
          </p:cNvSpPr>
          <p:nvPr/>
        </p:nvSpPr>
        <p:spPr bwMode="auto">
          <a:xfrm>
            <a:off x="1427163" y="5653088"/>
            <a:ext cx="5735637" cy="877887"/>
          </a:xfrm>
          <a:prstGeom prst="rect">
            <a:avLst/>
          </a:prstGeom>
          <a:noFill/>
          <a:ln w="38100">
            <a:noFill/>
            <a:miter lim="800000"/>
            <a:headEnd/>
            <a:tailEnd/>
          </a:ln>
        </p:spPr>
        <p:txBody>
          <a:bodyPr/>
          <a:lstStyle/>
          <a:p>
            <a:pPr algn="just"/>
            <a:r>
              <a:rPr kumimoji="1" lang="zh-CN" altLang="en-US" sz="2400" b="1">
                <a:latin typeface="Times New Roman" pitchFamily="18" charset="0"/>
              </a:rPr>
              <a:t>光轴平行最大光强或最小光强方向放置或光轴平行椭圆偏振光的长轴或短轴放置</a:t>
            </a:r>
          </a:p>
        </p:txBody>
      </p:sp>
      <p:sp>
        <p:nvSpPr>
          <p:cNvPr id="51245" name="Line 45"/>
          <p:cNvSpPr>
            <a:spLocks noChangeShapeType="1"/>
          </p:cNvSpPr>
          <p:nvPr/>
        </p:nvSpPr>
        <p:spPr bwMode="auto">
          <a:xfrm flipV="1">
            <a:off x="2433638" y="5359400"/>
            <a:ext cx="360362" cy="390525"/>
          </a:xfrm>
          <a:prstGeom prst="line">
            <a:avLst/>
          </a:prstGeom>
          <a:noFill/>
          <a:ln w="38100">
            <a:solidFill>
              <a:srgbClr val="000000"/>
            </a:solidFill>
            <a:round/>
            <a:headEnd/>
            <a:tailEnd/>
          </a:ln>
        </p:spPr>
        <p:txBody>
          <a:bodyPr/>
          <a:lstStyle/>
          <a:p>
            <a:endParaRPr lang="zh-CN" altLang="en-US"/>
          </a:p>
        </p:txBody>
      </p:sp>
      <p:grpSp>
        <p:nvGrpSpPr>
          <p:cNvPr id="13" name="Group 46"/>
          <p:cNvGrpSpPr>
            <a:grpSpLocks/>
          </p:cNvGrpSpPr>
          <p:nvPr/>
        </p:nvGrpSpPr>
        <p:grpSpPr bwMode="auto">
          <a:xfrm>
            <a:off x="4995863" y="3297238"/>
            <a:ext cx="3386137" cy="723900"/>
            <a:chOff x="3147" y="2077"/>
            <a:chExt cx="2133" cy="456"/>
          </a:xfrm>
        </p:grpSpPr>
        <p:sp>
          <p:nvSpPr>
            <p:cNvPr id="47127" name="Line 47"/>
            <p:cNvSpPr>
              <a:spLocks noChangeShapeType="1"/>
            </p:cNvSpPr>
            <p:nvPr/>
          </p:nvSpPr>
          <p:spPr bwMode="auto">
            <a:xfrm>
              <a:off x="3175" y="2403"/>
              <a:ext cx="840" cy="0"/>
            </a:xfrm>
            <a:prstGeom prst="line">
              <a:avLst/>
            </a:prstGeom>
            <a:noFill/>
            <a:ln w="38100">
              <a:solidFill>
                <a:srgbClr val="FF00FF"/>
              </a:solidFill>
              <a:round/>
              <a:headEnd/>
              <a:tailEnd type="triangle" w="med" len="med"/>
            </a:ln>
          </p:spPr>
          <p:txBody>
            <a:bodyPr/>
            <a:lstStyle/>
            <a:p>
              <a:endParaRPr lang="zh-CN" altLang="en-US"/>
            </a:p>
          </p:txBody>
        </p:sp>
        <p:sp>
          <p:nvSpPr>
            <p:cNvPr id="47128" name="Text Box 48"/>
            <p:cNvSpPr txBox="1">
              <a:spLocks noChangeArrowheads="1"/>
            </p:cNvSpPr>
            <p:nvPr/>
          </p:nvSpPr>
          <p:spPr bwMode="auto">
            <a:xfrm>
              <a:off x="3147" y="2077"/>
              <a:ext cx="945" cy="359"/>
            </a:xfrm>
            <a:prstGeom prst="rect">
              <a:avLst/>
            </a:prstGeom>
            <a:noFill/>
            <a:ln w="38100">
              <a:noFill/>
              <a:miter lim="800000"/>
              <a:headEnd/>
              <a:tailEnd/>
            </a:ln>
          </p:spPr>
          <p:txBody>
            <a:bodyPr/>
            <a:lstStyle/>
            <a:p>
              <a:pPr algn="just"/>
              <a:r>
                <a:rPr kumimoji="1" lang="zh-CN" altLang="en-US" sz="2400" b="1">
                  <a:solidFill>
                    <a:srgbClr val="FF00FF"/>
                  </a:solidFill>
                  <a:latin typeface="Times New Roman" pitchFamily="18" charset="0"/>
                </a:rPr>
                <a:t>线偏振光</a:t>
              </a:r>
            </a:p>
          </p:txBody>
        </p:sp>
        <p:sp>
          <p:nvSpPr>
            <p:cNvPr id="47129" name="Text Box 49"/>
            <p:cNvSpPr txBox="1">
              <a:spLocks noChangeArrowheads="1"/>
            </p:cNvSpPr>
            <p:nvPr/>
          </p:nvSpPr>
          <p:spPr bwMode="auto">
            <a:xfrm>
              <a:off x="4042" y="2195"/>
              <a:ext cx="1238" cy="338"/>
            </a:xfrm>
            <a:prstGeom prst="rect">
              <a:avLst/>
            </a:prstGeom>
            <a:noFill/>
            <a:ln w="38100">
              <a:noFill/>
              <a:miter lim="800000"/>
              <a:headEnd/>
              <a:tailEnd/>
            </a:ln>
          </p:spPr>
          <p:txBody>
            <a:bodyPr/>
            <a:lstStyle/>
            <a:p>
              <a:pPr algn="just"/>
              <a:r>
                <a:rPr kumimoji="1" lang="en-US" altLang="zh-CN" sz="2400" b="1" i="1">
                  <a:solidFill>
                    <a:srgbClr val="FF00FF"/>
                  </a:solidFill>
                  <a:latin typeface="Times New Roman" pitchFamily="18" charset="0"/>
                </a:rPr>
                <a:t>I</a:t>
              </a:r>
              <a:r>
                <a:rPr kumimoji="1" lang="zh-CN" altLang="en-US" sz="2400" b="1">
                  <a:solidFill>
                    <a:srgbClr val="FF00FF"/>
                  </a:solidFill>
                  <a:latin typeface="Times New Roman" pitchFamily="18" charset="0"/>
                </a:rPr>
                <a:t>变</a:t>
              </a:r>
              <a:r>
                <a:rPr kumimoji="1" lang="en-US" altLang="zh-CN" sz="2400" b="1">
                  <a:solidFill>
                    <a:srgbClr val="FF00FF"/>
                  </a:solidFill>
                  <a:latin typeface="Times New Roman" pitchFamily="18" charset="0"/>
                </a:rPr>
                <a:t>, </a:t>
              </a:r>
              <a:r>
                <a:rPr kumimoji="1" lang="zh-CN" altLang="en-US" sz="2400" b="1">
                  <a:solidFill>
                    <a:srgbClr val="FF00FF"/>
                  </a:solidFill>
                  <a:latin typeface="Times New Roman" pitchFamily="18" charset="0"/>
                </a:rPr>
                <a:t>无消光</a:t>
              </a:r>
            </a:p>
          </p:txBody>
        </p:sp>
      </p:grpSp>
      <p:sp>
        <p:nvSpPr>
          <p:cNvPr id="51250" name="Line 50"/>
          <p:cNvSpPr>
            <a:spLocks noChangeShapeType="1"/>
          </p:cNvSpPr>
          <p:nvPr/>
        </p:nvSpPr>
        <p:spPr bwMode="auto">
          <a:xfrm flipV="1">
            <a:off x="5018088" y="2859088"/>
            <a:ext cx="538162" cy="582612"/>
          </a:xfrm>
          <a:prstGeom prst="line">
            <a:avLst/>
          </a:prstGeom>
          <a:noFill/>
          <a:ln w="38100">
            <a:solidFill>
              <a:srgbClr val="000000"/>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wipe(up)">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215"/>
                                        </p:tgtEl>
                                        <p:attrNameLst>
                                          <p:attrName>style.visibility</p:attrName>
                                        </p:attrNameLst>
                                      </p:cBhvr>
                                      <p:to>
                                        <p:strVal val="visible"/>
                                      </p:to>
                                    </p:set>
                                    <p:animEffect transition="in" filter="wipe(up)">
                                      <p:cBhvr>
                                        <p:cTn id="22" dur="500"/>
                                        <p:tgtEl>
                                          <p:spTgt spid="5121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51225"/>
                                        </p:tgtEl>
                                        <p:attrNameLst>
                                          <p:attrName>style.visibility</p:attrName>
                                        </p:attrNameLst>
                                      </p:cBhvr>
                                      <p:to>
                                        <p:strVal val="visible"/>
                                      </p:to>
                                    </p:set>
                                    <p:animEffect transition="in" filter="wipe(left)">
                                      <p:cBhvr>
                                        <p:cTn id="26" dur="500"/>
                                        <p:tgtEl>
                                          <p:spTgt spid="51225"/>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51224"/>
                                        </p:tgtEl>
                                        <p:attrNameLst>
                                          <p:attrName>style.visibility</p:attrName>
                                        </p:attrNameLst>
                                      </p:cBhvr>
                                      <p:to>
                                        <p:strVal val="visible"/>
                                      </p:to>
                                    </p:set>
                                    <p:animEffect transition="in" filter="wipe(left)">
                                      <p:cBhvr>
                                        <p:cTn id="30" dur="500"/>
                                        <p:tgtEl>
                                          <p:spTgt spid="512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1226"/>
                                        </p:tgtEl>
                                        <p:attrNameLst>
                                          <p:attrName>style.visibility</p:attrName>
                                        </p:attrNameLst>
                                      </p:cBhvr>
                                      <p:to>
                                        <p:strVal val="visible"/>
                                      </p:to>
                                    </p:set>
                                    <p:animEffect transition="in" filter="wipe(left)">
                                      <p:cBhvr>
                                        <p:cTn id="55" dur="500"/>
                                        <p:tgtEl>
                                          <p:spTgt spid="51226"/>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51245"/>
                                        </p:tgtEl>
                                        <p:attrNameLst>
                                          <p:attrName>style.visibility</p:attrName>
                                        </p:attrNameLst>
                                      </p:cBhvr>
                                      <p:to>
                                        <p:strVal val="visible"/>
                                      </p:to>
                                    </p:set>
                                    <p:animEffect transition="in" filter="wipe(left)">
                                      <p:cBhvr>
                                        <p:cTn id="59" dur="500"/>
                                        <p:tgtEl>
                                          <p:spTgt spid="51245"/>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51244"/>
                                        </p:tgtEl>
                                        <p:attrNameLst>
                                          <p:attrName>style.visibility</p:attrName>
                                        </p:attrNameLst>
                                      </p:cBhvr>
                                      <p:to>
                                        <p:strVal val="visible"/>
                                      </p:to>
                                    </p:set>
                                    <p:animEffect transition="in" filter="wipe(left)">
                                      <p:cBhvr>
                                        <p:cTn id="63" dur="500"/>
                                        <p:tgtEl>
                                          <p:spTgt spid="5124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left)">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51236"/>
                                        </p:tgtEl>
                                        <p:attrNameLst>
                                          <p:attrName>style.visibility</p:attrName>
                                        </p:attrNameLst>
                                      </p:cBhvr>
                                      <p:to>
                                        <p:strVal val="visible"/>
                                      </p:to>
                                    </p:set>
                                    <p:animEffect transition="in" filter="wipe(up)">
                                      <p:cBhvr>
                                        <p:cTn id="78" dur="500"/>
                                        <p:tgtEl>
                                          <p:spTgt spid="5123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250"/>
                                        </p:tgtEl>
                                        <p:attrNameLst>
                                          <p:attrName>style.visibility</p:attrName>
                                        </p:attrNameLst>
                                      </p:cBhvr>
                                      <p:to>
                                        <p:strVal val="visible"/>
                                      </p:to>
                                    </p:set>
                                    <p:animEffect transition="in" filter="wipe(left)">
                                      <p:cBhvr>
                                        <p:cTn id="83" dur="500"/>
                                        <p:tgtEl>
                                          <p:spTgt spid="5125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500"/>
                                        <p:tgtEl>
                                          <p:spTgt spid="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left)">
                                      <p:cBhvr>
                                        <p:cTn id="93" dur="500"/>
                                        <p:tgtEl>
                                          <p:spTgt spid="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wipe(left)">
                                      <p:cBhvr>
                                        <p:cTn id="98" dur="500"/>
                                        <p:tgtEl>
                                          <p:spTgt spid="1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wipe(left)">
                                      <p:cBhvr>
                                        <p:cTn id="10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nimBg="1" autoUpdateAnimBg="0"/>
      <p:bldP spid="51215" grpId="0" animBg="1" autoUpdateAnimBg="0"/>
      <p:bldP spid="51224" grpId="0" autoUpdateAnimBg="0"/>
      <p:bldP spid="51225" grpId="0" animBg="1"/>
      <p:bldP spid="51226" grpId="0" animBg="1" autoUpdateAnimBg="0"/>
      <p:bldP spid="51236" grpId="0" animBg="1" autoUpdateAnimBg="0"/>
      <p:bldP spid="51244" grpId="0" autoUpdateAnimBg="0"/>
      <p:bldP spid="51245" grpId="0" animBg="1"/>
      <p:bldP spid="512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2"/>
          <p:cNvSpPr txBox="1">
            <a:spLocks noChangeArrowheads="1"/>
          </p:cNvSpPr>
          <p:nvPr/>
        </p:nvSpPr>
        <p:spPr bwMode="auto">
          <a:xfrm>
            <a:off x="338138" y="0"/>
            <a:ext cx="5181600" cy="519113"/>
          </a:xfrm>
          <a:prstGeom prst="rect">
            <a:avLst/>
          </a:prstGeom>
          <a:noFill/>
          <a:ln w="9525">
            <a:noFill/>
            <a:miter lim="800000"/>
            <a:headEnd/>
            <a:tailEnd/>
          </a:ln>
        </p:spPr>
        <p:txBody>
          <a:bodyPr>
            <a:spAutoFit/>
          </a:bodyPr>
          <a:lstStyle/>
          <a:p>
            <a:pPr>
              <a:spcBef>
                <a:spcPct val="50000"/>
              </a:spcBef>
              <a:buFontTx/>
              <a:buBlip>
                <a:blip r:embed="rId3"/>
              </a:buBlip>
            </a:pPr>
            <a:r>
              <a:rPr lang="en-US" altLang="zh-CN" sz="2800" b="1">
                <a:solidFill>
                  <a:srgbClr val="000000"/>
                </a:solidFill>
                <a:latin typeface="Times New Roman" pitchFamily="18" charset="0"/>
              </a:rPr>
              <a:t>    </a:t>
            </a:r>
            <a:r>
              <a:rPr lang="zh-CN" altLang="en-US" sz="2800" b="1">
                <a:solidFill>
                  <a:srgbClr val="CC0000"/>
                </a:solidFill>
                <a:latin typeface="Times New Roman" pitchFamily="18" charset="0"/>
              </a:rPr>
              <a:t>偏振光</a:t>
            </a:r>
            <a:r>
              <a:rPr lang="zh-CN" altLang="en-US" sz="2800" b="1">
                <a:solidFill>
                  <a:srgbClr val="000000"/>
                </a:solidFill>
                <a:latin typeface="Times New Roman" pitchFamily="18" charset="0"/>
              </a:rPr>
              <a:t>（线偏振光）</a:t>
            </a:r>
          </a:p>
        </p:txBody>
      </p:sp>
      <p:grpSp>
        <p:nvGrpSpPr>
          <p:cNvPr id="2" name="Group 3"/>
          <p:cNvGrpSpPr>
            <a:grpSpLocks/>
          </p:cNvGrpSpPr>
          <p:nvPr/>
        </p:nvGrpSpPr>
        <p:grpSpPr bwMode="auto">
          <a:xfrm>
            <a:off x="5292725" y="1052513"/>
            <a:ext cx="2819400" cy="2133600"/>
            <a:chOff x="864" y="1296"/>
            <a:chExt cx="1776" cy="1344"/>
          </a:xfrm>
        </p:grpSpPr>
        <p:sp>
          <p:nvSpPr>
            <p:cNvPr id="4154" name="Rectangle 4"/>
            <p:cNvSpPr>
              <a:spLocks noChangeArrowheads="1"/>
            </p:cNvSpPr>
            <p:nvPr/>
          </p:nvSpPr>
          <p:spPr bwMode="auto">
            <a:xfrm>
              <a:off x="864" y="1296"/>
              <a:ext cx="1776" cy="1344"/>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155" name="Text Box 5"/>
            <p:cNvSpPr txBox="1">
              <a:spLocks noChangeArrowheads="1"/>
            </p:cNvSpPr>
            <p:nvPr/>
          </p:nvSpPr>
          <p:spPr bwMode="auto">
            <a:xfrm>
              <a:off x="864" y="1296"/>
              <a:ext cx="1776" cy="333"/>
            </a:xfrm>
            <a:prstGeom prst="rect">
              <a:avLst/>
            </a:prstGeom>
            <a:gradFill rotWithShape="0">
              <a:gsLst>
                <a:gs pos="0">
                  <a:srgbClr val="FFEFFF"/>
                </a:gs>
                <a:gs pos="50000">
                  <a:srgbClr val="FFFFFF"/>
                </a:gs>
                <a:gs pos="100000">
                  <a:srgbClr val="FFEFFF"/>
                </a:gs>
              </a:gsLst>
              <a:lin ang="5400000" scaled="1"/>
            </a:gradFill>
            <a:ln w="9525">
              <a:solidFill>
                <a:schemeClr val="tx1"/>
              </a:solidFill>
              <a:miter lim="800000"/>
              <a:headEnd/>
              <a:tailEnd/>
            </a:ln>
          </p:spPr>
          <p:txBody>
            <a:bodyPr>
              <a:spAutoFit/>
            </a:bodyPr>
            <a:lstStyle/>
            <a:p>
              <a:pPr algn="ctr">
                <a:spcBef>
                  <a:spcPct val="50000"/>
                </a:spcBef>
              </a:pPr>
              <a:r>
                <a:rPr lang="zh-CN" altLang="en-US" sz="2800" b="1">
                  <a:solidFill>
                    <a:srgbClr val="000000"/>
                  </a:solidFill>
                  <a:latin typeface="Times New Roman" pitchFamily="18" charset="0"/>
                </a:rPr>
                <a:t>符号表示</a:t>
              </a:r>
            </a:p>
          </p:txBody>
        </p:sp>
        <p:grpSp>
          <p:nvGrpSpPr>
            <p:cNvPr id="4156" name="Group 6"/>
            <p:cNvGrpSpPr>
              <a:grpSpLocks/>
            </p:cNvGrpSpPr>
            <p:nvPr/>
          </p:nvGrpSpPr>
          <p:grpSpPr bwMode="auto">
            <a:xfrm>
              <a:off x="1056" y="1824"/>
              <a:ext cx="1440" cy="336"/>
              <a:chOff x="1008" y="1776"/>
              <a:chExt cx="1440" cy="336"/>
            </a:xfrm>
          </p:grpSpPr>
          <p:sp>
            <p:nvSpPr>
              <p:cNvPr id="4164" name="Line 7"/>
              <p:cNvSpPr>
                <a:spLocks noChangeShapeType="1"/>
              </p:cNvSpPr>
              <p:nvPr/>
            </p:nvSpPr>
            <p:spPr bwMode="auto">
              <a:xfrm>
                <a:off x="1008" y="1944"/>
                <a:ext cx="1440"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4165" name="Line 8"/>
              <p:cNvSpPr>
                <a:spLocks noChangeShapeType="1"/>
              </p:cNvSpPr>
              <p:nvPr/>
            </p:nvSpPr>
            <p:spPr bwMode="auto">
              <a:xfrm>
                <a:off x="1200"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4166" name="Line 9"/>
              <p:cNvSpPr>
                <a:spLocks noChangeShapeType="1"/>
              </p:cNvSpPr>
              <p:nvPr/>
            </p:nvSpPr>
            <p:spPr bwMode="auto">
              <a:xfrm>
                <a:off x="1433"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4167" name="Line 10"/>
              <p:cNvSpPr>
                <a:spLocks noChangeShapeType="1"/>
              </p:cNvSpPr>
              <p:nvPr/>
            </p:nvSpPr>
            <p:spPr bwMode="auto">
              <a:xfrm>
                <a:off x="1667"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4168" name="Line 11"/>
              <p:cNvSpPr>
                <a:spLocks noChangeShapeType="1"/>
              </p:cNvSpPr>
              <p:nvPr/>
            </p:nvSpPr>
            <p:spPr bwMode="auto">
              <a:xfrm>
                <a:off x="1900"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4169" name="Line 12"/>
              <p:cNvSpPr>
                <a:spLocks noChangeShapeType="1"/>
              </p:cNvSpPr>
              <p:nvPr/>
            </p:nvSpPr>
            <p:spPr bwMode="auto">
              <a:xfrm>
                <a:off x="2134" y="1776"/>
                <a:ext cx="0" cy="336"/>
              </a:xfrm>
              <a:prstGeom prst="line">
                <a:avLst/>
              </a:prstGeom>
              <a:noFill/>
              <a:ln w="19050">
                <a:solidFill>
                  <a:srgbClr val="0000FF"/>
                </a:solidFill>
                <a:round/>
                <a:headEnd/>
                <a:tailEnd type="none" w="sm" len="lg"/>
              </a:ln>
            </p:spPr>
            <p:txBody>
              <a:bodyPr wrap="none" anchor="ctr"/>
              <a:lstStyle/>
              <a:p>
                <a:endParaRPr lang="zh-CN" altLang="en-US"/>
              </a:p>
            </p:txBody>
          </p:sp>
        </p:grpSp>
        <p:grpSp>
          <p:nvGrpSpPr>
            <p:cNvPr id="4157" name="Group 13"/>
            <p:cNvGrpSpPr>
              <a:grpSpLocks/>
            </p:cNvGrpSpPr>
            <p:nvPr/>
          </p:nvGrpSpPr>
          <p:grpSpPr bwMode="auto">
            <a:xfrm>
              <a:off x="1056" y="2400"/>
              <a:ext cx="1440" cy="96"/>
              <a:chOff x="1056" y="2448"/>
              <a:chExt cx="1440" cy="96"/>
            </a:xfrm>
          </p:grpSpPr>
          <p:sp>
            <p:nvSpPr>
              <p:cNvPr id="4158" name="Line 14"/>
              <p:cNvSpPr>
                <a:spLocks noChangeShapeType="1"/>
              </p:cNvSpPr>
              <p:nvPr/>
            </p:nvSpPr>
            <p:spPr bwMode="auto">
              <a:xfrm>
                <a:off x="1056" y="2496"/>
                <a:ext cx="1440"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4159" name="Oval 15"/>
              <p:cNvSpPr>
                <a:spLocks noChangeArrowheads="1"/>
              </p:cNvSpPr>
              <p:nvPr/>
            </p:nvSpPr>
            <p:spPr bwMode="auto">
              <a:xfrm>
                <a:off x="1243"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4160" name="Oval 16"/>
              <p:cNvSpPr>
                <a:spLocks noChangeArrowheads="1"/>
              </p:cNvSpPr>
              <p:nvPr/>
            </p:nvSpPr>
            <p:spPr bwMode="auto">
              <a:xfrm>
                <a:off x="1467"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4161" name="Oval 17"/>
              <p:cNvSpPr>
                <a:spLocks noChangeArrowheads="1"/>
              </p:cNvSpPr>
              <p:nvPr/>
            </p:nvSpPr>
            <p:spPr bwMode="auto">
              <a:xfrm>
                <a:off x="1691"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4162" name="Oval 18"/>
              <p:cNvSpPr>
                <a:spLocks noChangeArrowheads="1"/>
              </p:cNvSpPr>
              <p:nvPr/>
            </p:nvSpPr>
            <p:spPr bwMode="auto">
              <a:xfrm>
                <a:off x="1915"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4163" name="Oval 19"/>
              <p:cNvSpPr>
                <a:spLocks noChangeArrowheads="1"/>
              </p:cNvSpPr>
              <p:nvPr/>
            </p:nvSpPr>
            <p:spPr bwMode="auto">
              <a:xfrm>
                <a:off x="2139" y="2448"/>
                <a:ext cx="74" cy="9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sp>
        <p:nvSpPr>
          <p:cNvPr id="5140" name="Text Box 20"/>
          <p:cNvSpPr txBox="1">
            <a:spLocks noChangeArrowheads="1"/>
          </p:cNvSpPr>
          <p:nvPr/>
        </p:nvSpPr>
        <p:spPr bwMode="auto">
          <a:xfrm>
            <a:off x="395288" y="3357563"/>
            <a:ext cx="8305800" cy="884237"/>
          </a:xfrm>
          <a:prstGeom prst="rect">
            <a:avLst/>
          </a:prstGeom>
          <a:noFill/>
          <a:ln w="9525">
            <a:noFill/>
            <a:miter lim="800000"/>
            <a:headEnd/>
            <a:tailEnd/>
          </a:ln>
        </p:spPr>
        <p:txBody>
          <a:bodyPr>
            <a:spAutoFit/>
          </a:bodyPr>
          <a:lstStyle/>
          <a:p>
            <a:r>
              <a:rPr lang="en-US" altLang="zh-CN" sz="2800" b="1">
                <a:solidFill>
                  <a:srgbClr val="000000"/>
                </a:solidFill>
                <a:latin typeface="Times New Roman" pitchFamily="18" charset="0"/>
              </a:rPr>
              <a:t>     </a:t>
            </a:r>
            <a:r>
              <a:rPr lang="zh-CN" altLang="en-US" sz="2800" b="1">
                <a:solidFill>
                  <a:srgbClr val="CC0000"/>
                </a:solidFill>
                <a:latin typeface="Times New Roman" pitchFamily="18" charset="0"/>
              </a:rPr>
              <a:t>部分偏振光</a:t>
            </a:r>
            <a:r>
              <a:rPr lang="zh-CN" altLang="en-US" sz="2800" b="1">
                <a:solidFill>
                  <a:srgbClr val="000000"/>
                </a:solidFill>
                <a:latin typeface="Times New Roman" pitchFamily="18" charset="0"/>
              </a:rPr>
              <a:t> ：</a:t>
            </a:r>
            <a:r>
              <a:rPr kumimoji="1" lang="zh-CN" altLang="en-US" sz="2400">
                <a:latin typeface="Times New Roman" pitchFamily="18" charset="0"/>
              </a:rPr>
              <a:t>彼此无固定相位关系、振动方向任意、</a:t>
            </a:r>
            <a:r>
              <a:rPr kumimoji="1" lang="zh-CN" altLang="en-US" sz="2400" b="1">
                <a:solidFill>
                  <a:srgbClr val="FF3300"/>
                </a:solidFill>
                <a:latin typeface="Times New Roman" pitchFamily="18" charset="0"/>
              </a:rPr>
              <a:t>不同方向上振幅不同</a:t>
            </a:r>
            <a:r>
              <a:rPr kumimoji="1" lang="zh-CN" altLang="en-US" sz="2400">
                <a:latin typeface="Times New Roman" pitchFamily="18" charset="0"/>
              </a:rPr>
              <a:t>的大量光振动的组合</a:t>
            </a:r>
            <a:r>
              <a:rPr lang="en-US" altLang="zh-CN" sz="2400" b="1">
                <a:solidFill>
                  <a:srgbClr val="000000"/>
                </a:solidFill>
                <a:latin typeface="Times New Roman" pitchFamily="18" charset="0"/>
              </a:rPr>
              <a:t>.</a:t>
            </a:r>
          </a:p>
        </p:txBody>
      </p:sp>
      <p:grpSp>
        <p:nvGrpSpPr>
          <p:cNvPr id="5" name="Group 21"/>
          <p:cNvGrpSpPr>
            <a:grpSpLocks/>
          </p:cNvGrpSpPr>
          <p:nvPr/>
        </p:nvGrpSpPr>
        <p:grpSpPr bwMode="auto">
          <a:xfrm>
            <a:off x="611188" y="6165850"/>
            <a:ext cx="7620000" cy="533400"/>
            <a:chOff x="384" y="3600"/>
            <a:chExt cx="4800" cy="336"/>
          </a:xfrm>
        </p:grpSpPr>
        <p:sp>
          <p:nvSpPr>
            <p:cNvPr id="4137" name="Text Box 22"/>
            <p:cNvSpPr txBox="1">
              <a:spLocks noChangeArrowheads="1"/>
            </p:cNvSpPr>
            <p:nvPr/>
          </p:nvSpPr>
          <p:spPr bwMode="auto">
            <a:xfrm>
              <a:off x="384" y="3600"/>
              <a:ext cx="1248" cy="333"/>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a:spAutoFit/>
            </a:bodyPr>
            <a:lstStyle/>
            <a:p>
              <a:pPr algn="ctr">
                <a:spcBef>
                  <a:spcPct val="50000"/>
                </a:spcBef>
              </a:pPr>
              <a:r>
                <a:rPr lang="zh-CN" altLang="en-US" sz="2800" b="1">
                  <a:solidFill>
                    <a:srgbClr val="000000"/>
                  </a:solidFill>
                  <a:latin typeface="Times New Roman" pitchFamily="18" charset="0"/>
                </a:rPr>
                <a:t>符号表示</a:t>
              </a:r>
            </a:p>
          </p:txBody>
        </p:sp>
        <p:grpSp>
          <p:nvGrpSpPr>
            <p:cNvPr id="4138" name="Group 23"/>
            <p:cNvGrpSpPr>
              <a:grpSpLocks/>
            </p:cNvGrpSpPr>
            <p:nvPr/>
          </p:nvGrpSpPr>
          <p:grpSpPr bwMode="auto">
            <a:xfrm>
              <a:off x="3552" y="3600"/>
              <a:ext cx="1632" cy="336"/>
              <a:chOff x="3552" y="3600"/>
              <a:chExt cx="1632" cy="336"/>
            </a:xfrm>
          </p:grpSpPr>
          <p:sp>
            <p:nvSpPr>
              <p:cNvPr id="4147" name="Line 24"/>
              <p:cNvSpPr>
                <a:spLocks noChangeShapeType="1"/>
              </p:cNvSpPr>
              <p:nvPr/>
            </p:nvSpPr>
            <p:spPr bwMode="auto">
              <a:xfrm>
                <a:off x="4205"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4148" name="Line 25"/>
              <p:cNvSpPr>
                <a:spLocks noChangeShapeType="1"/>
              </p:cNvSpPr>
              <p:nvPr/>
            </p:nvSpPr>
            <p:spPr bwMode="auto">
              <a:xfrm>
                <a:off x="3552" y="3768"/>
                <a:ext cx="16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4149" name="Oval 26"/>
              <p:cNvSpPr>
                <a:spLocks noChangeArrowheads="1"/>
              </p:cNvSpPr>
              <p:nvPr/>
            </p:nvSpPr>
            <p:spPr bwMode="auto">
              <a:xfrm>
                <a:off x="3696" y="3726"/>
                <a:ext cx="80" cy="8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4150" name="Oval 27"/>
              <p:cNvSpPr>
                <a:spLocks noChangeArrowheads="1"/>
              </p:cNvSpPr>
              <p:nvPr/>
            </p:nvSpPr>
            <p:spPr bwMode="auto">
              <a:xfrm>
                <a:off x="3932" y="3726"/>
                <a:ext cx="78" cy="8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4151" name="Oval 28"/>
              <p:cNvSpPr>
                <a:spLocks noChangeArrowheads="1"/>
              </p:cNvSpPr>
              <p:nvPr/>
            </p:nvSpPr>
            <p:spPr bwMode="auto">
              <a:xfrm>
                <a:off x="4402" y="3726"/>
                <a:ext cx="78" cy="8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4152" name="Oval 29"/>
              <p:cNvSpPr>
                <a:spLocks noChangeArrowheads="1"/>
              </p:cNvSpPr>
              <p:nvPr/>
            </p:nvSpPr>
            <p:spPr bwMode="auto">
              <a:xfrm>
                <a:off x="4636" y="3726"/>
                <a:ext cx="79" cy="8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4153" name="Line 30"/>
              <p:cNvSpPr>
                <a:spLocks noChangeShapeType="1"/>
              </p:cNvSpPr>
              <p:nvPr/>
            </p:nvSpPr>
            <p:spPr bwMode="auto">
              <a:xfrm>
                <a:off x="4911" y="3600"/>
                <a:ext cx="0" cy="336"/>
              </a:xfrm>
              <a:prstGeom prst="line">
                <a:avLst/>
              </a:prstGeom>
              <a:noFill/>
              <a:ln w="19050">
                <a:solidFill>
                  <a:srgbClr val="0000FF"/>
                </a:solidFill>
                <a:round/>
                <a:headEnd/>
                <a:tailEnd type="none" w="sm" len="lg"/>
              </a:ln>
            </p:spPr>
            <p:txBody>
              <a:bodyPr wrap="none" anchor="ctr"/>
              <a:lstStyle/>
              <a:p>
                <a:endParaRPr lang="zh-CN" altLang="en-US"/>
              </a:p>
            </p:txBody>
          </p:sp>
        </p:grpSp>
        <p:grpSp>
          <p:nvGrpSpPr>
            <p:cNvPr id="4139" name="Group 31"/>
            <p:cNvGrpSpPr>
              <a:grpSpLocks/>
            </p:cNvGrpSpPr>
            <p:nvPr/>
          </p:nvGrpSpPr>
          <p:grpSpPr bwMode="auto">
            <a:xfrm>
              <a:off x="1776" y="3600"/>
              <a:ext cx="1584" cy="336"/>
              <a:chOff x="1776" y="3600"/>
              <a:chExt cx="1584" cy="336"/>
            </a:xfrm>
          </p:grpSpPr>
          <p:sp>
            <p:nvSpPr>
              <p:cNvPr id="4140" name="Line 32"/>
              <p:cNvSpPr>
                <a:spLocks noChangeShapeType="1"/>
              </p:cNvSpPr>
              <p:nvPr/>
            </p:nvSpPr>
            <p:spPr bwMode="auto">
              <a:xfrm>
                <a:off x="1776" y="3768"/>
                <a:ext cx="1584"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4141" name="Line 33"/>
              <p:cNvSpPr>
                <a:spLocks noChangeShapeType="1"/>
              </p:cNvSpPr>
              <p:nvPr/>
            </p:nvSpPr>
            <p:spPr bwMode="auto">
              <a:xfrm>
                <a:off x="2002"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4142" name="Line 34"/>
              <p:cNvSpPr>
                <a:spLocks noChangeShapeType="1"/>
              </p:cNvSpPr>
              <p:nvPr/>
            </p:nvSpPr>
            <p:spPr bwMode="auto">
              <a:xfrm>
                <a:off x="2229"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4143" name="Line 35"/>
              <p:cNvSpPr>
                <a:spLocks noChangeShapeType="1"/>
              </p:cNvSpPr>
              <p:nvPr/>
            </p:nvSpPr>
            <p:spPr bwMode="auto">
              <a:xfrm>
                <a:off x="2643"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4144" name="Line 36"/>
              <p:cNvSpPr>
                <a:spLocks noChangeShapeType="1"/>
              </p:cNvSpPr>
              <p:nvPr/>
            </p:nvSpPr>
            <p:spPr bwMode="auto">
              <a:xfrm>
                <a:off x="2870"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4145" name="Oval 37"/>
              <p:cNvSpPr>
                <a:spLocks noChangeArrowheads="1"/>
              </p:cNvSpPr>
              <p:nvPr/>
            </p:nvSpPr>
            <p:spPr bwMode="auto">
              <a:xfrm>
                <a:off x="3021" y="3726"/>
                <a:ext cx="80" cy="8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4146" name="Oval 38"/>
              <p:cNvSpPr>
                <a:spLocks noChangeArrowheads="1"/>
              </p:cNvSpPr>
              <p:nvPr/>
            </p:nvSpPr>
            <p:spPr bwMode="auto">
              <a:xfrm>
                <a:off x="2379" y="3726"/>
                <a:ext cx="81" cy="84"/>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sp>
        <p:nvSpPr>
          <p:cNvPr id="5159" name="Rectangle 39"/>
          <p:cNvSpPr>
            <a:spLocks noChangeArrowheads="1"/>
          </p:cNvSpPr>
          <p:nvPr/>
        </p:nvSpPr>
        <p:spPr bwMode="auto">
          <a:xfrm>
            <a:off x="1785938" y="533400"/>
            <a:ext cx="6172200" cy="519113"/>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光振动只沿某一固定方向的光 </a:t>
            </a:r>
            <a:r>
              <a:rPr lang="en-US" altLang="zh-CN" sz="2800" b="1">
                <a:solidFill>
                  <a:srgbClr val="000000"/>
                </a:solidFill>
                <a:latin typeface="Times New Roman" pitchFamily="18" charset="0"/>
              </a:rPr>
              <a:t>.</a:t>
            </a:r>
          </a:p>
        </p:txBody>
      </p:sp>
      <p:grpSp>
        <p:nvGrpSpPr>
          <p:cNvPr id="8" name="Group 40"/>
          <p:cNvGrpSpPr>
            <a:grpSpLocks/>
          </p:cNvGrpSpPr>
          <p:nvPr/>
        </p:nvGrpSpPr>
        <p:grpSpPr bwMode="auto">
          <a:xfrm>
            <a:off x="828675" y="1044575"/>
            <a:ext cx="4267200" cy="2133600"/>
            <a:chOff x="2736" y="1296"/>
            <a:chExt cx="2688" cy="1344"/>
          </a:xfrm>
        </p:grpSpPr>
        <p:sp>
          <p:nvSpPr>
            <p:cNvPr id="4120" name="Rectangle 41"/>
            <p:cNvSpPr>
              <a:spLocks noChangeArrowheads="1"/>
            </p:cNvSpPr>
            <p:nvPr/>
          </p:nvSpPr>
          <p:spPr bwMode="auto">
            <a:xfrm>
              <a:off x="2736" y="1296"/>
              <a:ext cx="2688" cy="1344"/>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121" name="Line 42"/>
            <p:cNvSpPr>
              <a:spLocks noChangeShapeType="1"/>
            </p:cNvSpPr>
            <p:nvPr/>
          </p:nvSpPr>
          <p:spPr bwMode="auto">
            <a:xfrm>
              <a:off x="2832" y="1920"/>
              <a:ext cx="2544" cy="0"/>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163" name="Text Box 43"/>
            <p:cNvSpPr txBox="1">
              <a:spLocks noChangeArrowheads="1"/>
            </p:cNvSpPr>
            <p:nvPr/>
          </p:nvSpPr>
          <p:spPr bwMode="auto">
            <a:xfrm>
              <a:off x="3504" y="2304"/>
              <a:ext cx="1152"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振动面</a:t>
              </a:r>
            </a:p>
          </p:txBody>
        </p:sp>
        <p:graphicFrame>
          <p:nvGraphicFramePr>
            <p:cNvPr id="4098" name="Object 44"/>
            <p:cNvGraphicFramePr>
              <a:graphicFrameLocks noChangeAspect="1"/>
            </p:cNvGraphicFramePr>
            <p:nvPr/>
          </p:nvGraphicFramePr>
          <p:xfrm>
            <a:off x="5040" y="1920"/>
            <a:ext cx="218" cy="338"/>
          </p:xfrm>
          <a:graphic>
            <a:graphicData uri="http://schemas.openxmlformats.org/presentationml/2006/ole">
              <p:oleObj spid="_x0000_s4098" name="Equation" r:id="rId4" imgW="177480" imgH="228600" progId="Equation.3">
                <p:embed/>
              </p:oleObj>
            </a:graphicData>
          </a:graphic>
        </p:graphicFrame>
        <p:sp>
          <p:nvSpPr>
            <p:cNvPr id="4123" name="Freeform 45"/>
            <p:cNvSpPr>
              <a:spLocks/>
            </p:cNvSpPr>
            <p:nvPr/>
          </p:nvSpPr>
          <p:spPr bwMode="auto">
            <a:xfrm>
              <a:off x="3043" y="1580"/>
              <a:ext cx="939" cy="657"/>
            </a:xfrm>
            <a:custGeom>
              <a:avLst/>
              <a:gdLst>
                <a:gd name="T0" fmla="*/ 0 w 880"/>
                <a:gd name="T1" fmla="*/ 426 h 849"/>
                <a:gd name="T2" fmla="*/ 93 w 880"/>
                <a:gd name="T3" fmla="*/ 112 h 849"/>
                <a:gd name="T4" fmla="*/ 220 w 880"/>
                <a:gd name="T5" fmla="*/ 2 h 849"/>
                <a:gd name="T6" fmla="*/ 341 w 880"/>
                <a:gd name="T7" fmla="*/ 124 h 849"/>
                <a:gd name="T8" fmla="*/ 440 w 880"/>
                <a:gd name="T9" fmla="*/ 426 h 849"/>
                <a:gd name="T10" fmla="*/ 521 w 880"/>
                <a:gd name="T11" fmla="*/ 696 h 849"/>
                <a:gd name="T12" fmla="*/ 660 w 880"/>
                <a:gd name="T13" fmla="*/ 849 h 849"/>
                <a:gd name="T14" fmla="*/ 793 w 880"/>
                <a:gd name="T15" fmla="*/ 696 h 849"/>
                <a:gd name="T16" fmla="*/ 880 w 880"/>
                <a:gd name="T17" fmla="*/ 426 h 8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0"/>
                <a:gd name="T28" fmla="*/ 0 h 849"/>
                <a:gd name="T29" fmla="*/ 880 w 880"/>
                <a:gd name="T30" fmla="*/ 849 h 8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 h="849">
                  <a:moveTo>
                    <a:pt x="0" y="426"/>
                  </a:moveTo>
                  <a:cubicBezTo>
                    <a:pt x="15" y="374"/>
                    <a:pt x="56" y="183"/>
                    <a:pt x="93" y="112"/>
                  </a:cubicBezTo>
                  <a:cubicBezTo>
                    <a:pt x="130" y="41"/>
                    <a:pt x="179" y="0"/>
                    <a:pt x="220" y="2"/>
                  </a:cubicBezTo>
                  <a:cubicBezTo>
                    <a:pt x="261" y="4"/>
                    <a:pt x="304" y="53"/>
                    <a:pt x="341" y="124"/>
                  </a:cubicBezTo>
                  <a:cubicBezTo>
                    <a:pt x="378" y="195"/>
                    <a:pt x="410" y="331"/>
                    <a:pt x="440" y="426"/>
                  </a:cubicBezTo>
                  <a:cubicBezTo>
                    <a:pt x="470" y="521"/>
                    <a:pt x="484" y="626"/>
                    <a:pt x="521" y="696"/>
                  </a:cubicBezTo>
                  <a:cubicBezTo>
                    <a:pt x="558" y="766"/>
                    <a:pt x="615" y="849"/>
                    <a:pt x="660" y="849"/>
                  </a:cubicBezTo>
                  <a:cubicBezTo>
                    <a:pt x="705" y="849"/>
                    <a:pt x="756" y="766"/>
                    <a:pt x="793" y="696"/>
                  </a:cubicBezTo>
                  <a:cubicBezTo>
                    <a:pt x="830" y="626"/>
                    <a:pt x="862" y="482"/>
                    <a:pt x="880" y="426"/>
                  </a:cubicBezTo>
                </a:path>
              </a:pathLst>
            </a:custGeom>
            <a:noFill/>
            <a:ln w="28575">
              <a:solidFill>
                <a:srgbClr val="FF0000"/>
              </a:solidFill>
              <a:round/>
              <a:headEnd type="none" w="sm" len="lg"/>
              <a:tailEnd type="none" w="sm" len="lg"/>
            </a:ln>
          </p:spPr>
          <p:txBody>
            <a:bodyPr wrap="none" anchor="ctr"/>
            <a:lstStyle/>
            <a:p>
              <a:endParaRPr lang="zh-CN" altLang="en-US"/>
            </a:p>
          </p:txBody>
        </p:sp>
        <p:sp>
          <p:nvSpPr>
            <p:cNvPr id="4124" name="Line 46"/>
            <p:cNvSpPr>
              <a:spLocks noChangeShapeType="1"/>
            </p:cNvSpPr>
            <p:nvPr/>
          </p:nvSpPr>
          <p:spPr bwMode="auto">
            <a:xfrm flipV="1">
              <a:off x="3279" y="1582"/>
              <a:ext cx="0" cy="327"/>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4125" name="Line 47"/>
            <p:cNvSpPr>
              <a:spLocks noChangeShapeType="1"/>
            </p:cNvSpPr>
            <p:nvPr/>
          </p:nvSpPr>
          <p:spPr bwMode="auto">
            <a:xfrm flipV="1">
              <a:off x="4200" y="1582"/>
              <a:ext cx="0" cy="327"/>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4126" name="Line 48"/>
            <p:cNvSpPr>
              <a:spLocks noChangeShapeType="1"/>
            </p:cNvSpPr>
            <p:nvPr/>
          </p:nvSpPr>
          <p:spPr bwMode="auto">
            <a:xfrm flipV="1">
              <a:off x="3747" y="1909"/>
              <a:ext cx="0" cy="328"/>
            </a:xfrm>
            <a:prstGeom prst="line">
              <a:avLst/>
            </a:prstGeom>
            <a:noFill/>
            <a:ln w="9525">
              <a:solidFill>
                <a:srgbClr val="FF0000"/>
              </a:solidFill>
              <a:round/>
              <a:headEnd type="triangle" w="sm" len="lg"/>
              <a:tailEnd type="none" w="sm" len="lg"/>
            </a:ln>
          </p:spPr>
          <p:txBody>
            <a:bodyPr wrap="none" anchor="ctr"/>
            <a:lstStyle/>
            <a:p>
              <a:endParaRPr lang="zh-CN" altLang="en-US"/>
            </a:p>
          </p:txBody>
        </p:sp>
        <p:sp>
          <p:nvSpPr>
            <p:cNvPr id="4127" name="Line 49"/>
            <p:cNvSpPr>
              <a:spLocks noChangeShapeType="1"/>
            </p:cNvSpPr>
            <p:nvPr/>
          </p:nvSpPr>
          <p:spPr bwMode="auto">
            <a:xfrm flipV="1">
              <a:off x="4668" y="1909"/>
              <a:ext cx="0" cy="328"/>
            </a:xfrm>
            <a:prstGeom prst="line">
              <a:avLst/>
            </a:prstGeom>
            <a:noFill/>
            <a:ln w="9525">
              <a:solidFill>
                <a:srgbClr val="FF0000"/>
              </a:solidFill>
              <a:round/>
              <a:headEnd type="triangle" w="sm" len="lg"/>
              <a:tailEnd type="none" w="sm" len="lg"/>
            </a:ln>
          </p:spPr>
          <p:txBody>
            <a:bodyPr wrap="none" anchor="ctr"/>
            <a:lstStyle/>
            <a:p>
              <a:endParaRPr lang="zh-CN" altLang="en-US"/>
            </a:p>
          </p:txBody>
        </p:sp>
        <p:sp>
          <p:nvSpPr>
            <p:cNvPr id="4128" name="Freeform 50"/>
            <p:cNvSpPr>
              <a:spLocks/>
            </p:cNvSpPr>
            <p:nvPr/>
          </p:nvSpPr>
          <p:spPr bwMode="auto">
            <a:xfrm>
              <a:off x="3640" y="1909"/>
              <a:ext cx="1" cy="250"/>
            </a:xfrm>
            <a:custGeom>
              <a:avLst/>
              <a:gdLst>
                <a:gd name="T0" fmla="*/ 1 w 1"/>
                <a:gd name="T1" fmla="*/ 323 h 323"/>
                <a:gd name="T2" fmla="*/ 0 w 1"/>
                <a:gd name="T3" fmla="*/ 0 h 323"/>
                <a:gd name="T4" fmla="*/ 0 60000 65536"/>
                <a:gd name="T5" fmla="*/ 0 60000 65536"/>
                <a:gd name="T6" fmla="*/ 0 w 1"/>
                <a:gd name="T7" fmla="*/ 0 h 323"/>
                <a:gd name="T8" fmla="*/ 1 w 1"/>
                <a:gd name="T9" fmla="*/ 323 h 323"/>
              </a:gdLst>
              <a:ahLst/>
              <a:cxnLst>
                <a:cxn ang="T4">
                  <a:pos x="T0" y="T1"/>
                </a:cxn>
                <a:cxn ang="T5">
                  <a:pos x="T2" y="T3"/>
                </a:cxn>
              </a:cxnLst>
              <a:rect l="T6" t="T7" r="T8" b="T9"/>
              <a:pathLst>
                <a:path w="1" h="323">
                  <a:moveTo>
                    <a:pt x="1" y="323"/>
                  </a:moveTo>
                  <a:lnTo>
                    <a:pt x="0" y="0"/>
                  </a:lnTo>
                </a:path>
              </a:pathLst>
            </a:custGeom>
            <a:noFill/>
            <a:ln w="9525">
              <a:solidFill>
                <a:srgbClr val="FF0000"/>
              </a:solidFill>
              <a:round/>
              <a:headEnd type="triangle" w="sm" len="lg"/>
              <a:tailEnd type="none" w="sm" len="lg"/>
            </a:ln>
          </p:spPr>
          <p:txBody>
            <a:bodyPr wrap="none" anchor="ctr"/>
            <a:lstStyle/>
            <a:p>
              <a:endParaRPr lang="zh-CN" altLang="en-US"/>
            </a:p>
          </p:txBody>
        </p:sp>
        <p:sp>
          <p:nvSpPr>
            <p:cNvPr id="4129" name="Freeform 51"/>
            <p:cNvSpPr>
              <a:spLocks/>
            </p:cNvSpPr>
            <p:nvPr/>
          </p:nvSpPr>
          <p:spPr bwMode="auto">
            <a:xfrm>
              <a:off x="3855" y="1909"/>
              <a:ext cx="2" cy="247"/>
            </a:xfrm>
            <a:custGeom>
              <a:avLst/>
              <a:gdLst>
                <a:gd name="T0" fmla="*/ 0 w 2"/>
                <a:gd name="T1" fmla="*/ 319 h 319"/>
                <a:gd name="T2" fmla="*/ 2 w 2"/>
                <a:gd name="T3" fmla="*/ 0 h 319"/>
                <a:gd name="T4" fmla="*/ 0 60000 65536"/>
                <a:gd name="T5" fmla="*/ 0 60000 65536"/>
                <a:gd name="T6" fmla="*/ 0 w 2"/>
                <a:gd name="T7" fmla="*/ 0 h 319"/>
                <a:gd name="T8" fmla="*/ 2 w 2"/>
                <a:gd name="T9" fmla="*/ 319 h 319"/>
              </a:gdLst>
              <a:ahLst/>
              <a:cxnLst>
                <a:cxn ang="T4">
                  <a:pos x="T0" y="T1"/>
                </a:cxn>
                <a:cxn ang="T5">
                  <a:pos x="T2" y="T3"/>
                </a:cxn>
              </a:cxnLst>
              <a:rect l="T6" t="T7" r="T8" b="T9"/>
              <a:pathLst>
                <a:path w="2" h="319">
                  <a:moveTo>
                    <a:pt x="0" y="319"/>
                  </a:moveTo>
                  <a:lnTo>
                    <a:pt x="2" y="0"/>
                  </a:lnTo>
                </a:path>
              </a:pathLst>
            </a:custGeom>
            <a:noFill/>
            <a:ln w="9525">
              <a:solidFill>
                <a:srgbClr val="FF0000"/>
              </a:solidFill>
              <a:round/>
              <a:headEnd type="triangle" w="sm" len="lg"/>
              <a:tailEnd type="none" w="sm" len="lg"/>
            </a:ln>
          </p:spPr>
          <p:txBody>
            <a:bodyPr wrap="none" anchor="ctr"/>
            <a:lstStyle/>
            <a:p>
              <a:endParaRPr lang="zh-CN" altLang="en-US"/>
            </a:p>
          </p:txBody>
        </p:sp>
        <p:sp>
          <p:nvSpPr>
            <p:cNvPr id="4130" name="Line 52"/>
            <p:cNvSpPr>
              <a:spLocks noChangeShapeType="1"/>
            </p:cNvSpPr>
            <p:nvPr/>
          </p:nvSpPr>
          <p:spPr bwMode="auto">
            <a:xfrm flipV="1">
              <a:off x="4559" y="1909"/>
              <a:ext cx="1" cy="274"/>
            </a:xfrm>
            <a:prstGeom prst="line">
              <a:avLst/>
            </a:prstGeom>
            <a:noFill/>
            <a:ln w="9525">
              <a:solidFill>
                <a:srgbClr val="FF0000"/>
              </a:solidFill>
              <a:round/>
              <a:headEnd type="triangle" w="sm" len="lg"/>
              <a:tailEnd type="none" w="sm" len="lg"/>
            </a:ln>
          </p:spPr>
          <p:txBody>
            <a:bodyPr wrap="none" anchor="ctr"/>
            <a:lstStyle/>
            <a:p>
              <a:endParaRPr lang="zh-CN" altLang="en-US"/>
            </a:p>
          </p:txBody>
        </p:sp>
        <p:sp>
          <p:nvSpPr>
            <p:cNvPr id="4131" name="Freeform 53"/>
            <p:cNvSpPr>
              <a:spLocks/>
            </p:cNvSpPr>
            <p:nvPr/>
          </p:nvSpPr>
          <p:spPr bwMode="auto">
            <a:xfrm>
              <a:off x="4764" y="1908"/>
              <a:ext cx="4" cy="275"/>
            </a:xfrm>
            <a:custGeom>
              <a:avLst/>
              <a:gdLst>
                <a:gd name="T0" fmla="*/ 0 w 4"/>
                <a:gd name="T1" fmla="*/ 356 h 356"/>
                <a:gd name="T2" fmla="*/ 4 w 4"/>
                <a:gd name="T3" fmla="*/ 0 h 356"/>
                <a:gd name="T4" fmla="*/ 0 60000 65536"/>
                <a:gd name="T5" fmla="*/ 0 60000 65536"/>
                <a:gd name="T6" fmla="*/ 0 w 4"/>
                <a:gd name="T7" fmla="*/ 0 h 356"/>
                <a:gd name="T8" fmla="*/ 4 w 4"/>
                <a:gd name="T9" fmla="*/ 356 h 356"/>
              </a:gdLst>
              <a:ahLst/>
              <a:cxnLst>
                <a:cxn ang="T4">
                  <a:pos x="T0" y="T1"/>
                </a:cxn>
                <a:cxn ang="T5">
                  <a:pos x="T2" y="T3"/>
                </a:cxn>
              </a:cxnLst>
              <a:rect l="T6" t="T7" r="T8" b="T9"/>
              <a:pathLst>
                <a:path w="4" h="356">
                  <a:moveTo>
                    <a:pt x="0" y="356"/>
                  </a:moveTo>
                  <a:lnTo>
                    <a:pt x="4" y="0"/>
                  </a:lnTo>
                </a:path>
              </a:pathLst>
            </a:custGeom>
            <a:noFill/>
            <a:ln w="9525">
              <a:solidFill>
                <a:srgbClr val="FF0000"/>
              </a:solidFill>
              <a:round/>
              <a:headEnd type="triangle" w="sm" len="lg"/>
              <a:tailEnd type="none" w="sm" len="lg"/>
            </a:ln>
          </p:spPr>
          <p:txBody>
            <a:bodyPr wrap="none" anchor="ctr"/>
            <a:lstStyle/>
            <a:p>
              <a:endParaRPr lang="zh-CN" altLang="en-US"/>
            </a:p>
          </p:txBody>
        </p:sp>
        <p:sp>
          <p:nvSpPr>
            <p:cNvPr id="4132" name="Line 54"/>
            <p:cNvSpPr>
              <a:spLocks noChangeShapeType="1"/>
            </p:cNvSpPr>
            <p:nvPr/>
          </p:nvSpPr>
          <p:spPr bwMode="auto">
            <a:xfrm flipV="1">
              <a:off x="4098" y="1626"/>
              <a:ext cx="0" cy="283"/>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4133" name="Line 55"/>
            <p:cNvSpPr>
              <a:spLocks noChangeShapeType="1"/>
            </p:cNvSpPr>
            <p:nvPr/>
          </p:nvSpPr>
          <p:spPr bwMode="auto">
            <a:xfrm flipV="1">
              <a:off x="4303" y="1626"/>
              <a:ext cx="0" cy="283"/>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4134" name="Freeform 56"/>
            <p:cNvSpPr>
              <a:spLocks/>
            </p:cNvSpPr>
            <p:nvPr/>
          </p:nvSpPr>
          <p:spPr bwMode="auto">
            <a:xfrm>
              <a:off x="3381" y="1654"/>
              <a:ext cx="1" cy="255"/>
            </a:xfrm>
            <a:custGeom>
              <a:avLst/>
              <a:gdLst>
                <a:gd name="T0" fmla="*/ 0 w 1"/>
                <a:gd name="T1" fmla="*/ 329 h 329"/>
                <a:gd name="T2" fmla="*/ 0 w 1"/>
                <a:gd name="T3" fmla="*/ 0 h 329"/>
                <a:gd name="T4" fmla="*/ 0 60000 65536"/>
                <a:gd name="T5" fmla="*/ 0 60000 65536"/>
                <a:gd name="T6" fmla="*/ 0 w 1"/>
                <a:gd name="T7" fmla="*/ 0 h 329"/>
                <a:gd name="T8" fmla="*/ 1 w 1"/>
                <a:gd name="T9" fmla="*/ 329 h 329"/>
              </a:gdLst>
              <a:ahLst/>
              <a:cxnLst>
                <a:cxn ang="T4">
                  <a:pos x="T0" y="T1"/>
                </a:cxn>
                <a:cxn ang="T5">
                  <a:pos x="T2" y="T3"/>
                </a:cxn>
              </a:cxnLst>
              <a:rect l="T6" t="T7" r="T8" b="T9"/>
              <a:pathLst>
                <a:path w="1" h="329">
                  <a:moveTo>
                    <a:pt x="0" y="329"/>
                  </a:moveTo>
                  <a:lnTo>
                    <a:pt x="0" y="0"/>
                  </a:lnTo>
                </a:path>
              </a:pathLst>
            </a:custGeom>
            <a:noFill/>
            <a:ln w="9525">
              <a:solidFill>
                <a:srgbClr val="FF0000"/>
              </a:solidFill>
              <a:round/>
              <a:headEnd type="none" w="sm" len="lg"/>
              <a:tailEnd type="triangle" w="sm" len="lg"/>
            </a:ln>
          </p:spPr>
          <p:txBody>
            <a:bodyPr wrap="none" anchor="ctr"/>
            <a:lstStyle/>
            <a:p>
              <a:endParaRPr lang="zh-CN" altLang="en-US"/>
            </a:p>
          </p:txBody>
        </p:sp>
        <p:sp>
          <p:nvSpPr>
            <p:cNvPr id="4135" name="Freeform 57"/>
            <p:cNvSpPr>
              <a:spLocks/>
            </p:cNvSpPr>
            <p:nvPr/>
          </p:nvSpPr>
          <p:spPr bwMode="auto">
            <a:xfrm>
              <a:off x="3172" y="1642"/>
              <a:ext cx="4" cy="267"/>
            </a:xfrm>
            <a:custGeom>
              <a:avLst/>
              <a:gdLst>
                <a:gd name="T0" fmla="*/ 4 w 4"/>
                <a:gd name="T1" fmla="*/ 345 h 345"/>
                <a:gd name="T2" fmla="*/ 0 w 4"/>
                <a:gd name="T3" fmla="*/ 0 h 345"/>
                <a:gd name="T4" fmla="*/ 0 60000 65536"/>
                <a:gd name="T5" fmla="*/ 0 60000 65536"/>
                <a:gd name="T6" fmla="*/ 0 w 4"/>
                <a:gd name="T7" fmla="*/ 0 h 345"/>
                <a:gd name="T8" fmla="*/ 4 w 4"/>
                <a:gd name="T9" fmla="*/ 345 h 345"/>
              </a:gdLst>
              <a:ahLst/>
              <a:cxnLst>
                <a:cxn ang="T4">
                  <a:pos x="T0" y="T1"/>
                </a:cxn>
                <a:cxn ang="T5">
                  <a:pos x="T2" y="T3"/>
                </a:cxn>
              </a:cxnLst>
              <a:rect l="T6" t="T7" r="T8" b="T9"/>
              <a:pathLst>
                <a:path w="4" h="345">
                  <a:moveTo>
                    <a:pt x="4" y="345"/>
                  </a:moveTo>
                  <a:lnTo>
                    <a:pt x="0" y="0"/>
                  </a:lnTo>
                </a:path>
              </a:pathLst>
            </a:custGeom>
            <a:noFill/>
            <a:ln w="9525">
              <a:solidFill>
                <a:srgbClr val="FF0000"/>
              </a:solidFill>
              <a:round/>
              <a:headEnd type="none" w="sm" len="lg"/>
              <a:tailEnd type="triangle" w="sm" len="lg"/>
            </a:ln>
          </p:spPr>
          <p:txBody>
            <a:bodyPr wrap="none" anchor="ctr"/>
            <a:lstStyle/>
            <a:p>
              <a:endParaRPr lang="zh-CN" altLang="en-US"/>
            </a:p>
          </p:txBody>
        </p:sp>
        <p:sp>
          <p:nvSpPr>
            <p:cNvPr id="4136" name="Freeform 58"/>
            <p:cNvSpPr>
              <a:spLocks/>
            </p:cNvSpPr>
            <p:nvPr/>
          </p:nvSpPr>
          <p:spPr bwMode="auto">
            <a:xfrm>
              <a:off x="3979" y="1582"/>
              <a:ext cx="917" cy="661"/>
            </a:xfrm>
            <a:custGeom>
              <a:avLst/>
              <a:gdLst>
                <a:gd name="T0" fmla="*/ 0 w 860"/>
                <a:gd name="T1" fmla="*/ 426 h 855"/>
                <a:gd name="T2" fmla="*/ 93 w 860"/>
                <a:gd name="T3" fmla="*/ 112 h 855"/>
                <a:gd name="T4" fmla="*/ 220 w 860"/>
                <a:gd name="T5" fmla="*/ 2 h 855"/>
                <a:gd name="T6" fmla="*/ 341 w 860"/>
                <a:gd name="T7" fmla="*/ 124 h 855"/>
                <a:gd name="T8" fmla="*/ 432 w 860"/>
                <a:gd name="T9" fmla="*/ 422 h 855"/>
                <a:gd name="T10" fmla="*/ 508 w 860"/>
                <a:gd name="T11" fmla="*/ 702 h 855"/>
                <a:gd name="T12" fmla="*/ 656 w 860"/>
                <a:gd name="T13" fmla="*/ 854 h 855"/>
                <a:gd name="T14" fmla="*/ 793 w 860"/>
                <a:gd name="T15" fmla="*/ 696 h 855"/>
                <a:gd name="T16" fmla="*/ 860 w 860"/>
                <a:gd name="T17" fmla="*/ 426 h 8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0"/>
                <a:gd name="T28" fmla="*/ 0 h 855"/>
                <a:gd name="T29" fmla="*/ 860 w 860"/>
                <a:gd name="T30" fmla="*/ 855 h 8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0" h="855">
                  <a:moveTo>
                    <a:pt x="0" y="426"/>
                  </a:moveTo>
                  <a:cubicBezTo>
                    <a:pt x="15" y="374"/>
                    <a:pt x="56" y="183"/>
                    <a:pt x="93" y="112"/>
                  </a:cubicBezTo>
                  <a:cubicBezTo>
                    <a:pt x="130" y="41"/>
                    <a:pt x="179" y="0"/>
                    <a:pt x="220" y="2"/>
                  </a:cubicBezTo>
                  <a:cubicBezTo>
                    <a:pt x="261" y="4"/>
                    <a:pt x="306" y="54"/>
                    <a:pt x="341" y="124"/>
                  </a:cubicBezTo>
                  <a:cubicBezTo>
                    <a:pt x="376" y="194"/>
                    <a:pt x="404" y="326"/>
                    <a:pt x="432" y="422"/>
                  </a:cubicBezTo>
                  <a:cubicBezTo>
                    <a:pt x="460" y="518"/>
                    <a:pt x="471" y="630"/>
                    <a:pt x="508" y="702"/>
                  </a:cubicBezTo>
                  <a:cubicBezTo>
                    <a:pt x="545" y="774"/>
                    <a:pt x="609" y="855"/>
                    <a:pt x="656" y="854"/>
                  </a:cubicBezTo>
                  <a:cubicBezTo>
                    <a:pt x="703" y="853"/>
                    <a:pt x="759" y="767"/>
                    <a:pt x="793" y="696"/>
                  </a:cubicBezTo>
                  <a:cubicBezTo>
                    <a:pt x="827" y="625"/>
                    <a:pt x="846" y="482"/>
                    <a:pt x="860" y="426"/>
                  </a:cubicBezTo>
                </a:path>
              </a:pathLst>
            </a:custGeom>
            <a:noFill/>
            <a:ln w="28575">
              <a:solidFill>
                <a:srgbClr val="FF0000"/>
              </a:solidFill>
              <a:round/>
              <a:headEnd type="none" w="sm" len="lg"/>
              <a:tailEnd type="none" w="sm" len="lg"/>
            </a:ln>
          </p:spPr>
          <p:txBody>
            <a:bodyPr wrap="none" anchor="ctr"/>
            <a:lstStyle/>
            <a:p>
              <a:endParaRPr lang="zh-CN" altLang="en-US"/>
            </a:p>
          </p:txBody>
        </p:sp>
        <p:graphicFrame>
          <p:nvGraphicFramePr>
            <p:cNvPr id="4099" name="Object 59"/>
            <p:cNvGraphicFramePr>
              <a:graphicFrameLocks noChangeAspect="1"/>
            </p:cNvGraphicFramePr>
            <p:nvPr/>
          </p:nvGraphicFramePr>
          <p:xfrm>
            <a:off x="4464" y="1488"/>
            <a:ext cx="253" cy="312"/>
          </p:xfrm>
          <a:graphic>
            <a:graphicData uri="http://schemas.openxmlformats.org/presentationml/2006/ole">
              <p:oleObj spid="_x0000_s4099" name="Equation" r:id="rId5" imgW="215640" imgH="266400" progId="Equation.3">
                <p:embed/>
              </p:oleObj>
            </a:graphicData>
          </a:graphic>
        </p:graphicFrame>
      </p:grpSp>
      <p:grpSp>
        <p:nvGrpSpPr>
          <p:cNvPr id="9" name="Group 60"/>
          <p:cNvGrpSpPr>
            <a:grpSpLocks/>
          </p:cNvGrpSpPr>
          <p:nvPr/>
        </p:nvGrpSpPr>
        <p:grpSpPr bwMode="auto">
          <a:xfrm>
            <a:off x="2051050" y="4157663"/>
            <a:ext cx="5091113" cy="1963737"/>
            <a:chOff x="2163" y="2840"/>
            <a:chExt cx="3207" cy="1237"/>
          </a:xfrm>
        </p:grpSpPr>
        <p:grpSp>
          <p:nvGrpSpPr>
            <p:cNvPr id="4107" name="Group 61"/>
            <p:cNvGrpSpPr>
              <a:grpSpLocks/>
            </p:cNvGrpSpPr>
            <p:nvPr/>
          </p:nvGrpSpPr>
          <p:grpSpPr bwMode="auto">
            <a:xfrm>
              <a:off x="3651" y="2840"/>
              <a:ext cx="1719" cy="1237"/>
              <a:chOff x="1465" y="2928"/>
              <a:chExt cx="1719" cy="1237"/>
            </a:xfrm>
          </p:grpSpPr>
          <p:sp>
            <p:nvSpPr>
              <p:cNvPr id="4115" name="Text Box 62"/>
              <p:cNvSpPr txBox="1">
                <a:spLocks noChangeArrowheads="1"/>
              </p:cNvSpPr>
              <p:nvPr/>
            </p:nvSpPr>
            <p:spPr bwMode="auto">
              <a:xfrm>
                <a:off x="1728" y="3913"/>
                <a:ext cx="1456" cy="252"/>
              </a:xfrm>
              <a:prstGeom prst="rect">
                <a:avLst/>
              </a:prstGeom>
              <a:noFill/>
              <a:ln w="31750">
                <a:noFill/>
                <a:miter lim="800000"/>
                <a:headEnd/>
                <a:tailEnd/>
              </a:ln>
            </p:spPr>
            <p:txBody>
              <a:bodyPr/>
              <a:lstStyle/>
              <a:p>
                <a:pPr algn="just"/>
                <a:r>
                  <a:rPr kumimoji="1" lang="zh-CN" altLang="en-US" sz="2000" b="1">
                    <a:solidFill>
                      <a:srgbClr val="000000"/>
                    </a:solidFill>
                    <a:latin typeface="方正书宋简体"/>
                  </a:rPr>
                  <a:t>部分偏振光的分解</a:t>
                </a:r>
                <a:endParaRPr kumimoji="1" lang="zh-CN" altLang="en-US" sz="2000" b="1" u="sng">
                  <a:solidFill>
                    <a:srgbClr val="000000"/>
                  </a:solidFill>
                  <a:latin typeface="方正书宋简体"/>
                </a:endParaRPr>
              </a:p>
              <a:p>
                <a:pPr algn="just"/>
                <a:endParaRPr kumimoji="1" lang="en-US" altLang="zh-CN" sz="2000" b="1">
                  <a:latin typeface="Times New Roman" pitchFamily="18" charset="0"/>
                </a:endParaRPr>
              </a:p>
            </p:txBody>
          </p:sp>
          <p:sp>
            <p:nvSpPr>
              <p:cNvPr id="4116" name="Line 63"/>
              <p:cNvSpPr>
                <a:spLocks noChangeShapeType="1"/>
              </p:cNvSpPr>
              <p:nvPr/>
            </p:nvSpPr>
            <p:spPr bwMode="auto">
              <a:xfrm>
                <a:off x="2083" y="3421"/>
                <a:ext cx="528" cy="1"/>
              </a:xfrm>
              <a:prstGeom prst="line">
                <a:avLst/>
              </a:prstGeom>
              <a:noFill/>
              <a:ln w="31750">
                <a:solidFill>
                  <a:srgbClr val="FF0000"/>
                </a:solidFill>
                <a:round/>
                <a:headEnd type="triangle" w="med" len="sm"/>
                <a:tailEnd type="triangle" w="med" len="sm"/>
              </a:ln>
            </p:spPr>
            <p:txBody>
              <a:bodyPr/>
              <a:lstStyle/>
              <a:p>
                <a:endParaRPr lang="zh-CN" altLang="en-US"/>
              </a:p>
            </p:txBody>
          </p:sp>
          <p:sp>
            <p:nvSpPr>
              <p:cNvPr id="4117" name="Line 64"/>
              <p:cNvSpPr>
                <a:spLocks noChangeShapeType="1"/>
              </p:cNvSpPr>
              <p:nvPr/>
            </p:nvSpPr>
            <p:spPr bwMode="auto">
              <a:xfrm flipH="1">
                <a:off x="2349" y="3047"/>
                <a:ext cx="6" cy="707"/>
              </a:xfrm>
              <a:prstGeom prst="line">
                <a:avLst/>
              </a:prstGeom>
              <a:noFill/>
              <a:ln w="31750">
                <a:solidFill>
                  <a:srgbClr val="FF0000"/>
                </a:solidFill>
                <a:round/>
                <a:headEnd type="triangle" w="med" len="sm"/>
                <a:tailEnd type="triangle" w="med" len="sm"/>
              </a:ln>
            </p:spPr>
            <p:txBody>
              <a:bodyPr/>
              <a:lstStyle/>
              <a:p>
                <a:endParaRPr lang="zh-CN" altLang="en-US"/>
              </a:p>
            </p:txBody>
          </p:sp>
          <p:sp>
            <p:nvSpPr>
              <p:cNvPr id="4118" name="Oval 65"/>
              <p:cNvSpPr>
                <a:spLocks noChangeArrowheads="1"/>
              </p:cNvSpPr>
              <p:nvPr/>
            </p:nvSpPr>
            <p:spPr bwMode="auto">
              <a:xfrm>
                <a:off x="1971" y="2928"/>
                <a:ext cx="768" cy="976"/>
              </a:xfrm>
              <a:prstGeom prst="ellipse">
                <a:avLst/>
              </a:prstGeom>
              <a:noFill/>
              <a:ln w="31750">
                <a:solidFill>
                  <a:srgbClr val="0000FF"/>
                </a:solidFill>
                <a:round/>
                <a:headEnd/>
                <a:tailEnd/>
              </a:ln>
            </p:spPr>
            <p:txBody>
              <a:bodyPr/>
              <a:lstStyle/>
              <a:p>
                <a:endParaRPr lang="zh-CN" altLang="en-US"/>
              </a:p>
            </p:txBody>
          </p:sp>
          <p:sp>
            <p:nvSpPr>
              <p:cNvPr id="4119" name="Rectangle 66"/>
              <p:cNvSpPr>
                <a:spLocks noChangeArrowheads="1"/>
              </p:cNvSpPr>
              <p:nvPr/>
            </p:nvSpPr>
            <p:spPr bwMode="auto">
              <a:xfrm>
                <a:off x="1465" y="3272"/>
                <a:ext cx="264" cy="296"/>
              </a:xfrm>
              <a:prstGeom prst="rect">
                <a:avLst/>
              </a:prstGeom>
              <a:noFill/>
              <a:ln w="31750">
                <a:noFill/>
                <a:miter lim="800000"/>
                <a:headEnd/>
                <a:tailEnd/>
              </a:ln>
            </p:spPr>
            <p:txBody>
              <a:bodyPr lIns="12700" tIns="12700" rIns="12700" bIns="12700"/>
              <a:lstStyle/>
              <a:p>
                <a:pPr algn="just"/>
                <a:r>
                  <a:rPr kumimoji="1" lang="en-US" altLang="zh-CN" sz="2000" b="1">
                    <a:solidFill>
                      <a:srgbClr val="000000"/>
                    </a:solidFill>
                    <a:latin typeface="Times New Roman" pitchFamily="18" charset="0"/>
                    <a:sym typeface="Symbol" pitchFamily="18" charset="2"/>
                  </a:rPr>
                  <a:t></a:t>
                </a:r>
                <a:endParaRPr kumimoji="1" lang="en-US" altLang="zh-CN" sz="2000" b="1">
                  <a:solidFill>
                    <a:srgbClr val="000000"/>
                  </a:solidFill>
                  <a:latin typeface="Times New Roman" pitchFamily="18" charset="0"/>
                </a:endParaRPr>
              </a:p>
            </p:txBody>
          </p:sp>
        </p:grpSp>
        <p:grpSp>
          <p:nvGrpSpPr>
            <p:cNvPr id="4108" name="Group 67"/>
            <p:cNvGrpSpPr>
              <a:grpSpLocks/>
            </p:cNvGrpSpPr>
            <p:nvPr/>
          </p:nvGrpSpPr>
          <p:grpSpPr bwMode="auto">
            <a:xfrm>
              <a:off x="2163" y="2840"/>
              <a:ext cx="1030" cy="1237"/>
              <a:chOff x="288" y="2928"/>
              <a:chExt cx="1030" cy="1237"/>
            </a:xfrm>
          </p:grpSpPr>
          <p:sp>
            <p:nvSpPr>
              <p:cNvPr id="4109" name="Line 68"/>
              <p:cNvSpPr>
                <a:spLocks noChangeShapeType="1"/>
              </p:cNvSpPr>
              <p:nvPr/>
            </p:nvSpPr>
            <p:spPr bwMode="auto">
              <a:xfrm>
                <a:off x="515" y="3431"/>
                <a:ext cx="543" cy="0"/>
              </a:xfrm>
              <a:prstGeom prst="line">
                <a:avLst/>
              </a:prstGeom>
              <a:noFill/>
              <a:ln w="31750">
                <a:solidFill>
                  <a:srgbClr val="FF0000"/>
                </a:solidFill>
                <a:round/>
                <a:headEnd type="triangle" w="med" len="sm"/>
                <a:tailEnd type="triangle" w="med" len="sm"/>
              </a:ln>
            </p:spPr>
            <p:txBody>
              <a:bodyPr/>
              <a:lstStyle/>
              <a:p>
                <a:endParaRPr lang="zh-CN" altLang="en-US"/>
              </a:p>
            </p:txBody>
          </p:sp>
          <p:sp>
            <p:nvSpPr>
              <p:cNvPr id="4110" name="Line 69"/>
              <p:cNvSpPr>
                <a:spLocks noChangeShapeType="1"/>
              </p:cNvSpPr>
              <p:nvPr/>
            </p:nvSpPr>
            <p:spPr bwMode="auto">
              <a:xfrm>
                <a:off x="791" y="3025"/>
                <a:ext cx="0" cy="782"/>
              </a:xfrm>
              <a:prstGeom prst="line">
                <a:avLst/>
              </a:prstGeom>
              <a:noFill/>
              <a:ln w="31750">
                <a:solidFill>
                  <a:srgbClr val="FF0000"/>
                </a:solidFill>
                <a:round/>
                <a:headEnd type="triangle" w="med" len="sm"/>
                <a:tailEnd type="triangle" w="med" len="sm"/>
              </a:ln>
            </p:spPr>
            <p:txBody>
              <a:bodyPr/>
              <a:lstStyle/>
              <a:p>
                <a:endParaRPr lang="zh-CN" altLang="en-US"/>
              </a:p>
            </p:txBody>
          </p:sp>
          <p:sp>
            <p:nvSpPr>
              <p:cNvPr id="4111" name="Line 70"/>
              <p:cNvSpPr>
                <a:spLocks noChangeShapeType="1"/>
              </p:cNvSpPr>
              <p:nvPr/>
            </p:nvSpPr>
            <p:spPr bwMode="auto">
              <a:xfrm flipV="1">
                <a:off x="588" y="3173"/>
                <a:ext cx="418" cy="498"/>
              </a:xfrm>
              <a:prstGeom prst="line">
                <a:avLst/>
              </a:prstGeom>
              <a:noFill/>
              <a:ln w="31750">
                <a:solidFill>
                  <a:srgbClr val="FF0000"/>
                </a:solidFill>
                <a:round/>
                <a:headEnd type="triangle" w="med" len="sm"/>
                <a:tailEnd type="triangle" w="med" len="sm"/>
              </a:ln>
            </p:spPr>
            <p:txBody>
              <a:bodyPr/>
              <a:lstStyle/>
              <a:p>
                <a:endParaRPr lang="zh-CN" altLang="en-US"/>
              </a:p>
            </p:txBody>
          </p:sp>
          <p:sp>
            <p:nvSpPr>
              <p:cNvPr id="4112" name="Line 71"/>
              <p:cNvSpPr>
                <a:spLocks noChangeShapeType="1"/>
              </p:cNvSpPr>
              <p:nvPr/>
            </p:nvSpPr>
            <p:spPr bwMode="auto">
              <a:xfrm flipH="1" flipV="1">
                <a:off x="581" y="3174"/>
                <a:ext cx="417" cy="499"/>
              </a:xfrm>
              <a:prstGeom prst="line">
                <a:avLst/>
              </a:prstGeom>
              <a:noFill/>
              <a:ln w="31750">
                <a:solidFill>
                  <a:srgbClr val="FF0000"/>
                </a:solidFill>
                <a:round/>
                <a:headEnd type="triangle" w="med" len="sm"/>
                <a:tailEnd type="triangle" w="med" len="sm"/>
              </a:ln>
            </p:spPr>
            <p:txBody>
              <a:bodyPr/>
              <a:lstStyle/>
              <a:p>
                <a:endParaRPr lang="zh-CN" altLang="en-US"/>
              </a:p>
            </p:txBody>
          </p:sp>
          <p:sp>
            <p:nvSpPr>
              <p:cNvPr id="4113" name="Oval 72"/>
              <p:cNvSpPr>
                <a:spLocks noChangeArrowheads="1"/>
              </p:cNvSpPr>
              <p:nvPr/>
            </p:nvSpPr>
            <p:spPr bwMode="auto">
              <a:xfrm>
                <a:off x="411" y="2928"/>
                <a:ext cx="768" cy="976"/>
              </a:xfrm>
              <a:prstGeom prst="ellipse">
                <a:avLst/>
              </a:prstGeom>
              <a:noFill/>
              <a:ln w="31750">
                <a:solidFill>
                  <a:srgbClr val="0000FF"/>
                </a:solidFill>
                <a:round/>
                <a:headEnd/>
                <a:tailEnd/>
              </a:ln>
            </p:spPr>
            <p:txBody>
              <a:bodyPr/>
              <a:lstStyle/>
              <a:p>
                <a:endParaRPr lang="zh-CN" altLang="en-US"/>
              </a:p>
            </p:txBody>
          </p:sp>
          <p:sp>
            <p:nvSpPr>
              <p:cNvPr id="4114" name="Text Box 73"/>
              <p:cNvSpPr txBox="1">
                <a:spLocks noChangeArrowheads="1"/>
              </p:cNvSpPr>
              <p:nvPr/>
            </p:nvSpPr>
            <p:spPr bwMode="auto">
              <a:xfrm>
                <a:off x="288" y="3913"/>
                <a:ext cx="1030" cy="252"/>
              </a:xfrm>
              <a:prstGeom prst="rect">
                <a:avLst/>
              </a:prstGeom>
              <a:noFill/>
              <a:ln w="31750">
                <a:noFill/>
                <a:miter lim="800000"/>
                <a:headEnd/>
                <a:tailEnd/>
              </a:ln>
            </p:spPr>
            <p:txBody>
              <a:bodyPr/>
              <a:lstStyle/>
              <a:p>
                <a:pPr algn="just"/>
                <a:r>
                  <a:rPr kumimoji="1" lang="zh-CN" altLang="en-US" sz="2000" b="1">
                    <a:solidFill>
                      <a:srgbClr val="000000"/>
                    </a:solidFill>
                    <a:latin typeface="方正书宋简体"/>
                  </a:rPr>
                  <a:t>部分偏振光</a:t>
                </a:r>
                <a:endParaRPr kumimoji="1" lang="zh-CN" altLang="en-US" sz="2000" b="1" u="sng">
                  <a:solidFill>
                    <a:srgbClr val="000000"/>
                  </a:solidFill>
                  <a:latin typeface="方正书宋简体"/>
                </a:endParaRPr>
              </a:p>
              <a:p>
                <a:pPr algn="just"/>
                <a:endParaRPr kumimoji="1" lang="en-US" altLang="zh-CN" sz="2000" b="1">
                  <a:latin typeface="Times New Roman"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59"/>
                                        </p:tgtEl>
                                        <p:attrNameLst>
                                          <p:attrName>style.visibility</p:attrName>
                                        </p:attrNameLst>
                                      </p:cBhvr>
                                      <p:to>
                                        <p:strVal val="visible"/>
                                      </p:to>
                                    </p:set>
                                    <p:animEffect transition="in" filter="blinds(horizontal)">
                                      <p:cBhvr>
                                        <p:cTn id="7" dur="500"/>
                                        <p:tgtEl>
                                          <p:spTgt spid="515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blinds(vertical)">
                                      <p:cBhvr>
                                        <p:cTn id="22" dur="500"/>
                                        <p:tgtEl>
                                          <p:spTgt spid="51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autoUpdateAnimBg="0"/>
      <p:bldP spid="515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3" name="Text Box 2"/>
          <p:cNvSpPr txBox="1">
            <a:spLocks noChangeArrowheads="1"/>
          </p:cNvSpPr>
          <p:nvPr/>
        </p:nvSpPr>
        <p:spPr bwMode="auto">
          <a:xfrm>
            <a:off x="323850" y="260350"/>
            <a:ext cx="6840538" cy="641350"/>
          </a:xfrm>
          <a:prstGeom prst="rect">
            <a:avLst/>
          </a:prstGeom>
          <a:noFill/>
          <a:ln w="12700" algn="ctr">
            <a:noFill/>
            <a:miter lim="800000"/>
            <a:headEnd/>
            <a:tailEnd/>
          </a:ln>
        </p:spPr>
        <p:txBody>
          <a:bodyPr>
            <a:spAutoFit/>
          </a:bodyPr>
          <a:lstStyle/>
          <a:p>
            <a:pPr>
              <a:spcBef>
                <a:spcPct val="50000"/>
              </a:spcBef>
            </a:pPr>
            <a:r>
              <a:rPr kumimoji="1" lang="en-US" altLang="zh-CN" sz="3600" dirty="0" smtClean="0">
                <a:latin typeface="黑体" pitchFamily="49" charset="-122"/>
                <a:ea typeface="黑体" pitchFamily="49" charset="-122"/>
                <a:cs typeface="Times New Roman" pitchFamily="18" charset="0"/>
              </a:rPr>
              <a:t>10.6</a:t>
            </a:r>
            <a:r>
              <a:rPr kumimoji="1" lang="zh-CN" altLang="en-US" sz="3600" dirty="0" smtClean="0">
                <a:latin typeface="黑体" pitchFamily="49" charset="-122"/>
                <a:ea typeface="黑体" pitchFamily="49" charset="-122"/>
                <a:cs typeface="Times New Roman" pitchFamily="18" charset="0"/>
              </a:rPr>
              <a:t>偏振光</a:t>
            </a:r>
            <a:r>
              <a:rPr kumimoji="1" lang="zh-CN" altLang="en-US" sz="3600" dirty="0">
                <a:latin typeface="黑体" pitchFamily="49" charset="-122"/>
                <a:ea typeface="黑体" pitchFamily="49" charset="-122"/>
                <a:cs typeface="Times New Roman" pitchFamily="18" charset="0"/>
              </a:rPr>
              <a:t>的干涉 </a:t>
            </a:r>
          </a:p>
        </p:txBody>
      </p:sp>
      <p:sp>
        <p:nvSpPr>
          <p:cNvPr id="66563" name="Text Box 3"/>
          <p:cNvSpPr txBox="1">
            <a:spLocks noChangeArrowheads="1"/>
          </p:cNvSpPr>
          <p:nvPr/>
        </p:nvSpPr>
        <p:spPr bwMode="auto">
          <a:xfrm>
            <a:off x="468313" y="981075"/>
            <a:ext cx="8064500" cy="1117600"/>
          </a:xfrm>
          <a:prstGeom prst="rect">
            <a:avLst/>
          </a:prstGeom>
          <a:noFill/>
          <a:ln w="9525">
            <a:noFill/>
            <a:miter lim="800000"/>
            <a:headEnd/>
            <a:tailEnd/>
          </a:ln>
        </p:spPr>
        <p:txBody>
          <a:bodyPr>
            <a:spAutoFit/>
          </a:bodyPr>
          <a:lstStyle/>
          <a:p>
            <a:pPr>
              <a:lnSpc>
                <a:spcPct val="120000"/>
              </a:lnSpc>
              <a:spcBef>
                <a:spcPct val="50000"/>
              </a:spcBef>
            </a:pPr>
            <a:r>
              <a:rPr lang="zh-CN" altLang="en-US" sz="2800" b="1">
                <a:solidFill>
                  <a:srgbClr val="FF0000"/>
                </a:solidFill>
                <a:ea typeface="黑体" pitchFamily="49" charset="-122"/>
              </a:rPr>
              <a:t>光干涉的基本条件：</a:t>
            </a:r>
            <a:r>
              <a:rPr lang="zh-CN" altLang="en-US" sz="2800" b="1"/>
              <a:t>频率相同、振动方向相同以及有恒定的相位差。 </a:t>
            </a:r>
          </a:p>
        </p:txBody>
      </p:sp>
      <p:grpSp>
        <p:nvGrpSpPr>
          <p:cNvPr id="2" name="Group 4"/>
          <p:cNvGrpSpPr>
            <a:grpSpLocks/>
          </p:cNvGrpSpPr>
          <p:nvPr/>
        </p:nvGrpSpPr>
        <p:grpSpPr bwMode="auto">
          <a:xfrm>
            <a:off x="6021388" y="2921000"/>
            <a:ext cx="733425" cy="1133475"/>
            <a:chOff x="3793" y="1862"/>
            <a:chExt cx="462" cy="714"/>
          </a:xfrm>
        </p:grpSpPr>
        <p:sp>
          <p:nvSpPr>
            <p:cNvPr id="30791" name="Oval 5"/>
            <p:cNvSpPr>
              <a:spLocks noChangeAspect="1" noChangeArrowheads="1"/>
            </p:cNvSpPr>
            <p:nvPr/>
          </p:nvSpPr>
          <p:spPr bwMode="auto">
            <a:xfrm>
              <a:off x="3844" y="1862"/>
              <a:ext cx="411" cy="714"/>
            </a:xfrm>
            <a:prstGeom prst="ellipse">
              <a:avLst/>
            </a:prstGeom>
            <a:gradFill rotWithShape="1">
              <a:gsLst>
                <a:gs pos="0">
                  <a:srgbClr val="3399FF"/>
                </a:gs>
                <a:gs pos="100000">
                  <a:srgbClr val="174776"/>
                </a:gs>
              </a:gsLst>
              <a:lin ang="5400000" scaled="1"/>
            </a:gradFill>
            <a:ln w="9525" algn="ctr">
              <a:solidFill>
                <a:srgbClr val="99CCFF"/>
              </a:solidFill>
              <a:round/>
              <a:headEnd/>
              <a:tailEnd/>
            </a:ln>
          </p:spPr>
          <p:txBody>
            <a:bodyPr/>
            <a:lstStyle/>
            <a:p>
              <a:endParaRPr lang="zh-CN" altLang="en-US"/>
            </a:p>
          </p:txBody>
        </p:sp>
        <p:grpSp>
          <p:nvGrpSpPr>
            <p:cNvPr id="3" name="Group 6"/>
            <p:cNvGrpSpPr>
              <a:grpSpLocks/>
            </p:cNvGrpSpPr>
            <p:nvPr/>
          </p:nvGrpSpPr>
          <p:grpSpPr bwMode="auto">
            <a:xfrm>
              <a:off x="3793" y="1862"/>
              <a:ext cx="411" cy="714"/>
              <a:chOff x="3597" y="1862"/>
              <a:chExt cx="411" cy="714"/>
            </a:xfrm>
          </p:grpSpPr>
          <p:sp>
            <p:nvSpPr>
              <p:cNvPr id="30793" name="Oval 7"/>
              <p:cNvSpPr>
                <a:spLocks noChangeAspect="1" noChangeArrowheads="1"/>
              </p:cNvSpPr>
              <p:nvPr/>
            </p:nvSpPr>
            <p:spPr bwMode="auto">
              <a:xfrm>
                <a:off x="3597" y="1862"/>
                <a:ext cx="411" cy="714"/>
              </a:xfrm>
              <a:prstGeom prst="ellipse">
                <a:avLst/>
              </a:prstGeom>
              <a:gradFill rotWithShape="1">
                <a:gsLst>
                  <a:gs pos="0">
                    <a:srgbClr val="FFFFFF"/>
                  </a:gs>
                  <a:gs pos="50000">
                    <a:srgbClr val="3399FF"/>
                  </a:gs>
                  <a:gs pos="100000">
                    <a:srgbClr val="FFFFFF"/>
                  </a:gs>
                </a:gsLst>
                <a:lin ang="2700000" scaled="1"/>
              </a:gradFill>
              <a:ln w="9525" algn="ctr">
                <a:solidFill>
                  <a:srgbClr val="99CCFF"/>
                </a:solidFill>
                <a:round/>
                <a:headEnd/>
                <a:tailEnd/>
              </a:ln>
            </p:spPr>
            <p:txBody>
              <a:bodyPr/>
              <a:lstStyle/>
              <a:p>
                <a:endParaRPr lang="zh-CN" altLang="en-US"/>
              </a:p>
            </p:txBody>
          </p:sp>
          <p:sp>
            <p:nvSpPr>
              <p:cNvPr id="30794" name="Line 8"/>
              <p:cNvSpPr>
                <a:spLocks noChangeAspect="1" noChangeShapeType="1"/>
              </p:cNvSpPr>
              <p:nvPr/>
            </p:nvSpPr>
            <p:spPr bwMode="auto">
              <a:xfrm rot="5400000">
                <a:off x="3812" y="2338"/>
                <a:ext cx="0" cy="238"/>
              </a:xfrm>
              <a:prstGeom prst="line">
                <a:avLst/>
              </a:prstGeom>
              <a:noFill/>
              <a:ln w="6350">
                <a:solidFill>
                  <a:srgbClr val="FF0000"/>
                </a:solidFill>
                <a:round/>
                <a:headEnd type="stealth" w="med" len="lg"/>
                <a:tailEnd type="stealth" w="med" len="lg"/>
              </a:ln>
            </p:spPr>
            <p:txBody>
              <a:bodyPr/>
              <a:lstStyle/>
              <a:p>
                <a:endParaRPr lang="zh-CN" altLang="en-US"/>
              </a:p>
            </p:txBody>
          </p:sp>
        </p:grpSp>
      </p:grpSp>
      <p:grpSp>
        <p:nvGrpSpPr>
          <p:cNvPr id="4" name="Group 9"/>
          <p:cNvGrpSpPr>
            <a:grpSpLocks/>
          </p:cNvGrpSpPr>
          <p:nvPr/>
        </p:nvGrpSpPr>
        <p:grpSpPr bwMode="auto">
          <a:xfrm>
            <a:off x="6759575" y="3433763"/>
            <a:ext cx="1125538" cy="53975"/>
            <a:chOff x="4225" y="2593"/>
            <a:chExt cx="709" cy="34"/>
          </a:xfrm>
        </p:grpSpPr>
        <p:sp>
          <p:nvSpPr>
            <p:cNvPr id="30786" name="Line 10"/>
            <p:cNvSpPr>
              <a:spLocks noChangeAspect="1" noChangeShapeType="1"/>
            </p:cNvSpPr>
            <p:nvPr/>
          </p:nvSpPr>
          <p:spPr bwMode="auto">
            <a:xfrm flipV="1">
              <a:off x="4225" y="2609"/>
              <a:ext cx="709" cy="0"/>
            </a:xfrm>
            <a:prstGeom prst="line">
              <a:avLst/>
            </a:prstGeom>
            <a:noFill/>
            <a:ln w="19050">
              <a:solidFill>
                <a:schemeClr val="tx1"/>
              </a:solidFill>
              <a:round/>
              <a:headEnd/>
              <a:tailEnd type="stealth" w="med" len="lg"/>
            </a:ln>
          </p:spPr>
          <p:txBody>
            <a:bodyPr/>
            <a:lstStyle/>
            <a:p>
              <a:endParaRPr lang="zh-CN" altLang="en-US"/>
            </a:p>
          </p:txBody>
        </p:sp>
        <p:sp>
          <p:nvSpPr>
            <p:cNvPr id="30787" name="Oval 11"/>
            <p:cNvSpPr>
              <a:spLocks noChangeAspect="1" noChangeArrowheads="1"/>
            </p:cNvSpPr>
            <p:nvPr/>
          </p:nvSpPr>
          <p:spPr bwMode="auto">
            <a:xfrm>
              <a:off x="4339" y="2593"/>
              <a:ext cx="34" cy="34"/>
            </a:xfrm>
            <a:prstGeom prst="ellipse">
              <a:avLst/>
            </a:prstGeom>
            <a:solidFill>
              <a:schemeClr val="tx1"/>
            </a:solidFill>
            <a:ln w="9525">
              <a:solidFill>
                <a:schemeClr val="tx1"/>
              </a:solidFill>
              <a:round/>
              <a:headEnd/>
              <a:tailEnd/>
            </a:ln>
          </p:spPr>
          <p:txBody>
            <a:bodyPr/>
            <a:lstStyle/>
            <a:p>
              <a:endParaRPr lang="zh-CN" altLang="en-US"/>
            </a:p>
          </p:txBody>
        </p:sp>
        <p:sp>
          <p:nvSpPr>
            <p:cNvPr id="30788" name="Oval 12"/>
            <p:cNvSpPr>
              <a:spLocks noChangeAspect="1" noChangeArrowheads="1"/>
            </p:cNvSpPr>
            <p:nvPr/>
          </p:nvSpPr>
          <p:spPr bwMode="auto">
            <a:xfrm>
              <a:off x="4613" y="2593"/>
              <a:ext cx="35" cy="34"/>
            </a:xfrm>
            <a:prstGeom prst="ellipse">
              <a:avLst/>
            </a:prstGeom>
            <a:solidFill>
              <a:schemeClr val="tx1"/>
            </a:solidFill>
            <a:ln w="9525">
              <a:solidFill>
                <a:schemeClr val="tx1"/>
              </a:solidFill>
              <a:round/>
              <a:headEnd/>
              <a:tailEnd/>
            </a:ln>
          </p:spPr>
          <p:txBody>
            <a:bodyPr/>
            <a:lstStyle/>
            <a:p>
              <a:endParaRPr lang="zh-CN" altLang="en-US"/>
            </a:p>
          </p:txBody>
        </p:sp>
        <p:sp>
          <p:nvSpPr>
            <p:cNvPr id="30789" name="Oval 13"/>
            <p:cNvSpPr>
              <a:spLocks noChangeAspect="1" noChangeArrowheads="1"/>
            </p:cNvSpPr>
            <p:nvPr/>
          </p:nvSpPr>
          <p:spPr bwMode="auto">
            <a:xfrm>
              <a:off x="4476" y="2593"/>
              <a:ext cx="35" cy="34"/>
            </a:xfrm>
            <a:prstGeom prst="ellipse">
              <a:avLst/>
            </a:prstGeom>
            <a:solidFill>
              <a:schemeClr val="tx1"/>
            </a:solidFill>
            <a:ln w="9525">
              <a:solidFill>
                <a:schemeClr val="tx1"/>
              </a:solidFill>
              <a:round/>
              <a:headEnd/>
              <a:tailEnd/>
            </a:ln>
          </p:spPr>
          <p:txBody>
            <a:bodyPr/>
            <a:lstStyle/>
            <a:p>
              <a:endParaRPr lang="zh-CN" altLang="en-US"/>
            </a:p>
          </p:txBody>
        </p:sp>
        <p:sp>
          <p:nvSpPr>
            <p:cNvPr id="30790" name="Oval 14"/>
            <p:cNvSpPr>
              <a:spLocks noChangeAspect="1" noChangeArrowheads="1"/>
            </p:cNvSpPr>
            <p:nvPr/>
          </p:nvSpPr>
          <p:spPr bwMode="auto">
            <a:xfrm>
              <a:off x="4751" y="2593"/>
              <a:ext cx="34" cy="34"/>
            </a:xfrm>
            <a:prstGeom prst="ellipse">
              <a:avLst/>
            </a:prstGeom>
            <a:solidFill>
              <a:schemeClr val="tx1"/>
            </a:solidFill>
            <a:ln w="9525">
              <a:solidFill>
                <a:schemeClr val="tx1"/>
              </a:solidFill>
              <a:round/>
              <a:headEnd/>
              <a:tailEnd/>
            </a:ln>
          </p:spPr>
          <p:txBody>
            <a:bodyPr/>
            <a:lstStyle/>
            <a:p>
              <a:endParaRPr lang="zh-CN" altLang="en-US"/>
            </a:p>
          </p:txBody>
        </p:sp>
      </p:grpSp>
      <p:grpSp>
        <p:nvGrpSpPr>
          <p:cNvPr id="5" name="Group 15"/>
          <p:cNvGrpSpPr>
            <a:grpSpLocks/>
          </p:cNvGrpSpPr>
          <p:nvPr/>
        </p:nvGrpSpPr>
        <p:grpSpPr bwMode="auto">
          <a:xfrm>
            <a:off x="3946525" y="2314575"/>
            <a:ext cx="1547813" cy="2266950"/>
            <a:chOff x="2290" y="1480"/>
            <a:chExt cx="975" cy="1428"/>
          </a:xfrm>
        </p:grpSpPr>
        <p:sp>
          <p:nvSpPr>
            <p:cNvPr id="30780" name="Text Box 16"/>
            <p:cNvSpPr txBox="1">
              <a:spLocks noChangeAspect="1" noChangeArrowheads="1"/>
            </p:cNvSpPr>
            <p:nvPr/>
          </p:nvSpPr>
          <p:spPr bwMode="auto">
            <a:xfrm>
              <a:off x="2579" y="2551"/>
              <a:ext cx="549" cy="357"/>
            </a:xfrm>
            <a:prstGeom prst="rect">
              <a:avLst/>
            </a:prstGeom>
            <a:noFill/>
            <a:ln w="9525" algn="ctr">
              <a:noFill/>
              <a:miter lim="800000"/>
              <a:headEnd/>
              <a:tailEnd/>
            </a:ln>
          </p:spPr>
          <p:txBody>
            <a:bodyPr/>
            <a:lstStyle/>
            <a:p>
              <a:pPr algn="just"/>
              <a:r>
                <a:rPr kumimoji="1" lang="zh-CN" altLang="en-US" sz="2400">
                  <a:latin typeface="Times New Roman" pitchFamily="18" charset="0"/>
                </a:rPr>
                <a:t>晶片</a:t>
              </a:r>
            </a:p>
          </p:txBody>
        </p:sp>
        <p:sp>
          <p:nvSpPr>
            <p:cNvPr id="30781" name="Rectangle 17"/>
            <p:cNvSpPr>
              <a:spLocks noChangeAspect="1" noChangeArrowheads="1"/>
            </p:cNvSpPr>
            <p:nvPr/>
          </p:nvSpPr>
          <p:spPr bwMode="auto">
            <a:xfrm rot="1924510">
              <a:off x="2602" y="1943"/>
              <a:ext cx="137" cy="714"/>
            </a:xfrm>
            <a:prstGeom prst="rect">
              <a:avLst/>
            </a:prstGeom>
            <a:solidFill>
              <a:srgbClr val="33CCCC"/>
            </a:solidFill>
            <a:ln w="9525">
              <a:miter lim="800000"/>
              <a:headEnd/>
              <a:tailEnd/>
            </a:ln>
            <a:scene3d>
              <a:camera prst="legacyObliqueTopLeft"/>
              <a:lightRig rig="legacyFlat3" dir="t"/>
            </a:scene3d>
            <a:sp3d extrusionH="430200" prstMaterial="legacyMatte">
              <a:bevelT w="13500" h="13500" prst="angle"/>
              <a:bevelB w="13500" h="13500" prst="angle"/>
              <a:extrusionClr>
                <a:srgbClr val="33CCCC"/>
              </a:extrusionClr>
            </a:sp3d>
          </p:spPr>
          <p:txBody>
            <a:bodyPr>
              <a:flatTx/>
            </a:bodyPr>
            <a:lstStyle/>
            <a:p>
              <a:endParaRPr lang="zh-CN" altLang="en-US"/>
            </a:p>
          </p:txBody>
        </p:sp>
        <p:sp>
          <p:nvSpPr>
            <p:cNvPr id="30782" name="Line 18"/>
            <p:cNvSpPr>
              <a:spLocks noChangeAspect="1" noChangeShapeType="1"/>
            </p:cNvSpPr>
            <p:nvPr/>
          </p:nvSpPr>
          <p:spPr bwMode="auto">
            <a:xfrm flipV="1">
              <a:off x="2290" y="1753"/>
              <a:ext cx="583" cy="861"/>
            </a:xfrm>
            <a:prstGeom prst="line">
              <a:avLst/>
            </a:prstGeom>
            <a:noFill/>
            <a:ln w="25400">
              <a:solidFill>
                <a:srgbClr val="FF0000"/>
              </a:solidFill>
              <a:prstDash val="lgDashDot"/>
              <a:round/>
              <a:headEnd/>
              <a:tailEnd/>
            </a:ln>
          </p:spPr>
          <p:txBody>
            <a:bodyPr/>
            <a:lstStyle/>
            <a:p>
              <a:endParaRPr lang="zh-CN" altLang="en-US"/>
            </a:p>
          </p:txBody>
        </p:sp>
        <p:sp>
          <p:nvSpPr>
            <p:cNvPr id="30783" name="Line 19"/>
            <p:cNvSpPr>
              <a:spLocks noChangeAspect="1" noChangeShapeType="1"/>
            </p:cNvSpPr>
            <p:nvPr/>
          </p:nvSpPr>
          <p:spPr bwMode="auto">
            <a:xfrm>
              <a:off x="2590" y="1725"/>
              <a:ext cx="0" cy="1071"/>
            </a:xfrm>
            <a:prstGeom prst="line">
              <a:avLst/>
            </a:prstGeom>
            <a:noFill/>
            <a:ln w="19050">
              <a:solidFill>
                <a:srgbClr val="FF0000"/>
              </a:solidFill>
              <a:prstDash val="dash"/>
              <a:round/>
              <a:headEnd/>
              <a:tailEnd/>
            </a:ln>
          </p:spPr>
          <p:txBody>
            <a:bodyPr/>
            <a:lstStyle/>
            <a:p>
              <a:endParaRPr lang="zh-CN" altLang="en-US"/>
            </a:p>
          </p:txBody>
        </p:sp>
        <p:sp>
          <p:nvSpPr>
            <p:cNvPr id="30784" name="Text Box 20"/>
            <p:cNvSpPr txBox="1">
              <a:spLocks noChangeAspect="1" noChangeArrowheads="1"/>
            </p:cNvSpPr>
            <p:nvPr/>
          </p:nvSpPr>
          <p:spPr bwMode="auto">
            <a:xfrm>
              <a:off x="2716" y="1480"/>
              <a:ext cx="549" cy="357"/>
            </a:xfrm>
            <a:prstGeom prst="rect">
              <a:avLst/>
            </a:prstGeom>
            <a:noFill/>
            <a:ln w="9525" algn="ctr">
              <a:noFill/>
              <a:miter lim="800000"/>
              <a:headEnd/>
              <a:tailEnd/>
            </a:ln>
          </p:spPr>
          <p:txBody>
            <a:bodyPr/>
            <a:lstStyle/>
            <a:p>
              <a:pPr algn="just"/>
              <a:r>
                <a:rPr kumimoji="1" lang="zh-CN" altLang="en-US" sz="2400">
                  <a:latin typeface="Times New Roman" pitchFamily="18" charset="0"/>
                </a:rPr>
                <a:t>光轴</a:t>
              </a:r>
            </a:p>
          </p:txBody>
        </p:sp>
        <p:sp>
          <p:nvSpPr>
            <p:cNvPr id="30785" name="Arc 21"/>
            <p:cNvSpPr>
              <a:spLocks/>
            </p:cNvSpPr>
            <p:nvPr/>
          </p:nvSpPr>
          <p:spPr bwMode="auto">
            <a:xfrm>
              <a:off x="2608" y="1980"/>
              <a:ext cx="88" cy="226"/>
            </a:xfrm>
            <a:custGeom>
              <a:avLst/>
              <a:gdLst>
                <a:gd name="T0" fmla="*/ 15 w 8420"/>
                <a:gd name="T1" fmla="*/ 0 h 21551"/>
                <a:gd name="T2" fmla="*/ 88 w 8420"/>
                <a:gd name="T3" fmla="*/ 17 h 21551"/>
                <a:gd name="T4" fmla="*/ 0 w 8420"/>
                <a:gd name="T5" fmla="*/ 226 h 21551"/>
                <a:gd name="T6" fmla="*/ 0 60000 65536"/>
                <a:gd name="T7" fmla="*/ 0 60000 65536"/>
                <a:gd name="T8" fmla="*/ 0 60000 65536"/>
                <a:gd name="T9" fmla="*/ 0 w 8420"/>
                <a:gd name="T10" fmla="*/ 0 h 21551"/>
                <a:gd name="T11" fmla="*/ 8420 w 8420"/>
                <a:gd name="T12" fmla="*/ 21551 h 21551"/>
              </a:gdLst>
              <a:ahLst/>
              <a:cxnLst>
                <a:cxn ang="T6">
                  <a:pos x="T0" y="T1"/>
                </a:cxn>
                <a:cxn ang="T7">
                  <a:pos x="T2" y="T3"/>
                </a:cxn>
                <a:cxn ang="T8">
                  <a:pos x="T4" y="T5"/>
                </a:cxn>
              </a:cxnLst>
              <a:rect l="T9" t="T10" r="T11" b="T12"/>
              <a:pathLst>
                <a:path w="8420" h="21551" fill="none" extrusionOk="0">
                  <a:moveTo>
                    <a:pt x="1459" y="0"/>
                  </a:moveTo>
                  <a:cubicBezTo>
                    <a:pt x="3856" y="162"/>
                    <a:pt x="6208" y="723"/>
                    <a:pt x="8420" y="1659"/>
                  </a:cubicBezTo>
                </a:path>
                <a:path w="8420" h="21551" stroke="0" extrusionOk="0">
                  <a:moveTo>
                    <a:pt x="1459" y="0"/>
                  </a:moveTo>
                  <a:cubicBezTo>
                    <a:pt x="3856" y="162"/>
                    <a:pt x="6208" y="723"/>
                    <a:pt x="8420" y="1659"/>
                  </a:cubicBezTo>
                  <a:lnTo>
                    <a:pt x="0" y="21551"/>
                  </a:lnTo>
                  <a:close/>
                </a:path>
              </a:pathLst>
            </a:custGeom>
            <a:noFill/>
            <a:ln w="9525">
              <a:solidFill>
                <a:schemeClr val="bg1"/>
              </a:solidFill>
              <a:round/>
              <a:headEnd/>
              <a:tailEnd/>
            </a:ln>
          </p:spPr>
          <p:txBody>
            <a:bodyPr wrap="none" anchor="ctr"/>
            <a:lstStyle/>
            <a:p>
              <a:endParaRPr lang="zh-CN" altLang="en-US"/>
            </a:p>
          </p:txBody>
        </p:sp>
        <p:graphicFrame>
          <p:nvGraphicFramePr>
            <p:cNvPr id="30732" name="Object 22"/>
            <p:cNvGraphicFramePr>
              <a:graphicFrameLocks noChangeAspect="1"/>
            </p:cNvGraphicFramePr>
            <p:nvPr/>
          </p:nvGraphicFramePr>
          <p:xfrm>
            <a:off x="2581" y="1752"/>
            <a:ext cx="227" cy="203"/>
          </p:xfrm>
          <a:graphic>
            <a:graphicData uri="http://schemas.openxmlformats.org/presentationml/2006/ole">
              <p:oleObj spid="_x0000_s76812" name="公式" r:id="rId3" imgW="152280" imgH="139680" progId="Equation.3">
                <p:embed/>
              </p:oleObj>
            </a:graphicData>
          </a:graphic>
        </p:graphicFrame>
      </p:grpSp>
      <p:grpSp>
        <p:nvGrpSpPr>
          <p:cNvPr id="6" name="Group 23"/>
          <p:cNvGrpSpPr>
            <a:grpSpLocks/>
          </p:cNvGrpSpPr>
          <p:nvPr/>
        </p:nvGrpSpPr>
        <p:grpSpPr bwMode="auto">
          <a:xfrm>
            <a:off x="4781550" y="2459038"/>
            <a:ext cx="1562100" cy="1206500"/>
            <a:chOff x="2816" y="1571"/>
            <a:chExt cx="984" cy="760"/>
          </a:xfrm>
        </p:grpSpPr>
        <p:sp>
          <p:nvSpPr>
            <p:cNvPr id="30776" name="Line 24"/>
            <p:cNvSpPr>
              <a:spLocks noChangeAspect="1" noChangeShapeType="1"/>
            </p:cNvSpPr>
            <p:nvPr/>
          </p:nvSpPr>
          <p:spPr bwMode="auto">
            <a:xfrm flipV="1">
              <a:off x="3265" y="1828"/>
              <a:ext cx="240" cy="382"/>
            </a:xfrm>
            <a:prstGeom prst="line">
              <a:avLst/>
            </a:prstGeom>
            <a:noFill/>
            <a:ln w="12700">
              <a:solidFill>
                <a:schemeClr val="tx1"/>
              </a:solidFill>
              <a:round/>
              <a:headEnd/>
              <a:tailEnd type="stealth" w="med" len="lg"/>
            </a:ln>
          </p:spPr>
          <p:txBody>
            <a:bodyPr/>
            <a:lstStyle/>
            <a:p>
              <a:endParaRPr lang="zh-CN" altLang="en-US"/>
            </a:p>
          </p:txBody>
        </p:sp>
        <p:sp>
          <p:nvSpPr>
            <p:cNvPr id="30777" name="Line 25"/>
            <p:cNvSpPr>
              <a:spLocks noChangeAspect="1" noChangeShapeType="1"/>
            </p:cNvSpPr>
            <p:nvPr/>
          </p:nvSpPr>
          <p:spPr bwMode="auto">
            <a:xfrm flipH="1" flipV="1">
              <a:off x="3027" y="2034"/>
              <a:ext cx="240" cy="176"/>
            </a:xfrm>
            <a:prstGeom prst="line">
              <a:avLst/>
            </a:prstGeom>
            <a:noFill/>
            <a:ln w="12700">
              <a:solidFill>
                <a:schemeClr val="tx1"/>
              </a:solidFill>
              <a:round/>
              <a:headEnd/>
              <a:tailEnd type="stealth" w="med" len="lg"/>
            </a:ln>
          </p:spPr>
          <p:txBody>
            <a:bodyPr/>
            <a:lstStyle/>
            <a:p>
              <a:endParaRPr lang="zh-CN" altLang="en-US"/>
            </a:p>
          </p:txBody>
        </p:sp>
        <p:sp>
          <p:nvSpPr>
            <p:cNvPr id="30778" name="Line 26"/>
            <p:cNvSpPr>
              <a:spLocks noChangeShapeType="1"/>
            </p:cNvSpPr>
            <p:nvPr/>
          </p:nvSpPr>
          <p:spPr bwMode="auto">
            <a:xfrm flipV="1">
              <a:off x="2816" y="2190"/>
              <a:ext cx="984" cy="0"/>
            </a:xfrm>
            <a:prstGeom prst="line">
              <a:avLst/>
            </a:prstGeom>
            <a:noFill/>
            <a:ln w="19050">
              <a:solidFill>
                <a:schemeClr val="tx1"/>
              </a:solidFill>
              <a:round/>
              <a:headEnd/>
              <a:tailEnd type="stealth" w="med" len="lg"/>
            </a:ln>
          </p:spPr>
          <p:txBody>
            <a:bodyPr/>
            <a:lstStyle/>
            <a:p>
              <a:endParaRPr lang="zh-CN" altLang="en-US"/>
            </a:p>
          </p:txBody>
        </p:sp>
        <p:sp>
          <p:nvSpPr>
            <p:cNvPr id="30779" name="Oval 27"/>
            <p:cNvSpPr>
              <a:spLocks noChangeAspect="1" noChangeArrowheads="1"/>
            </p:cNvSpPr>
            <p:nvPr/>
          </p:nvSpPr>
          <p:spPr bwMode="auto">
            <a:xfrm rot="1981671">
              <a:off x="3197" y="2093"/>
              <a:ext cx="137" cy="238"/>
            </a:xfrm>
            <a:prstGeom prst="ellipse">
              <a:avLst/>
            </a:prstGeom>
            <a:noFill/>
            <a:ln w="9525">
              <a:solidFill>
                <a:schemeClr val="tx1"/>
              </a:solidFill>
              <a:round/>
              <a:headEnd/>
              <a:tailEnd/>
            </a:ln>
          </p:spPr>
          <p:txBody>
            <a:bodyPr/>
            <a:lstStyle/>
            <a:p>
              <a:endParaRPr lang="zh-CN" altLang="en-US"/>
            </a:p>
          </p:txBody>
        </p:sp>
        <p:graphicFrame>
          <p:nvGraphicFramePr>
            <p:cNvPr id="30730" name="Object 28"/>
            <p:cNvGraphicFramePr>
              <a:graphicFrameLocks noChangeAspect="1"/>
            </p:cNvGraphicFramePr>
            <p:nvPr/>
          </p:nvGraphicFramePr>
          <p:xfrm>
            <a:off x="2971" y="1752"/>
            <a:ext cx="251" cy="317"/>
          </p:xfrm>
          <a:graphic>
            <a:graphicData uri="http://schemas.openxmlformats.org/presentationml/2006/ole">
              <p:oleObj spid="_x0000_s76810" name="公式" r:id="rId4" imgW="190440" imgH="241200" progId="Equation.3">
                <p:embed/>
              </p:oleObj>
            </a:graphicData>
          </a:graphic>
        </p:graphicFrame>
        <p:graphicFrame>
          <p:nvGraphicFramePr>
            <p:cNvPr id="30731" name="Object 29"/>
            <p:cNvGraphicFramePr>
              <a:graphicFrameLocks noChangeAspect="1"/>
            </p:cNvGraphicFramePr>
            <p:nvPr/>
          </p:nvGraphicFramePr>
          <p:xfrm>
            <a:off x="3470" y="1571"/>
            <a:ext cx="251" cy="317"/>
          </p:xfrm>
          <a:graphic>
            <a:graphicData uri="http://schemas.openxmlformats.org/presentationml/2006/ole">
              <p:oleObj spid="_x0000_s76811" name="公式" r:id="rId5" imgW="190440" imgH="241200" progId="Equation.3">
                <p:embed/>
              </p:oleObj>
            </a:graphicData>
          </a:graphic>
        </p:graphicFrame>
      </p:grpSp>
      <p:grpSp>
        <p:nvGrpSpPr>
          <p:cNvPr id="7" name="Group 30"/>
          <p:cNvGrpSpPr>
            <a:grpSpLocks/>
          </p:cNvGrpSpPr>
          <p:nvPr/>
        </p:nvGrpSpPr>
        <p:grpSpPr bwMode="auto">
          <a:xfrm>
            <a:off x="850900" y="2881313"/>
            <a:ext cx="3525838" cy="1133475"/>
            <a:chOff x="536" y="1837"/>
            <a:chExt cx="2221" cy="714"/>
          </a:xfrm>
        </p:grpSpPr>
        <p:sp>
          <p:nvSpPr>
            <p:cNvPr id="30752" name="Oval 31"/>
            <p:cNvSpPr>
              <a:spLocks noChangeAspect="1" noChangeArrowheads="1"/>
            </p:cNvSpPr>
            <p:nvPr/>
          </p:nvSpPr>
          <p:spPr bwMode="auto">
            <a:xfrm>
              <a:off x="1510" y="1837"/>
              <a:ext cx="412" cy="714"/>
            </a:xfrm>
            <a:prstGeom prst="ellipse">
              <a:avLst/>
            </a:prstGeom>
            <a:gradFill rotWithShape="1">
              <a:gsLst>
                <a:gs pos="0">
                  <a:srgbClr val="3399FF"/>
                </a:gs>
                <a:gs pos="100000">
                  <a:srgbClr val="184776"/>
                </a:gs>
              </a:gsLst>
              <a:lin ang="5400000" scaled="1"/>
            </a:gradFill>
            <a:ln w="9525">
              <a:solidFill>
                <a:srgbClr val="99CCFF"/>
              </a:solidFill>
              <a:round/>
              <a:headEnd/>
              <a:tailEnd/>
            </a:ln>
          </p:spPr>
          <p:txBody>
            <a:bodyPr/>
            <a:lstStyle/>
            <a:p>
              <a:endParaRPr lang="zh-CN" altLang="en-US"/>
            </a:p>
          </p:txBody>
        </p:sp>
        <p:sp>
          <p:nvSpPr>
            <p:cNvPr id="30753" name="Oval 32"/>
            <p:cNvSpPr>
              <a:spLocks noChangeAspect="1" noChangeArrowheads="1"/>
            </p:cNvSpPr>
            <p:nvPr/>
          </p:nvSpPr>
          <p:spPr bwMode="auto">
            <a:xfrm>
              <a:off x="1459" y="1837"/>
              <a:ext cx="412" cy="714"/>
            </a:xfrm>
            <a:prstGeom prst="ellipse">
              <a:avLst/>
            </a:prstGeom>
            <a:gradFill rotWithShape="1">
              <a:gsLst>
                <a:gs pos="0">
                  <a:srgbClr val="FFFFFF"/>
                </a:gs>
                <a:gs pos="50000">
                  <a:srgbClr val="3399FF"/>
                </a:gs>
                <a:gs pos="100000">
                  <a:srgbClr val="FFFFFF"/>
                </a:gs>
              </a:gsLst>
              <a:lin ang="2700000" scaled="1"/>
            </a:gradFill>
            <a:ln w="9525">
              <a:solidFill>
                <a:srgbClr val="99CCFF"/>
              </a:solidFill>
              <a:round/>
              <a:headEnd/>
              <a:tailEnd/>
            </a:ln>
          </p:spPr>
          <p:txBody>
            <a:bodyPr/>
            <a:lstStyle/>
            <a:p>
              <a:endParaRPr lang="zh-CN" altLang="en-US"/>
            </a:p>
          </p:txBody>
        </p:sp>
        <p:sp>
          <p:nvSpPr>
            <p:cNvPr id="30754" name="Line 33"/>
            <p:cNvSpPr>
              <a:spLocks noChangeAspect="1" noChangeShapeType="1"/>
            </p:cNvSpPr>
            <p:nvPr/>
          </p:nvSpPr>
          <p:spPr bwMode="auto">
            <a:xfrm>
              <a:off x="1674" y="2313"/>
              <a:ext cx="0" cy="238"/>
            </a:xfrm>
            <a:prstGeom prst="line">
              <a:avLst/>
            </a:prstGeom>
            <a:noFill/>
            <a:ln w="6350">
              <a:solidFill>
                <a:srgbClr val="FF0000"/>
              </a:solidFill>
              <a:round/>
              <a:headEnd type="stealth" w="med" len="lg"/>
              <a:tailEnd type="stealth" w="med" len="lg"/>
            </a:ln>
          </p:spPr>
          <p:txBody>
            <a:bodyPr/>
            <a:lstStyle/>
            <a:p>
              <a:endParaRPr lang="zh-CN" altLang="en-US"/>
            </a:p>
          </p:txBody>
        </p:sp>
        <p:grpSp>
          <p:nvGrpSpPr>
            <p:cNvPr id="8" name="Group 34"/>
            <p:cNvGrpSpPr>
              <a:grpSpLocks/>
            </p:cNvGrpSpPr>
            <p:nvPr/>
          </p:nvGrpSpPr>
          <p:grpSpPr bwMode="auto">
            <a:xfrm>
              <a:off x="536" y="1842"/>
              <a:ext cx="2221" cy="407"/>
              <a:chOff x="340" y="1842"/>
              <a:chExt cx="2221" cy="407"/>
            </a:xfrm>
          </p:grpSpPr>
          <p:grpSp>
            <p:nvGrpSpPr>
              <p:cNvPr id="9" name="Group 35"/>
              <p:cNvGrpSpPr>
                <a:grpSpLocks/>
              </p:cNvGrpSpPr>
              <p:nvPr/>
            </p:nvGrpSpPr>
            <p:grpSpPr bwMode="auto">
              <a:xfrm>
                <a:off x="657" y="2130"/>
                <a:ext cx="824" cy="119"/>
                <a:chOff x="657" y="2130"/>
                <a:chExt cx="824" cy="119"/>
              </a:xfrm>
            </p:grpSpPr>
            <p:sp>
              <p:nvSpPr>
                <p:cNvPr id="30765" name="Line 36"/>
                <p:cNvSpPr>
                  <a:spLocks noChangeAspect="1" noChangeShapeType="1"/>
                </p:cNvSpPr>
                <p:nvPr/>
              </p:nvSpPr>
              <p:spPr bwMode="auto">
                <a:xfrm>
                  <a:off x="657" y="2187"/>
                  <a:ext cx="824" cy="0"/>
                </a:xfrm>
                <a:prstGeom prst="line">
                  <a:avLst/>
                </a:prstGeom>
                <a:noFill/>
                <a:ln w="19050">
                  <a:solidFill>
                    <a:schemeClr val="tx1"/>
                  </a:solidFill>
                  <a:round/>
                  <a:headEnd/>
                  <a:tailEnd type="stealth" w="med" len="lg"/>
                </a:ln>
              </p:spPr>
              <p:txBody>
                <a:bodyPr/>
                <a:lstStyle/>
                <a:p>
                  <a:endParaRPr lang="zh-CN" altLang="en-US"/>
                </a:p>
              </p:txBody>
            </p:sp>
            <p:grpSp>
              <p:nvGrpSpPr>
                <p:cNvPr id="10" name="Group 37"/>
                <p:cNvGrpSpPr>
                  <a:grpSpLocks noChangeAspect="1"/>
                </p:cNvGrpSpPr>
                <p:nvPr/>
              </p:nvGrpSpPr>
              <p:grpSpPr bwMode="auto">
                <a:xfrm>
                  <a:off x="829" y="2130"/>
                  <a:ext cx="380" cy="119"/>
                  <a:chOff x="4680" y="8148"/>
                  <a:chExt cx="498" cy="156"/>
                </a:xfrm>
              </p:grpSpPr>
              <p:grpSp>
                <p:nvGrpSpPr>
                  <p:cNvPr id="11" name="Group 38"/>
                  <p:cNvGrpSpPr>
                    <a:grpSpLocks noChangeAspect="1"/>
                  </p:cNvGrpSpPr>
                  <p:nvPr/>
                </p:nvGrpSpPr>
                <p:grpSpPr bwMode="auto">
                  <a:xfrm>
                    <a:off x="4680" y="8148"/>
                    <a:ext cx="138" cy="156"/>
                    <a:chOff x="4677" y="8097"/>
                    <a:chExt cx="138" cy="156"/>
                  </a:xfrm>
                </p:grpSpPr>
                <p:sp>
                  <p:nvSpPr>
                    <p:cNvPr id="30774" name="Oval 39"/>
                    <p:cNvSpPr>
                      <a:spLocks noChangeAspect="1" noChangeArrowheads="1"/>
                    </p:cNvSpPr>
                    <p:nvPr/>
                  </p:nvSpPr>
                  <p:spPr bwMode="auto">
                    <a:xfrm>
                      <a:off x="4677" y="8148"/>
                      <a:ext cx="45" cy="45"/>
                    </a:xfrm>
                    <a:prstGeom prst="ellipse">
                      <a:avLst/>
                    </a:prstGeom>
                    <a:solidFill>
                      <a:schemeClr val="tx1"/>
                    </a:solidFill>
                    <a:ln w="9525">
                      <a:solidFill>
                        <a:schemeClr val="tx1"/>
                      </a:solidFill>
                      <a:round/>
                      <a:headEnd/>
                      <a:tailEnd/>
                    </a:ln>
                  </p:spPr>
                  <p:txBody>
                    <a:bodyPr/>
                    <a:lstStyle/>
                    <a:p>
                      <a:endParaRPr lang="zh-CN" altLang="en-US"/>
                    </a:p>
                  </p:txBody>
                </p:sp>
                <p:sp>
                  <p:nvSpPr>
                    <p:cNvPr id="30775" name="Line 40"/>
                    <p:cNvSpPr>
                      <a:spLocks noChangeAspect="1" noChangeShapeType="1"/>
                    </p:cNvSpPr>
                    <p:nvPr/>
                  </p:nvSpPr>
                  <p:spPr bwMode="auto">
                    <a:xfrm>
                      <a:off x="4815" y="8097"/>
                      <a:ext cx="0" cy="156"/>
                    </a:xfrm>
                    <a:prstGeom prst="line">
                      <a:avLst/>
                    </a:prstGeom>
                    <a:noFill/>
                    <a:ln w="9525">
                      <a:solidFill>
                        <a:schemeClr val="tx1"/>
                      </a:solidFill>
                      <a:round/>
                      <a:headEnd/>
                      <a:tailEnd/>
                    </a:ln>
                  </p:spPr>
                  <p:txBody>
                    <a:bodyPr/>
                    <a:lstStyle/>
                    <a:p>
                      <a:endParaRPr lang="zh-CN" altLang="en-US"/>
                    </a:p>
                  </p:txBody>
                </p:sp>
              </p:grpSp>
              <p:grpSp>
                <p:nvGrpSpPr>
                  <p:cNvPr id="12" name="Group 41"/>
                  <p:cNvGrpSpPr>
                    <a:grpSpLocks noChangeAspect="1"/>
                  </p:cNvGrpSpPr>
                  <p:nvPr/>
                </p:nvGrpSpPr>
                <p:grpSpPr bwMode="auto">
                  <a:xfrm>
                    <a:off x="4860" y="8148"/>
                    <a:ext cx="138" cy="156"/>
                    <a:chOff x="4677" y="8097"/>
                    <a:chExt cx="138" cy="156"/>
                  </a:xfrm>
                </p:grpSpPr>
                <p:sp>
                  <p:nvSpPr>
                    <p:cNvPr id="30772" name="Oval 42"/>
                    <p:cNvSpPr>
                      <a:spLocks noChangeAspect="1" noChangeArrowheads="1"/>
                    </p:cNvSpPr>
                    <p:nvPr/>
                  </p:nvSpPr>
                  <p:spPr bwMode="auto">
                    <a:xfrm>
                      <a:off x="4677" y="8148"/>
                      <a:ext cx="45" cy="45"/>
                    </a:xfrm>
                    <a:prstGeom prst="ellipse">
                      <a:avLst/>
                    </a:prstGeom>
                    <a:solidFill>
                      <a:schemeClr val="tx1"/>
                    </a:solidFill>
                    <a:ln w="9525">
                      <a:solidFill>
                        <a:schemeClr val="tx1"/>
                      </a:solidFill>
                      <a:round/>
                      <a:headEnd/>
                      <a:tailEnd/>
                    </a:ln>
                  </p:spPr>
                  <p:txBody>
                    <a:bodyPr/>
                    <a:lstStyle/>
                    <a:p>
                      <a:endParaRPr lang="zh-CN" altLang="en-US"/>
                    </a:p>
                  </p:txBody>
                </p:sp>
                <p:sp>
                  <p:nvSpPr>
                    <p:cNvPr id="30773" name="Line 43"/>
                    <p:cNvSpPr>
                      <a:spLocks noChangeAspect="1" noChangeShapeType="1"/>
                    </p:cNvSpPr>
                    <p:nvPr/>
                  </p:nvSpPr>
                  <p:spPr bwMode="auto">
                    <a:xfrm>
                      <a:off x="4815" y="8097"/>
                      <a:ext cx="0" cy="156"/>
                    </a:xfrm>
                    <a:prstGeom prst="line">
                      <a:avLst/>
                    </a:prstGeom>
                    <a:noFill/>
                    <a:ln w="9525">
                      <a:solidFill>
                        <a:schemeClr val="tx1"/>
                      </a:solidFill>
                      <a:round/>
                      <a:headEnd/>
                      <a:tailEnd/>
                    </a:ln>
                  </p:spPr>
                  <p:txBody>
                    <a:bodyPr/>
                    <a:lstStyle/>
                    <a:p>
                      <a:endParaRPr lang="zh-CN" altLang="en-US"/>
                    </a:p>
                  </p:txBody>
                </p:sp>
              </p:grpSp>
              <p:grpSp>
                <p:nvGrpSpPr>
                  <p:cNvPr id="13" name="Group 44"/>
                  <p:cNvGrpSpPr>
                    <a:grpSpLocks noChangeAspect="1"/>
                  </p:cNvGrpSpPr>
                  <p:nvPr/>
                </p:nvGrpSpPr>
                <p:grpSpPr bwMode="auto">
                  <a:xfrm>
                    <a:off x="5040" y="8148"/>
                    <a:ext cx="138" cy="156"/>
                    <a:chOff x="4677" y="8097"/>
                    <a:chExt cx="138" cy="156"/>
                  </a:xfrm>
                </p:grpSpPr>
                <p:sp>
                  <p:nvSpPr>
                    <p:cNvPr id="30770" name="Oval 45"/>
                    <p:cNvSpPr>
                      <a:spLocks noChangeAspect="1" noChangeArrowheads="1"/>
                    </p:cNvSpPr>
                    <p:nvPr/>
                  </p:nvSpPr>
                  <p:spPr bwMode="auto">
                    <a:xfrm>
                      <a:off x="4677" y="8148"/>
                      <a:ext cx="45" cy="45"/>
                    </a:xfrm>
                    <a:prstGeom prst="ellipse">
                      <a:avLst/>
                    </a:prstGeom>
                    <a:solidFill>
                      <a:schemeClr val="tx1"/>
                    </a:solidFill>
                    <a:ln w="9525">
                      <a:solidFill>
                        <a:schemeClr val="tx1"/>
                      </a:solidFill>
                      <a:round/>
                      <a:headEnd/>
                      <a:tailEnd/>
                    </a:ln>
                  </p:spPr>
                  <p:txBody>
                    <a:bodyPr/>
                    <a:lstStyle/>
                    <a:p>
                      <a:endParaRPr lang="zh-CN" altLang="en-US"/>
                    </a:p>
                  </p:txBody>
                </p:sp>
                <p:sp>
                  <p:nvSpPr>
                    <p:cNvPr id="30771" name="Line 46"/>
                    <p:cNvSpPr>
                      <a:spLocks noChangeAspect="1" noChangeShapeType="1"/>
                    </p:cNvSpPr>
                    <p:nvPr/>
                  </p:nvSpPr>
                  <p:spPr bwMode="auto">
                    <a:xfrm>
                      <a:off x="4815" y="8097"/>
                      <a:ext cx="0" cy="156"/>
                    </a:xfrm>
                    <a:prstGeom prst="line">
                      <a:avLst/>
                    </a:prstGeom>
                    <a:noFill/>
                    <a:ln w="9525">
                      <a:solidFill>
                        <a:schemeClr val="tx1"/>
                      </a:solidFill>
                      <a:round/>
                      <a:headEnd/>
                      <a:tailEnd/>
                    </a:ln>
                  </p:spPr>
                  <p:txBody>
                    <a:bodyPr/>
                    <a:lstStyle/>
                    <a:p>
                      <a:endParaRPr lang="zh-CN" altLang="en-US"/>
                    </a:p>
                  </p:txBody>
                </p:sp>
              </p:grpSp>
            </p:grpSp>
          </p:grpSp>
          <p:sp>
            <p:nvSpPr>
              <p:cNvPr id="30757" name="Text Box 47"/>
              <p:cNvSpPr txBox="1">
                <a:spLocks noChangeAspect="1" noChangeArrowheads="1"/>
              </p:cNvSpPr>
              <p:nvPr/>
            </p:nvSpPr>
            <p:spPr bwMode="auto">
              <a:xfrm>
                <a:off x="340" y="1842"/>
                <a:ext cx="776" cy="357"/>
              </a:xfrm>
              <a:prstGeom prst="rect">
                <a:avLst/>
              </a:prstGeom>
              <a:noFill/>
              <a:ln w="9525">
                <a:noFill/>
                <a:miter lim="800000"/>
                <a:headEnd/>
                <a:tailEnd/>
              </a:ln>
            </p:spPr>
            <p:txBody>
              <a:bodyPr/>
              <a:lstStyle/>
              <a:p>
                <a:pPr algn="just"/>
                <a:r>
                  <a:rPr kumimoji="1" lang="zh-CN" altLang="en-US" sz="2400">
                    <a:latin typeface="Times New Roman" pitchFamily="18" charset="0"/>
                  </a:rPr>
                  <a:t>自然光</a:t>
                </a:r>
                <a:endParaRPr kumimoji="1" lang="zh-CN" altLang="en-US" sz="5400">
                  <a:latin typeface="Times New Roman" pitchFamily="18" charset="0"/>
                </a:endParaRPr>
              </a:p>
            </p:txBody>
          </p:sp>
          <p:grpSp>
            <p:nvGrpSpPr>
              <p:cNvPr id="14" name="Group 48"/>
              <p:cNvGrpSpPr>
                <a:grpSpLocks/>
              </p:cNvGrpSpPr>
              <p:nvPr/>
            </p:nvGrpSpPr>
            <p:grpSpPr bwMode="auto">
              <a:xfrm>
                <a:off x="1737" y="2124"/>
                <a:ext cx="824" cy="124"/>
                <a:chOff x="1737" y="2124"/>
                <a:chExt cx="824" cy="124"/>
              </a:xfrm>
            </p:grpSpPr>
            <p:sp>
              <p:nvSpPr>
                <p:cNvPr id="30759" name="Line 49"/>
                <p:cNvSpPr>
                  <a:spLocks noChangeAspect="1" noChangeShapeType="1"/>
                </p:cNvSpPr>
                <p:nvPr/>
              </p:nvSpPr>
              <p:spPr bwMode="auto">
                <a:xfrm>
                  <a:off x="1737" y="2187"/>
                  <a:ext cx="824" cy="0"/>
                </a:xfrm>
                <a:prstGeom prst="line">
                  <a:avLst/>
                </a:prstGeom>
                <a:noFill/>
                <a:ln w="19050">
                  <a:solidFill>
                    <a:schemeClr val="tx1"/>
                  </a:solidFill>
                  <a:round/>
                  <a:headEnd/>
                  <a:tailEnd type="stealth" w="med" len="lg"/>
                </a:ln>
              </p:spPr>
              <p:txBody>
                <a:bodyPr/>
                <a:lstStyle/>
                <a:p>
                  <a:endParaRPr lang="zh-CN" altLang="en-US"/>
                </a:p>
              </p:txBody>
            </p:sp>
            <p:sp>
              <p:nvSpPr>
                <p:cNvPr id="30760" name="Line 50"/>
                <p:cNvSpPr>
                  <a:spLocks noChangeAspect="1" noChangeShapeType="1"/>
                </p:cNvSpPr>
                <p:nvPr/>
              </p:nvSpPr>
              <p:spPr bwMode="auto">
                <a:xfrm>
                  <a:off x="1931" y="2129"/>
                  <a:ext cx="0" cy="119"/>
                </a:xfrm>
                <a:prstGeom prst="line">
                  <a:avLst/>
                </a:prstGeom>
                <a:noFill/>
                <a:ln w="9525">
                  <a:solidFill>
                    <a:schemeClr val="tx1"/>
                  </a:solidFill>
                  <a:round/>
                  <a:headEnd/>
                  <a:tailEnd/>
                </a:ln>
              </p:spPr>
              <p:txBody>
                <a:bodyPr/>
                <a:lstStyle/>
                <a:p>
                  <a:endParaRPr lang="zh-CN" altLang="en-US"/>
                </a:p>
              </p:txBody>
            </p:sp>
            <p:sp>
              <p:nvSpPr>
                <p:cNvPr id="30761" name="Line 51"/>
                <p:cNvSpPr>
                  <a:spLocks noChangeAspect="1" noChangeShapeType="1"/>
                </p:cNvSpPr>
                <p:nvPr/>
              </p:nvSpPr>
              <p:spPr bwMode="auto">
                <a:xfrm>
                  <a:off x="2068" y="2129"/>
                  <a:ext cx="0" cy="119"/>
                </a:xfrm>
                <a:prstGeom prst="line">
                  <a:avLst/>
                </a:prstGeom>
                <a:noFill/>
                <a:ln w="9525">
                  <a:solidFill>
                    <a:schemeClr val="tx1"/>
                  </a:solidFill>
                  <a:round/>
                  <a:headEnd/>
                  <a:tailEnd/>
                </a:ln>
              </p:spPr>
              <p:txBody>
                <a:bodyPr/>
                <a:lstStyle/>
                <a:p>
                  <a:endParaRPr lang="zh-CN" altLang="en-US"/>
                </a:p>
              </p:txBody>
            </p:sp>
            <p:sp>
              <p:nvSpPr>
                <p:cNvPr id="30762" name="Line 52"/>
                <p:cNvSpPr>
                  <a:spLocks noChangeAspect="1" noChangeShapeType="1"/>
                </p:cNvSpPr>
                <p:nvPr/>
              </p:nvSpPr>
              <p:spPr bwMode="auto">
                <a:xfrm>
                  <a:off x="2205" y="2129"/>
                  <a:ext cx="0" cy="119"/>
                </a:xfrm>
                <a:prstGeom prst="line">
                  <a:avLst/>
                </a:prstGeom>
                <a:noFill/>
                <a:ln w="9525">
                  <a:solidFill>
                    <a:schemeClr val="tx1"/>
                  </a:solidFill>
                  <a:round/>
                  <a:headEnd/>
                  <a:tailEnd/>
                </a:ln>
              </p:spPr>
              <p:txBody>
                <a:bodyPr/>
                <a:lstStyle/>
                <a:p>
                  <a:endParaRPr lang="zh-CN" altLang="en-US"/>
                </a:p>
              </p:txBody>
            </p:sp>
            <p:sp>
              <p:nvSpPr>
                <p:cNvPr id="30763" name="Line 53"/>
                <p:cNvSpPr>
                  <a:spLocks noChangeAspect="1" noChangeShapeType="1"/>
                </p:cNvSpPr>
                <p:nvPr/>
              </p:nvSpPr>
              <p:spPr bwMode="auto">
                <a:xfrm>
                  <a:off x="1791" y="2124"/>
                  <a:ext cx="0" cy="119"/>
                </a:xfrm>
                <a:prstGeom prst="line">
                  <a:avLst/>
                </a:prstGeom>
                <a:noFill/>
                <a:ln w="9525">
                  <a:solidFill>
                    <a:schemeClr val="tx1"/>
                  </a:solidFill>
                  <a:round/>
                  <a:headEnd/>
                  <a:tailEnd/>
                </a:ln>
              </p:spPr>
              <p:txBody>
                <a:bodyPr/>
                <a:lstStyle/>
                <a:p>
                  <a:endParaRPr lang="zh-CN" altLang="en-US"/>
                </a:p>
              </p:txBody>
            </p:sp>
            <p:sp>
              <p:nvSpPr>
                <p:cNvPr id="30764" name="Line 54"/>
                <p:cNvSpPr>
                  <a:spLocks noChangeAspect="1" noChangeShapeType="1"/>
                </p:cNvSpPr>
                <p:nvPr/>
              </p:nvSpPr>
              <p:spPr bwMode="auto">
                <a:xfrm>
                  <a:off x="2336" y="2124"/>
                  <a:ext cx="0" cy="119"/>
                </a:xfrm>
                <a:prstGeom prst="line">
                  <a:avLst/>
                </a:prstGeom>
                <a:noFill/>
                <a:ln w="9525">
                  <a:solidFill>
                    <a:schemeClr val="tx1"/>
                  </a:solidFill>
                  <a:round/>
                  <a:headEnd/>
                  <a:tailEnd/>
                </a:ln>
              </p:spPr>
              <p:txBody>
                <a:bodyPr/>
                <a:lstStyle/>
                <a:p>
                  <a:endParaRPr lang="zh-CN" altLang="en-US"/>
                </a:p>
              </p:txBody>
            </p:sp>
          </p:grpSp>
        </p:grpSp>
      </p:grpSp>
      <p:grpSp>
        <p:nvGrpSpPr>
          <p:cNvPr id="15" name="Group 55"/>
          <p:cNvGrpSpPr>
            <a:grpSpLocks/>
          </p:cNvGrpSpPr>
          <p:nvPr/>
        </p:nvGrpSpPr>
        <p:grpSpPr bwMode="auto">
          <a:xfrm>
            <a:off x="684213" y="3933825"/>
            <a:ext cx="2063750" cy="2520950"/>
            <a:chOff x="3833" y="2523"/>
            <a:chExt cx="1300" cy="1588"/>
          </a:xfrm>
        </p:grpSpPr>
        <p:sp>
          <p:nvSpPr>
            <p:cNvPr id="30741" name="Line 56"/>
            <p:cNvSpPr>
              <a:spLocks noChangeAspect="1" noChangeShapeType="1"/>
            </p:cNvSpPr>
            <p:nvPr/>
          </p:nvSpPr>
          <p:spPr bwMode="auto">
            <a:xfrm>
              <a:off x="3886" y="3797"/>
              <a:ext cx="1247" cy="0"/>
            </a:xfrm>
            <a:prstGeom prst="line">
              <a:avLst/>
            </a:prstGeom>
            <a:noFill/>
            <a:ln w="6350">
              <a:solidFill>
                <a:schemeClr val="tx1"/>
              </a:solidFill>
              <a:round/>
              <a:headEnd/>
              <a:tailEnd/>
            </a:ln>
          </p:spPr>
          <p:txBody>
            <a:bodyPr/>
            <a:lstStyle/>
            <a:p>
              <a:endParaRPr lang="zh-CN" altLang="en-US"/>
            </a:p>
          </p:txBody>
        </p:sp>
        <p:sp>
          <p:nvSpPr>
            <p:cNvPr id="30742" name="Line 57"/>
            <p:cNvSpPr>
              <a:spLocks noChangeAspect="1" noChangeShapeType="1"/>
            </p:cNvSpPr>
            <p:nvPr/>
          </p:nvSpPr>
          <p:spPr bwMode="auto">
            <a:xfrm>
              <a:off x="4000" y="3502"/>
              <a:ext cx="0" cy="295"/>
            </a:xfrm>
            <a:prstGeom prst="line">
              <a:avLst/>
            </a:prstGeom>
            <a:noFill/>
            <a:ln w="9525">
              <a:solidFill>
                <a:schemeClr val="tx1"/>
              </a:solidFill>
              <a:prstDash val="dash"/>
              <a:round/>
              <a:headEnd/>
              <a:tailEnd/>
            </a:ln>
          </p:spPr>
          <p:txBody>
            <a:bodyPr/>
            <a:lstStyle/>
            <a:p>
              <a:endParaRPr lang="zh-CN" altLang="en-US"/>
            </a:p>
          </p:txBody>
        </p:sp>
        <p:sp>
          <p:nvSpPr>
            <p:cNvPr id="30743" name="Line 58"/>
            <p:cNvSpPr>
              <a:spLocks noChangeAspect="1" noChangeShapeType="1"/>
            </p:cNvSpPr>
            <p:nvPr/>
          </p:nvSpPr>
          <p:spPr bwMode="auto">
            <a:xfrm>
              <a:off x="4906" y="3109"/>
              <a:ext cx="0" cy="688"/>
            </a:xfrm>
            <a:prstGeom prst="line">
              <a:avLst/>
            </a:prstGeom>
            <a:noFill/>
            <a:ln w="9525">
              <a:solidFill>
                <a:schemeClr val="tx1"/>
              </a:solidFill>
              <a:prstDash val="dash"/>
              <a:round/>
              <a:headEnd/>
              <a:tailEnd/>
            </a:ln>
          </p:spPr>
          <p:txBody>
            <a:bodyPr/>
            <a:lstStyle/>
            <a:p>
              <a:endParaRPr lang="zh-CN" altLang="en-US"/>
            </a:p>
          </p:txBody>
        </p:sp>
        <p:grpSp>
          <p:nvGrpSpPr>
            <p:cNvPr id="16" name="Group 59"/>
            <p:cNvGrpSpPr>
              <a:grpSpLocks noChangeAspect="1"/>
            </p:cNvGrpSpPr>
            <p:nvPr/>
          </p:nvGrpSpPr>
          <p:grpSpPr bwMode="auto">
            <a:xfrm>
              <a:off x="4000" y="2810"/>
              <a:ext cx="906" cy="983"/>
              <a:chOff x="8100" y="10800"/>
              <a:chExt cx="1440" cy="1560"/>
            </a:xfrm>
          </p:grpSpPr>
          <p:sp>
            <p:nvSpPr>
              <p:cNvPr id="30749" name="Line 60"/>
              <p:cNvSpPr>
                <a:spLocks noChangeAspect="1" noChangeShapeType="1"/>
              </p:cNvSpPr>
              <p:nvPr/>
            </p:nvSpPr>
            <p:spPr bwMode="auto">
              <a:xfrm flipV="1">
                <a:off x="8820" y="10800"/>
                <a:ext cx="0" cy="1560"/>
              </a:xfrm>
              <a:prstGeom prst="line">
                <a:avLst/>
              </a:prstGeom>
              <a:noFill/>
              <a:ln w="19050">
                <a:solidFill>
                  <a:srgbClr val="FF0000"/>
                </a:solidFill>
                <a:round/>
                <a:headEnd/>
                <a:tailEnd type="stealth" w="med" len="lg"/>
              </a:ln>
            </p:spPr>
            <p:txBody>
              <a:bodyPr/>
              <a:lstStyle/>
              <a:p>
                <a:endParaRPr lang="zh-CN" altLang="en-US"/>
              </a:p>
            </p:txBody>
          </p:sp>
          <p:sp>
            <p:nvSpPr>
              <p:cNvPr id="30750" name="Line 61"/>
              <p:cNvSpPr>
                <a:spLocks noChangeAspect="1" noChangeShapeType="1"/>
              </p:cNvSpPr>
              <p:nvPr/>
            </p:nvSpPr>
            <p:spPr bwMode="auto">
              <a:xfrm flipV="1">
                <a:off x="8820" y="11202"/>
                <a:ext cx="720" cy="1158"/>
              </a:xfrm>
              <a:prstGeom prst="line">
                <a:avLst/>
              </a:prstGeom>
              <a:noFill/>
              <a:ln w="19050">
                <a:solidFill>
                  <a:srgbClr val="FF0000"/>
                </a:solidFill>
                <a:round/>
                <a:headEnd/>
                <a:tailEnd type="stealth" w="med" len="lg"/>
              </a:ln>
            </p:spPr>
            <p:txBody>
              <a:bodyPr/>
              <a:lstStyle/>
              <a:p>
                <a:endParaRPr lang="zh-CN" altLang="en-US"/>
              </a:p>
            </p:txBody>
          </p:sp>
          <p:sp>
            <p:nvSpPr>
              <p:cNvPr id="30751" name="Line 62"/>
              <p:cNvSpPr>
                <a:spLocks noChangeAspect="1" noChangeShapeType="1"/>
              </p:cNvSpPr>
              <p:nvPr/>
            </p:nvSpPr>
            <p:spPr bwMode="auto">
              <a:xfrm flipH="1" flipV="1">
                <a:off x="8100" y="11892"/>
                <a:ext cx="720" cy="468"/>
              </a:xfrm>
              <a:prstGeom prst="line">
                <a:avLst/>
              </a:prstGeom>
              <a:noFill/>
              <a:ln w="19050">
                <a:solidFill>
                  <a:srgbClr val="FF0000"/>
                </a:solidFill>
                <a:round/>
                <a:headEnd/>
                <a:tailEnd type="stealth" w="med" len="lg"/>
              </a:ln>
            </p:spPr>
            <p:txBody>
              <a:bodyPr/>
              <a:lstStyle/>
              <a:p>
                <a:endParaRPr lang="zh-CN" altLang="en-US"/>
              </a:p>
            </p:txBody>
          </p:sp>
        </p:grpSp>
        <p:sp>
          <p:nvSpPr>
            <p:cNvPr id="30745" name="Line 63"/>
            <p:cNvSpPr>
              <a:spLocks noChangeAspect="1" noChangeShapeType="1"/>
            </p:cNvSpPr>
            <p:nvPr/>
          </p:nvSpPr>
          <p:spPr bwMode="auto">
            <a:xfrm>
              <a:off x="4472" y="3801"/>
              <a:ext cx="453" cy="0"/>
            </a:xfrm>
            <a:prstGeom prst="line">
              <a:avLst/>
            </a:prstGeom>
            <a:noFill/>
            <a:ln w="19050">
              <a:solidFill>
                <a:srgbClr val="FF0000"/>
              </a:solidFill>
              <a:round/>
              <a:headEnd/>
              <a:tailEnd type="stealth" w="med" len="lg"/>
            </a:ln>
          </p:spPr>
          <p:txBody>
            <a:bodyPr/>
            <a:lstStyle/>
            <a:p>
              <a:endParaRPr lang="zh-CN" altLang="en-US"/>
            </a:p>
          </p:txBody>
        </p:sp>
        <p:sp>
          <p:nvSpPr>
            <p:cNvPr id="30746" name="Line 64"/>
            <p:cNvSpPr>
              <a:spLocks noChangeAspect="1" noChangeShapeType="1"/>
            </p:cNvSpPr>
            <p:nvPr/>
          </p:nvSpPr>
          <p:spPr bwMode="auto">
            <a:xfrm flipH="1">
              <a:off x="4007" y="3800"/>
              <a:ext cx="454" cy="0"/>
            </a:xfrm>
            <a:prstGeom prst="line">
              <a:avLst/>
            </a:prstGeom>
            <a:noFill/>
            <a:ln w="19050">
              <a:solidFill>
                <a:srgbClr val="FF0000"/>
              </a:solidFill>
              <a:round/>
              <a:headEnd/>
              <a:tailEnd type="stealth" w="med" len="lg"/>
            </a:ln>
          </p:spPr>
          <p:txBody>
            <a:bodyPr/>
            <a:lstStyle/>
            <a:p>
              <a:endParaRPr lang="zh-CN" altLang="en-US"/>
            </a:p>
          </p:txBody>
        </p:sp>
        <p:sp>
          <p:nvSpPr>
            <p:cNvPr id="30747" name="Freeform 65"/>
            <p:cNvSpPr>
              <a:spLocks noChangeAspect="1"/>
            </p:cNvSpPr>
            <p:nvPr/>
          </p:nvSpPr>
          <p:spPr bwMode="auto">
            <a:xfrm>
              <a:off x="4236" y="3689"/>
              <a:ext cx="47" cy="104"/>
            </a:xfrm>
            <a:custGeom>
              <a:avLst/>
              <a:gdLst>
                <a:gd name="T0" fmla="*/ 75 w 75"/>
                <a:gd name="T1" fmla="*/ 0 h 165"/>
                <a:gd name="T2" fmla="*/ 15 w 75"/>
                <a:gd name="T3" fmla="*/ 60 h 165"/>
                <a:gd name="T4" fmla="*/ 0 w 75"/>
                <a:gd name="T5" fmla="*/ 165 h 165"/>
                <a:gd name="T6" fmla="*/ 0 60000 65536"/>
                <a:gd name="T7" fmla="*/ 0 60000 65536"/>
                <a:gd name="T8" fmla="*/ 0 60000 65536"/>
                <a:gd name="T9" fmla="*/ 0 w 75"/>
                <a:gd name="T10" fmla="*/ 0 h 165"/>
                <a:gd name="T11" fmla="*/ 75 w 75"/>
                <a:gd name="T12" fmla="*/ 165 h 165"/>
              </a:gdLst>
              <a:ahLst/>
              <a:cxnLst>
                <a:cxn ang="T6">
                  <a:pos x="T0" y="T1"/>
                </a:cxn>
                <a:cxn ang="T7">
                  <a:pos x="T2" y="T3"/>
                </a:cxn>
                <a:cxn ang="T8">
                  <a:pos x="T4" y="T5"/>
                </a:cxn>
              </a:cxnLst>
              <a:rect l="T9" t="T10" r="T11" b="T12"/>
              <a:pathLst>
                <a:path w="75" h="165">
                  <a:moveTo>
                    <a:pt x="75" y="0"/>
                  </a:moveTo>
                  <a:cubicBezTo>
                    <a:pt x="63" y="10"/>
                    <a:pt x="27" y="33"/>
                    <a:pt x="15" y="60"/>
                  </a:cubicBezTo>
                  <a:cubicBezTo>
                    <a:pt x="3" y="87"/>
                    <a:pt x="3" y="143"/>
                    <a:pt x="0" y="165"/>
                  </a:cubicBezTo>
                </a:path>
              </a:pathLst>
            </a:custGeom>
            <a:noFill/>
            <a:ln w="9525">
              <a:solidFill>
                <a:schemeClr val="tx1"/>
              </a:solidFill>
              <a:round/>
              <a:headEnd/>
              <a:tailEnd/>
            </a:ln>
          </p:spPr>
          <p:txBody>
            <a:bodyPr/>
            <a:lstStyle/>
            <a:p>
              <a:endParaRPr lang="zh-CN" altLang="en-US"/>
            </a:p>
          </p:txBody>
        </p:sp>
        <p:sp>
          <p:nvSpPr>
            <p:cNvPr id="30748" name="Freeform 66"/>
            <p:cNvSpPr>
              <a:spLocks noChangeAspect="1"/>
            </p:cNvSpPr>
            <p:nvPr/>
          </p:nvSpPr>
          <p:spPr bwMode="auto">
            <a:xfrm>
              <a:off x="4453" y="3498"/>
              <a:ext cx="161" cy="49"/>
            </a:xfrm>
            <a:custGeom>
              <a:avLst/>
              <a:gdLst>
                <a:gd name="T0" fmla="*/ 0 w 255"/>
                <a:gd name="T1" fmla="*/ 0 h 78"/>
                <a:gd name="T2" fmla="*/ 150 w 255"/>
                <a:gd name="T3" fmla="*/ 18 h 78"/>
                <a:gd name="T4" fmla="*/ 255 w 255"/>
                <a:gd name="T5" fmla="*/ 78 h 78"/>
                <a:gd name="T6" fmla="*/ 0 60000 65536"/>
                <a:gd name="T7" fmla="*/ 0 60000 65536"/>
                <a:gd name="T8" fmla="*/ 0 60000 65536"/>
                <a:gd name="T9" fmla="*/ 0 w 255"/>
                <a:gd name="T10" fmla="*/ 0 h 78"/>
                <a:gd name="T11" fmla="*/ 255 w 255"/>
                <a:gd name="T12" fmla="*/ 78 h 78"/>
              </a:gdLst>
              <a:ahLst/>
              <a:cxnLst>
                <a:cxn ang="T6">
                  <a:pos x="T0" y="T1"/>
                </a:cxn>
                <a:cxn ang="T7">
                  <a:pos x="T2" y="T3"/>
                </a:cxn>
                <a:cxn ang="T8">
                  <a:pos x="T4" y="T5"/>
                </a:cxn>
              </a:cxnLst>
              <a:rect l="T9" t="T10" r="T11" b="T12"/>
              <a:pathLst>
                <a:path w="255" h="78">
                  <a:moveTo>
                    <a:pt x="0" y="0"/>
                  </a:moveTo>
                  <a:cubicBezTo>
                    <a:pt x="25" y="3"/>
                    <a:pt x="108" y="5"/>
                    <a:pt x="150" y="18"/>
                  </a:cubicBezTo>
                  <a:cubicBezTo>
                    <a:pt x="192" y="31"/>
                    <a:pt x="233" y="66"/>
                    <a:pt x="255" y="78"/>
                  </a:cubicBezTo>
                </a:path>
              </a:pathLst>
            </a:custGeom>
            <a:noFill/>
            <a:ln w="9525">
              <a:solidFill>
                <a:schemeClr val="tx1"/>
              </a:solidFill>
              <a:round/>
              <a:headEnd/>
              <a:tailEnd/>
            </a:ln>
          </p:spPr>
          <p:txBody>
            <a:bodyPr/>
            <a:lstStyle/>
            <a:p>
              <a:endParaRPr lang="zh-CN" altLang="en-US"/>
            </a:p>
          </p:txBody>
        </p:sp>
        <p:graphicFrame>
          <p:nvGraphicFramePr>
            <p:cNvPr id="30724" name="Object 67"/>
            <p:cNvGraphicFramePr>
              <a:graphicFrameLocks noChangeAspect="1"/>
            </p:cNvGraphicFramePr>
            <p:nvPr/>
          </p:nvGraphicFramePr>
          <p:xfrm>
            <a:off x="4468" y="3358"/>
            <a:ext cx="181" cy="166"/>
          </p:xfrm>
          <a:graphic>
            <a:graphicData uri="http://schemas.openxmlformats.org/presentationml/2006/ole">
              <p:oleObj spid="_x0000_s76804" name="公式" r:id="rId6" imgW="152280" imgH="139680" progId="Equation.3">
                <p:embed/>
              </p:oleObj>
            </a:graphicData>
          </a:graphic>
        </p:graphicFrame>
        <p:graphicFrame>
          <p:nvGraphicFramePr>
            <p:cNvPr id="30725" name="Object 68"/>
            <p:cNvGraphicFramePr>
              <a:graphicFrameLocks noChangeAspect="1"/>
            </p:cNvGraphicFramePr>
            <p:nvPr/>
          </p:nvGraphicFramePr>
          <p:xfrm>
            <a:off x="3878" y="3203"/>
            <a:ext cx="251" cy="318"/>
          </p:xfrm>
          <a:graphic>
            <a:graphicData uri="http://schemas.openxmlformats.org/presentationml/2006/ole">
              <p:oleObj spid="_x0000_s76805" name="公式" r:id="rId7" imgW="190440" imgH="241200" progId="Equation.3">
                <p:embed/>
              </p:oleObj>
            </a:graphicData>
          </a:graphic>
        </p:graphicFrame>
        <p:graphicFrame>
          <p:nvGraphicFramePr>
            <p:cNvPr id="30726" name="Object 69"/>
            <p:cNvGraphicFramePr>
              <a:graphicFrameLocks noChangeAspect="1"/>
            </p:cNvGraphicFramePr>
            <p:nvPr/>
          </p:nvGraphicFramePr>
          <p:xfrm>
            <a:off x="4377" y="2523"/>
            <a:ext cx="218" cy="272"/>
          </p:xfrm>
          <a:graphic>
            <a:graphicData uri="http://schemas.openxmlformats.org/presentationml/2006/ole">
              <p:oleObj spid="_x0000_s76806" name="公式" r:id="rId8" imgW="152280" imgH="190440" progId="Equation.3">
                <p:embed/>
              </p:oleObj>
            </a:graphicData>
          </a:graphic>
        </p:graphicFrame>
        <p:graphicFrame>
          <p:nvGraphicFramePr>
            <p:cNvPr id="30727" name="Object 70"/>
            <p:cNvGraphicFramePr>
              <a:graphicFrameLocks noChangeAspect="1"/>
            </p:cNvGraphicFramePr>
            <p:nvPr/>
          </p:nvGraphicFramePr>
          <p:xfrm>
            <a:off x="3833" y="3793"/>
            <a:ext cx="301" cy="318"/>
          </p:xfrm>
          <a:graphic>
            <a:graphicData uri="http://schemas.openxmlformats.org/presentationml/2006/ole">
              <p:oleObj spid="_x0000_s76807" name="公式" r:id="rId9" imgW="228600" imgH="241200" progId="Equation.3">
                <p:embed/>
              </p:oleObj>
            </a:graphicData>
          </a:graphic>
        </p:graphicFrame>
        <p:graphicFrame>
          <p:nvGraphicFramePr>
            <p:cNvPr id="30728" name="Object 71"/>
            <p:cNvGraphicFramePr>
              <a:graphicFrameLocks noChangeAspect="1"/>
            </p:cNvGraphicFramePr>
            <p:nvPr/>
          </p:nvGraphicFramePr>
          <p:xfrm>
            <a:off x="4876" y="2822"/>
            <a:ext cx="251" cy="318"/>
          </p:xfrm>
          <a:graphic>
            <a:graphicData uri="http://schemas.openxmlformats.org/presentationml/2006/ole">
              <p:oleObj spid="_x0000_s76808" name="公式" r:id="rId10" imgW="190440" imgH="241200" progId="Equation.3">
                <p:embed/>
              </p:oleObj>
            </a:graphicData>
          </a:graphic>
        </p:graphicFrame>
        <p:graphicFrame>
          <p:nvGraphicFramePr>
            <p:cNvPr id="30729" name="Object 72"/>
            <p:cNvGraphicFramePr>
              <a:graphicFrameLocks noChangeAspect="1"/>
            </p:cNvGraphicFramePr>
            <p:nvPr/>
          </p:nvGraphicFramePr>
          <p:xfrm>
            <a:off x="4805" y="3793"/>
            <a:ext cx="301" cy="318"/>
          </p:xfrm>
          <a:graphic>
            <a:graphicData uri="http://schemas.openxmlformats.org/presentationml/2006/ole">
              <p:oleObj spid="_x0000_s76809" name="公式" r:id="rId11" imgW="228600" imgH="241200" progId="Equation.3">
                <p:embed/>
              </p:oleObj>
            </a:graphicData>
          </a:graphic>
        </p:graphicFrame>
      </p:grpSp>
      <p:graphicFrame>
        <p:nvGraphicFramePr>
          <p:cNvPr id="66633" name="Object 73"/>
          <p:cNvGraphicFramePr>
            <a:graphicFrameLocks noChangeAspect="1"/>
          </p:cNvGraphicFramePr>
          <p:nvPr/>
        </p:nvGraphicFramePr>
        <p:xfrm>
          <a:off x="3708400" y="4643438"/>
          <a:ext cx="4608513" cy="577850"/>
        </p:xfrm>
        <a:graphic>
          <a:graphicData uri="http://schemas.openxmlformats.org/presentationml/2006/ole">
            <p:oleObj spid="_x0000_s76802" name="公式" r:id="rId12" imgW="1828800" imgH="228600" progId="Equation.3">
              <p:embed/>
            </p:oleObj>
          </a:graphicData>
        </a:graphic>
      </p:graphicFrame>
      <p:graphicFrame>
        <p:nvGraphicFramePr>
          <p:cNvPr id="66634" name="Object 74"/>
          <p:cNvGraphicFramePr>
            <a:graphicFrameLocks noChangeAspect="1"/>
          </p:cNvGraphicFramePr>
          <p:nvPr/>
        </p:nvGraphicFramePr>
        <p:xfrm>
          <a:off x="3619500" y="5445125"/>
          <a:ext cx="4714875" cy="600075"/>
        </p:xfrm>
        <a:graphic>
          <a:graphicData uri="http://schemas.openxmlformats.org/presentationml/2006/ole">
            <p:oleObj spid="_x0000_s76803" name="公式" r:id="rId13" imgW="1790640" imgH="228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wipe(left)">
                                      <p:cBhvr>
                                        <p:cTn id="7" dur="500"/>
                                        <p:tgtEl>
                                          <p:spTgt spid="665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6633"/>
                                        </p:tgtEl>
                                        <p:attrNameLst>
                                          <p:attrName>style.visibility</p:attrName>
                                        </p:attrNameLst>
                                      </p:cBhvr>
                                      <p:to>
                                        <p:strVal val="visible"/>
                                      </p:to>
                                    </p:set>
                                    <p:animEffect transition="in" filter="wipe(left)">
                                      <p:cBhvr>
                                        <p:cTn id="42" dur="500"/>
                                        <p:tgtEl>
                                          <p:spTgt spid="666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6634"/>
                                        </p:tgtEl>
                                        <p:attrNameLst>
                                          <p:attrName>style.visibility</p:attrName>
                                        </p:attrNameLst>
                                      </p:cBhvr>
                                      <p:to>
                                        <p:strVal val="visible"/>
                                      </p:to>
                                    </p:set>
                                    <p:animEffect transition="in" filter="wipe(left)">
                                      <p:cBhvr>
                                        <p:cTn id="47" dur="500"/>
                                        <p:tgtEl>
                                          <p:spTgt spid="6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nvGraphicFramePr>
        <p:xfrm>
          <a:off x="2805113" y="476250"/>
          <a:ext cx="3819525" cy="1054100"/>
        </p:xfrm>
        <a:graphic>
          <a:graphicData uri="http://schemas.openxmlformats.org/presentationml/2006/ole">
            <p:oleObj spid="_x0000_s77826" name="公式" r:id="rId3" imgW="1409400" imgH="393480" progId="Equation.3">
              <p:embed/>
            </p:oleObj>
          </a:graphicData>
        </a:graphic>
      </p:graphicFrame>
      <p:sp>
        <p:nvSpPr>
          <p:cNvPr id="67587" name="Text Box 3"/>
          <p:cNvSpPr txBox="1">
            <a:spLocks noChangeArrowheads="1"/>
          </p:cNvSpPr>
          <p:nvPr/>
        </p:nvSpPr>
        <p:spPr bwMode="auto">
          <a:xfrm>
            <a:off x="684213" y="692150"/>
            <a:ext cx="1944687" cy="519113"/>
          </a:xfrm>
          <a:prstGeom prst="rect">
            <a:avLst/>
          </a:prstGeom>
          <a:noFill/>
          <a:ln w="9525">
            <a:noFill/>
            <a:miter lim="800000"/>
            <a:headEnd/>
            <a:tailEnd/>
          </a:ln>
        </p:spPr>
        <p:txBody>
          <a:bodyPr>
            <a:spAutoFit/>
          </a:bodyPr>
          <a:lstStyle/>
          <a:p>
            <a:pPr>
              <a:spcBef>
                <a:spcPct val="50000"/>
              </a:spcBef>
            </a:pPr>
            <a:r>
              <a:rPr lang="zh-CN" altLang="en-US" sz="2800" b="1"/>
              <a:t>相位差：</a:t>
            </a:r>
          </a:p>
        </p:txBody>
      </p:sp>
      <p:grpSp>
        <p:nvGrpSpPr>
          <p:cNvPr id="2" name="Group 4"/>
          <p:cNvGrpSpPr>
            <a:grpSpLocks/>
          </p:cNvGrpSpPr>
          <p:nvPr/>
        </p:nvGrpSpPr>
        <p:grpSpPr bwMode="auto">
          <a:xfrm>
            <a:off x="611188" y="1773238"/>
            <a:ext cx="7991475" cy="1073150"/>
            <a:chOff x="385" y="1117"/>
            <a:chExt cx="5034" cy="676"/>
          </a:xfrm>
        </p:grpSpPr>
        <p:sp>
          <p:nvSpPr>
            <p:cNvPr id="31761" name="Text Box 5"/>
            <p:cNvSpPr txBox="1">
              <a:spLocks noChangeArrowheads="1"/>
            </p:cNvSpPr>
            <p:nvPr/>
          </p:nvSpPr>
          <p:spPr bwMode="auto">
            <a:xfrm>
              <a:off x="385" y="1117"/>
              <a:ext cx="5034" cy="676"/>
            </a:xfrm>
            <a:prstGeom prst="rect">
              <a:avLst/>
            </a:prstGeom>
            <a:noFill/>
            <a:ln w="9525">
              <a:noFill/>
              <a:miter lim="800000"/>
              <a:headEnd/>
              <a:tailEnd/>
            </a:ln>
          </p:spPr>
          <p:txBody>
            <a:bodyPr>
              <a:spAutoFit/>
            </a:bodyPr>
            <a:lstStyle/>
            <a:p>
              <a:pPr>
                <a:lnSpc>
                  <a:spcPct val="115000"/>
                </a:lnSpc>
                <a:spcBef>
                  <a:spcPct val="50000"/>
                </a:spcBef>
              </a:pPr>
              <a:r>
                <a:rPr lang="zh-CN" altLang="en-US" sz="2800" b="1">
                  <a:solidFill>
                    <a:srgbClr val="FF0000"/>
                  </a:solidFill>
                </a:rPr>
                <a:t>说明：</a:t>
              </a:r>
              <a:r>
                <a:rPr lang="zh-CN" altLang="en-US" sz="2800" b="1"/>
                <a:t>第二项则是由于光矢量</a:t>
              </a:r>
              <a:r>
                <a:rPr lang="zh-CN" altLang="en-US" sz="2800" b="1" i="1"/>
                <a:t>    </a:t>
              </a:r>
              <a:r>
                <a:rPr lang="zh-CN" altLang="en-US" sz="2800" b="1"/>
                <a:t>和</a:t>
              </a:r>
              <a:r>
                <a:rPr lang="zh-CN" altLang="en-US" sz="2800" b="1" i="1"/>
                <a:t>     </a:t>
              </a:r>
              <a:r>
                <a:rPr lang="zh-CN" altLang="en-US" sz="2800" b="1"/>
                <a:t>的反向投影引起的附加相位差。 </a:t>
              </a:r>
            </a:p>
          </p:txBody>
        </p:sp>
        <p:graphicFrame>
          <p:nvGraphicFramePr>
            <p:cNvPr id="31750" name="Object 6"/>
            <p:cNvGraphicFramePr>
              <a:graphicFrameLocks noChangeAspect="1"/>
            </p:cNvGraphicFramePr>
            <p:nvPr/>
          </p:nvGraphicFramePr>
          <p:xfrm>
            <a:off x="3379" y="1153"/>
            <a:ext cx="274" cy="348"/>
          </p:xfrm>
          <a:graphic>
            <a:graphicData uri="http://schemas.openxmlformats.org/presentationml/2006/ole">
              <p:oleObj spid="_x0000_s77830" name="公式" r:id="rId4" imgW="190440" imgH="241200" progId="Equation.3">
                <p:embed/>
              </p:oleObj>
            </a:graphicData>
          </a:graphic>
        </p:graphicFrame>
        <p:graphicFrame>
          <p:nvGraphicFramePr>
            <p:cNvPr id="31751" name="Object 7"/>
            <p:cNvGraphicFramePr>
              <a:graphicFrameLocks noChangeAspect="1"/>
            </p:cNvGraphicFramePr>
            <p:nvPr/>
          </p:nvGraphicFramePr>
          <p:xfrm>
            <a:off x="3860" y="1162"/>
            <a:ext cx="274" cy="348"/>
          </p:xfrm>
          <a:graphic>
            <a:graphicData uri="http://schemas.openxmlformats.org/presentationml/2006/ole">
              <p:oleObj spid="_x0000_s77831" name="公式" r:id="rId5" imgW="190440" imgH="241200" progId="Equation.3">
                <p:embed/>
              </p:oleObj>
            </a:graphicData>
          </a:graphic>
        </p:graphicFrame>
      </p:grpSp>
      <p:sp>
        <p:nvSpPr>
          <p:cNvPr id="67592" name="Rectangle 8"/>
          <p:cNvSpPr>
            <a:spLocks noChangeArrowheads="1"/>
          </p:cNvSpPr>
          <p:nvPr/>
        </p:nvSpPr>
        <p:spPr bwMode="auto">
          <a:xfrm>
            <a:off x="900113" y="2997200"/>
            <a:ext cx="792162" cy="582613"/>
          </a:xfrm>
          <a:prstGeom prst="rect">
            <a:avLst/>
          </a:prstGeom>
          <a:noFill/>
          <a:ln w="9525" algn="ctr">
            <a:noFill/>
            <a:miter lim="800000"/>
            <a:headEnd/>
            <a:tailEnd/>
          </a:ln>
        </p:spPr>
        <p:txBody>
          <a:bodyPr>
            <a:spAutoFit/>
          </a:bodyPr>
          <a:lstStyle/>
          <a:p>
            <a:pPr>
              <a:lnSpc>
                <a:spcPct val="115000"/>
              </a:lnSpc>
              <a:spcBef>
                <a:spcPct val="50000"/>
              </a:spcBef>
            </a:pPr>
            <a:r>
              <a:rPr lang="zh-CN" altLang="en-US" sz="2800" b="1">
                <a:cs typeface="Times New Roman" pitchFamily="18" charset="0"/>
              </a:rPr>
              <a:t>当</a:t>
            </a:r>
            <a:endParaRPr lang="zh-CN" altLang="en-US" sz="2800" b="1"/>
          </a:p>
        </p:txBody>
      </p:sp>
      <p:graphicFrame>
        <p:nvGraphicFramePr>
          <p:cNvPr id="67593" name="Object 9"/>
          <p:cNvGraphicFramePr>
            <a:graphicFrameLocks noChangeAspect="1"/>
          </p:cNvGraphicFramePr>
          <p:nvPr/>
        </p:nvGraphicFramePr>
        <p:xfrm>
          <a:off x="1581150" y="3068638"/>
          <a:ext cx="4022725" cy="577850"/>
        </p:xfrm>
        <a:graphic>
          <a:graphicData uri="http://schemas.openxmlformats.org/presentationml/2006/ole">
            <p:oleObj spid="_x0000_s77827" name="公式" r:id="rId6" imgW="1523880" imgH="215640" progId="Equation.3">
              <p:embed/>
            </p:oleObj>
          </a:graphicData>
        </a:graphic>
      </p:graphicFrame>
      <p:sp>
        <p:nvSpPr>
          <p:cNvPr id="67594" name="Rectangle 10"/>
          <p:cNvSpPr>
            <a:spLocks noChangeArrowheads="1"/>
          </p:cNvSpPr>
          <p:nvPr/>
        </p:nvSpPr>
        <p:spPr bwMode="auto">
          <a:xfrm>
            <a:off x="5651500" y="3025775"/>
            <a:ext cx="2665413" cy="582613"/>
          </a:xfrm>
          <a:prstGeom prst="rect">
            <a:avLst/>
          </a:prstGeom>
          <a:noFill/>
          <a:ln w="9525" algn="ctr">
            <a:noFill/>
            <a:miter lim="800000"/>
            <a:headEnd/>
            <a:tailEnd/>
          </a:ln>
        </p:spPr>
        <p:txBody>
          <a:bodyPr>
            <a:spAutoFit/>
          </a:bodyPr>
          <a:lstStyle/>
          <a:p>
            <a:pPr>
              <a:lnSpc>
                <a:spcPct val="115000"/>
              </a:lnSpc>
              <a:spcBef>
                <a:spcPct val="50000"/>
              </a:spcBef>
            </a:pPr>
            <a:r>
              <a:rPr lang="zh-CN" altLang="en-US" sz="2800" b="1">
                <a:cs typeface="Times New Roman" pitchFamily="18" charset="0"/>
              </a:rPr>
              <a:t>时，干涉加强 </a:t>
            </a:r>
          </a:p>
        </p:txBody>
      </p:sp>
      <p:graphicFrame>
        <p:nvGraphicFramePr>
          <p:cNvPr id="67595" name="Object 11"/>
          <p:cNvGraphicFramePr>
            <a:graphicFrameLocks noChangeAspect="1"/>
          </p:cNvGraphicFramePr>
          <p:nvPr/>
        </p:nvGraphicFramePr>
        <p:xfrm>
          <a:off x="1093788" y="3949700"/>
          <a:ext cx="2706687" cy="530225"/>
        </p:xfrm>
        <a:graphic>
          <a:graphicData uri="http://schemas.openxmlformats.org/presentationml/2006/ole">
            <p:oleObj spid="_x0000_s77828" name="公式" r:id="rId7" imgW="1015920" imgH="203040" progId="Equation.3">
              <p:embed/>
            </p:oleObj>
          </a:graphicData>
        </a:graphic>
      </p:graphicFrame>
      <p:graphicFrame>
        <p:nvGraphicFramePr>
          <p:cNvPr id="67596" name="Object 12"/>
          <p:cNvGraphicFramePr>
            <a:graphicFrameLocks noChangeAspect="1"/>
          </p:cNvGraphicFramePr>
          <p:nvPr/>
        </p:nvGraphicFramePr>
        <p:xfrm>
          <a:off x="3706813" y="3932238"/>
          <a:ext cx="2305050" cy="576262"/>
        </p:xfrm>
        <a:graphic>
          <a:graphicData uri="http://schemas.openxmlformats.org/presentationml/2006/ole">
            <p:oleObj spid="_x0000_s77829" name="公式" r:id="rId8" imgW="875920" imgH="215806" progId="Equation.3">
              <p:embed/>
            </p:oleObj>
          </a:graphicData>
        </a:graphic>
      </p:graphicFrame>
      <p:sp>
        <p:nvSpPr>
          <p:cNvPr id="31756" name="Rectangle 13"/>
          <p:cNvSpPr>
            <a:spLocks noChangeArrowheads="1"/>
          </p:cNvSpPr>
          <p:nvPr/>
        </p:nvSpPr>
        <p:spPr bwMode="auto">
          <a:xfrm>
            <a:off x="4016375" y="3289300"/>
            <a:ext cx="215900" cy="244475"/>
          </a:xfrm>
          <a:prstGeom prst="rect">
            <a:avLst/>
          </a:prstGeom>
          <a:noFill/>
          <a:ln w="9525">
            <a:noFill/>
            <a:miter lim="800000"/>
            <a:headEnd/>
            <a:tailEnd/>
          </a:ln>
        </p:spPr>
        <p:txBody>
          <a:bodyPr wrap="none" anchor="ctr">
            <a:spAutoFit/>
          </a:bodyPr>
          <a:lstStyle/>
          <a:p>
            <a:r>
              <a:rPr lang="en-US" altLang="zh-CN" sz="1000">
                <a:latin typeface="Times New Roman" pitchFamily="18" charset="0"/>
                <a:cs typeface="Times New Roman" pitchFamily="18" charset="0"/>
              </a:rPr>
              <a:t> </a:t>
            </a:r>
            <a:endParaRPr lang="en-US" altLang="zh-CN"/>
          </a:p>
        </p:txBody>
      </p:sp>
      <p:sp>
        <p:nvSpPr>
          <p:cNvPr id="67598" name="Rectangle 14"/>
          <p:cNvSpPr>
            <a:spLocks noChangeArrowheads="1"/>
          </p:cNvSpPr>
          <p:nvPr/>
        </p:nvSpPr>
        <p:spPr bwMode="auto">
          <a:xfrm>
            <a:off x="6011863" y="3889375"/>
            <a:ext cx="2808287" cy="582613"/>
          </a:xfrm>
          <a:prstGeom prst="rect">
            <a:avLst/>
          </a:prstGeom>
          <a:noFill/>
          <a:ln w="9525" algn="ctr">
            <a:noFill/>
            <a:miter lim="800000"/>
            <a:headEnd/>
            <a:tailEnd/>
          </a:ln>
        </p:spPr>
        <p:txBody>
          <a:bodyPr>
            <a:spAutoFit/>
          </a:bodyPr>
          <a:lstStyle/>
          <a:p>
            <a:pPr>
              <a:lnSpc>
                <a:spcPct val="115000"/>
              </a:lnSpc>
              <a:spcBef>
                <a:spcPct val="50000"/>
              </a:spcBef>
            </a:pPr>
            <a:r>
              <a:rPr lang="zh-CN" altLang="en-US" sz="2800" b="1">
                <a:cs typeface="Times New Roman" pitchFamily="18" charset="0"/>
              </a:rPr>
              <a:t>时，干涉减弱 </a:t>
            </a:r>
          </a:p>
        </p:txBody>
      </p:sp>
      <p:sp>
        <p:nvSpPr>
          <p:cNvPr id="67599" name="Rectangle 15"/>
          <p:cNvSpPr>
            <a:spLocks noChangeArrowheads="1"/>
          </p:cNvSpPr>
          <p:nvPr/>
        </p:nvSpPr>
        <p:spPr bwMode="auto">
          <a:xfrm>
            <a:off x="395288" y="3860800"/>
            <a:ext cx="792162" cy="582613"/>
          </a:xfrm>
          <a:prstGeom prst="rect">
            <a:avLst/>
          </a:prstGeom>
          <a:noFill/>
          <a:ln w="9525" algn="ctr">
            <a:noFill/>
            <a:miter lim="800000"/>
            <a:headEnd/>
            <a:tailEnd/>
          </a:ln>
        </p:spPr>
        <p:txBody>
          <a:bodyPr>
            <a:spAutoFit/>
          </a:bodyPr>
          <a:lstStyle/>
          <a:p>
            <a:pPr>
              <a:lnSpc>
                <a:spcPct val="115000"/>
              </a:lnSpc>
              <a:spcBef>
                <a:spcPct val="50000"/>
              </a:spcBef>
            </a:pPr>
            <a:r>
              <a:rPr lang="zh-CN" altLang="en-US" sz="2800" b="1">
                <a:cs typeface="Times New Roman" pitchFamily="18" charset="0"/>
              </a:rPr>
              <a:t>当</a:t>
            </a:r>
            <a:endParaRPr lang="zh-CN" altLang="en-US" sz="2800" b="1"/>
          </a:p>
        </p:txBody>
      </p:sp>
      <p:sp>
        <p:nvSpPr>
          <p:cNvPr id="67600" name="Text Box 16"/>
          <p:cNvSpPr txBox="1">
            <a:spLocks noChangeArrowheads="1"/>
          </p:cNvSpPr>
          <p:nvPr/>
        </p:nvSpPr>
        <p:spPr bwMode="auto">
          <a:xfrm>
            <a:off x="539750" y="4581525"/>
            <a:ext cx="4752975" cy="1630363"/>
          </a:xfrm>
          <a:prstGeom prst="rect">
            <a:avLst/>
          </a:prstGeom>
          <a:noFill/>
          <a:ln w="9525">
            <a:noFill/>
            <a:miter lim="800000"/>
            <a:headEnd/>
            <a:tailEnd/>
          </a:ln>
        </p:spPr>
        <p:txBody>
          <a:bodyPr>
            <a:spAutoFit/>
          </a:bodyPr>
          <a:lstStyle/>
          <a:p>
            <a:pPr>
              <a:lnSpc>
                <a:spcPct val="120000"/>
              </a:lnSpc>
              <a:spcBef>
                <a:spcPct val="50000"/>
              </a:spcBef>
            </a:pPr>
            <a:r>
              <a:rPr lang="zh-CN" altLang="en-US" sz="2800" b="1">
                <a:solidFill>
                  <a:srgbClr val="FF0000"/>
                </a:solidFill>
                <a:ea typeface="黑体" pitchFamily="49" charset="-122"/>
              </a:rPr>
              <a:t>色偏振：</a:t>
            </a:r>
            <a:r>
              <a:rPr lang="zh-CN" altLang="en-US" sz="2800" b="1"/>
              <a:t> 当白光照射时，由于偏振光干涉而出现彩色花样的现象。</a:t>
            </a:r>
          </a:p>
        </p:txBody>
      </p:sp>
      <p:pic>
        <p:nvPicPr>
          <p:cNvPr id="67601" name="Picture 17" descr="人为双折射-1"/>
          <p:cNvPicPr>
            <a:picLocks noChangeAspect="1" noChangeArrowheads="1"/>
          </p:cNvPicPr>
          <p:nvPr/>
        </p:nvPicPr>
        <p:blipFill>
          <a:blip r:embed="rId9"/>
          <a:srcRect/>
          <a:stretch>
            <a:fillRect/>
          </a:stretch>
        </p:blipFill>
        <p:spPr bwMode="auto">
          <a:xfrm>
            <a:off x="5651500" y="4868863"/>
            <a:ext cx="2857500" cy="1352550"/>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wipe(left)">
                                      <p:cBhvr>
                                        <p:cTn id="7" dur="500"/>
                                        <p:tgtEl>
                                          <p:spTgt spid="67587"/>
                                        </p:tgtEl>
                                      </p:cBhvr>
                                    </p:animEffect>
                                  </p:childTnLst>
                                </p:cTn>
                              </p:par>
                              <p:par>
                                <p:cTn id="8" presetID="22" presetClass="entr" presetSubtype="8" fill="hold" nodeType="withEffect">
                                  <p:stCondLst>
                                    <p:cond delay="0"/>
                                  </p:stCondLst>
                                  <p:childTnLst>
                                    <p:set>
                                      <p:cBhvr>
                                        <p:cTn id="9" dur="1" fill="hold">
                                          <p:stCondLst>
                                            <p:cond delay="0"/>
                                          </p:stCondLst>
                                        </p:cTn>
                                        <p:tgtEl>
                                          <p:spTgt spid="67586"/>
                                        </p:tgtEl>
                                        <p:attrNameLst>
                                          <p:attrName>style.visibility</p:attrName>
                                        </p:attrNameLst>
                                      </p:cBhvr>
                                      <p:to>
                                        <p:strVal val="visible"/>
                                      </p:to>
                                    </p:set>
                                    <p:animEffect transition="in" filter="wipe(left)">
                                      <p:cBhvr>
                                        <p:cTn id="10" dur="500"/>
                                        <p:tgtEl>
                                          <p:spTgt spid="675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7593"/>
                                        </p:tgtEl>
                                        <p:attrNameLst>
                                          <p:attrName>style.visibility</p:attrName>
                                        </p:attrNameLst>
                                      </p:cBhvr>
                                      <p:to>
                                        <p:strVal val="visible"/>
                                      </p:to>
                                    </p:set>
                                    <p:animEffect transition="in" filter="wipe(left)">
                                      <p:cBhvr>
                                        <p:cTn id="20" dur="500"/>
                                        <p:tgtEl>
                                          <p:spTgt spid="6759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7592"/>
                                        </p:tgtEl>
                                        <p:attrNameLst>
                                          <p:attrName>style.visibility</p:attrName>
                                        </p:attrNameLst>
                                      </p:cBhvr>
                                      <p:to>
                                        <p:strVal val="visible"/>
                                      </p:to>
                                    </p:set>
                                    <p:animEffect transition="in" filter="wipe(left)">
                                      <p:cBhvr>
                                        <p:cTn id="23" dur="500"/>
                                        <p:tgtEl>
                                          <p:spTgt spid="6759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7594"/>
                                        </p:tgtEl>
                                        <p:attrNameLst>
                                          <p:attrName>style.visibility</p:attrName>
                                        </p:attrNameLst>
                                      </p:cBhvr>
                                      <p:to>
                                        <p:strVal val="visible"/>
                                      </p:to>
                                    </p:set>
                                    <p:animEffect transition="in" filter="wipe(left)">
                                      <p:cBhvr>
                                        <p:cTn id="26" dur="500"/>
                                        <p:tgtEl>
                                          <p:spTgt spid="6759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7599"/>
                                        </p:tgtEl>
                                        <p:attrNameLst>
                                          <p:attrName>style.visibility</p:attrName>
                                        </p:attrNameLst>
                                      </p:cBhvr>
                                      <p:to>
                                        <p:strVal val="visible"/>
                                      </p:to>
                                    </p:set>
                                    <p:animEffect transition="in" filter="wipe(left)">
                                      <p:cBhvr>
                                        <p:cTn id="31" dur="500"/>
                                        <p:tgtEl>
                                          <p:spTgt spid="67599"/>
                                        </p:tgtEl>
                                      </p:cBhvr>
                                    </p:animEffect>
                                  </p:childTnLst>
                                </p:cTn>
                              </p:par>
                              <p:par>
                                <p:cTn id="32" presetID="22" presetClass="entr" presetSubtype="8" fill="hold" nodeType="withEffect">
                                  <p:stCondLst>
                                    <p:cond delay="0"/>
                                  </p:stCondLst>
                                  <p:childTnLst>
                                    <p:set>
                                      <p:cBhvr>
                                        <p:cTn id="33" dur="1" fill="hold">
                                          <p:stCondLst>
                                            <p:cond delay="0"/>
                                          </p:stCondLst>
                                        </p:cTn>
                                        <p:tgtEl>
                                          <p:spTgt spid="67595"/>
                                        </p:tgtEl>
                                        <p:attrNameLst>
                                          <p:attrName>style.visibility</p:attrName>
                                        </p:attrNameLst>
                                      </p:cBhvr>
                                      <p:to>
                                        <p:strVal val="visible"/>
                                      </p:to>
                                    </p:set>
                                    <p:animEffect transition="in" filter="wipe(left)">
                                      <p:cBhvr>
                                        <p:cTn id="34" dur="500"/>
                                        <p:tgtEl>
                                          <p:spTgt spid="67595"/>
                                        </p:tgtEl>
                                      </p:cBhvr>
                                    </p:animEffect>
                                  </p:childTnLst>
                                </p:cTn>
                              </p:par>
                              <p:par>
                                <p:cTn id="35" presetID="22" presetClass="entr" presetSubtype="8" fill="hold" nodeType="withEffect">
                                  <p:stCondLst>
                                    <p:cond delay="0"/>
                                  </p:stCondLst>
                                  <p:childTnLst>
                                    <p:set>
                                      <p:cBhvr>
                                        <p:cTn id="36" dur="1" fill="hold">
                                          <p:stCondLst>
                                            <p:cond delay="0"/>
                                          </p:stCondLst>
                                        </p:cTn>
                                        <p:tgtEl>
                                          <p:spTgt spid="67596"/>
                                        </p:tgtEl>
                                        <p:attrNameLst>
                                          <p:attrName>style.visibility</p:attrName>
                                        </p:attrNameLst>
                                      </p:cBhvr>
                                      <p:to>
                                        <p:strVal val="visible"/>
                                      </p:to>
                                    </p:set>
                                    <p:animEffect transition="in" filter="wipe(left)">
                                      <p:cBhvr>
                                        <p:cTn id="37" dur="500"/>
                                        <p:tgtEl>
                                          <p:spTgt spid="6759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7598"/>
                                        </p:tgtEl>
                                        <p:attrNameLst>
                                          <p:attrName>style.visibility</p:attrName>
                                        </p:attrNameLst>
                                      </p:cBhvr>
                                      <p:to>
                                        <p:strVal val="visible"/>
                                      </p:to>
                                    </p:set>
                                    <p:animEffect transition="in" filter="wipe(left)">
                                      <p:cBhvr>
                                        <p:cTn id="40" dur="500"/>
                                        <p:tgtEl>
                                          <p:spTgt spid="6759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7600"/>
                                        </p:tgtEl>
                                        <p:attrNameLst>
                                          <p:attrName>style.visibility</p:attrName>
                                        </p:attrNameLst>
                                      </p:cBhvr>
                                      <p:to>
                                        <p:strVal val="visible"/>
                                      </p:to>
                                    </p:set>
                                    <p:animEffect transition="in" filter="wipe(left)">
                                      <p:cBhvr>
                                        <p:cTn id="45" dur="500"/>
                                        <p:tgtEl>
                                          <p:spTgt spid="6760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7601"/>
                                        </p:tgtEl>
                                        <p:attrNameLst>
                                          <p:attrName>style.visibility</p:attrName>
                                        </p:attrNameLst>
                                      </p:cBhvr>
                                      <p:to>
                                        <p:strVal val="visible"/>
                                      </p:to>
                                    </p:set>
                                    <p:animEffect transition="in" filter="fade">
                                      <p:cBhvr>
                                        <p:cTn id="50" dur="1000"/>
                                        <p:tgtEl>
                                          <p:spTgt spid="67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P spid="67592" grpId="0"/>
      <p:bldP spid="67594" grpId="0"/>
      <p:bldP spid="67598" grpId="0"/>
      <p:bldP spid="67599" grpId="0"/>
      <p:bldP spid="6760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304800" y="852488"/>
            <a:ext cx="1906588" cy="701675"/>
          </a:xfrm>
          <a:prstGeom prst="rect">
            <a:avLst/>
          </a:prstGeom>
          <a:noFill/>
          <a:ln w="9525">
            <a:noFill/>
            <a:miter lim="800000"/>
            <a:headEnd/>
            <a:tailEnd/>
          </a:ln>
        </p:spPr>
        <p:txBody>
          <a:bodyPr wrap="none">
            <a:spAutoFit/>
          </a:bodyPr>
          <a:lstStyle/>
          <a:p>
            <a:r>
              <a:rPr kumimoji="1" lang="en-US" altLang="zh-CN" sz="3600" b="1">
                <a:latin typeface="Times New Roman" pitchFamily="18" charset="0"/>
              </a:rPr>
              <a:t>•</a:t>
            </a:r>
            <a:r>
              <a:rPr kumimoji="1" lang="en-US" altLang="zh-CN" sz="4000" b="1">
                <a:latin typeface="Times New Roman" pitchFamily="18" charset="0"/>
              </a:rPr>
              <a:t> </a:t>
            </a:r>
            <a:r>
              <a:rPr kumimoji="1" lang="zh-CN" altLang="en-US" sz="2800" b="1">
                <a:solidFill>
                  <a:srgbClr val="0000FF"/>
                </a:solidFill>
                <a:latin typeface="楷体_GB2312" pitchFamily="49" charset="-122"/>
                <a:ea typeface="楷体_GB2312" pitchFamily="49" charset="-122"/>
              </a:rPr>
              <a:t>光弹现象</a:t>
            </a:r>
            <a:endParaRPr kumimoji="1" lang="zh-CN" altLang="en-US" sz="2400" b="1">
              <a:latin typeface="Times New Roman" pitchFamily="18" charset="0"/>
            </a:endParaRPr>
          </a:p>
        </p:txBody>
      </p:sp>
      <p:grpSp>
        <p:nvGrpSpPr>
          <p:cNvPr id="2" name="Group 4"/>
          <p:cNvGrpSpPr>
            <a:grpSpLocks/>
          </p:cNvGrpSpPr>
          <p:nvPr/>
        </p:nvGrpSpPr>
        <p:grpSpPr bwMode="auto">
          <a:xfrm>
            <a:off x="1073150" y="1789113"/>
            <a:ext cx="2798763" cy="1677987"/>
            <a:chOff x="676" y="926"/>
            <a:chExt cx="1763" cy="1057"/>
          </a:xfrm>
        </p:grpSpPr>
        <p:sp>
          <p:nvSpPr>
            <p:cNvPr id="32807" name="Line 5"/>
            <p:cNvSpPr>
              <a:spLocks noChangeShapeType="1"/>
            </p:cNvSpPr>
            <p:nvPr/>
          </p:nvSpPr>
          <p:spPr bwMode="auto">
            <a:xfrm>
              <a:off x="1755" y="1482"/>
              <a:ext cx="684" cy="0"/>
            </a:xfrm>
            <a:prstGeom prst="line">
              <a:avLst/>
            </a:prstGeom>
            <a:noFill/>
            <a:ln w="41275">
              <a:solidFill>
                <a:schemeClr val="tx1"/>
              </a:solidFill>
              <a:round/>
              <a:headEnd/>
              <a:tailEnd/>
            </a:ln>
          </p:spPr>
          <p:txBody>
            <a:bodyPr wrap="none" anchor="ctr"/>
            <a:lstStyle/>
            <a:p>
              <a:endParaRPr lang="zh-CN" altLang="en-US"/>
            </a:p>
          </p:txBody>
        </p:sp>
        <p:graphicFrame>
          <p:nvGraphicFramePr>
            <p:cNvPr id="32777" name="Object 6"/>
            <p:cNvGraphicFramePr>
              <a:graphicFrameLocks noChangeAspect="1"/>
            </p:cNvGraphicFramePr>
            <p:nvPr/>
          </p:nvGraphicFramePr>
          <p:xfrm>
            <a:off x="1906" y="1557"/>
            <a:ext cx="233" cy="426"/>
          </p:xfrm>
          <a:graphic>
            <a:graphicData uri="http://schemas.openxmlformats.org/presentationml/2006/ole">
              <p:oleObj spid="_x0000_s78857" name="公式" r:id="rId3" imgW="203040" imgH="393480" progId="Equation.3">
                <p:embed/>
              </p:oleObj>
            </a:graphicData>
          </a:graphic>
        </p:graphicFrame>
        <p:grpSp>
          <p:nvGrpSpPr>
            <p:cNvPr id="3" name="Group 7"/>
            <p:cNvGrpSpPr>
              <a:grpSpLocks/>
            </p:cNvGrpSpPr>
            <p:nvPr/>
          </p:nvGrpSpPr>
          <p:grpSpPr bwMode="auto">
            <a:xfrm>
              <a:off x="1344" y="926"/>
              <a:ext cx="490" cy="891"/>
              <a:chOff x="911" y="1152"/>
              <a:chExt cx="490" cy="891"/>
            </a:xfrm>
          </p:grpSpPr>
          <p:sp>
            <p:nvSpPr>
              <p:cNvPr id="32817" name="Oval 8"/>
              <p:cNvSpPr>
                <a:spLocks noChangeArrowheads="1"/>
              </p:cNvSpPr>
              <p:nvPr/>
            </p:nvSpPr>
            <p:spPr bwMode="auto">
              <a:xfrm>
                <a:off x="911" y="1252"/>
                <a:ext cx="415" cy="791"/>
              </a:xfrm>
              <a:prstGeom prst="ellipse">
                <a:avLst/>
              </a:prstGeom>
              <a:solidFill>
                <a:srgbClr val="CCFFFF"/>
              </a:solidFill>
              <a:ln w="44450">
                <a:solidFill>
                  <a:srgbClr val="99CCFF"/>
                </a:solidFill>
                <a:round/>
                <a:headEnd/>
                <a:tailEnd/>
              </a:ln>
            </p:spPr>
            <p:txBody>
              <a:bodyPr wrap="none" anchor="ctr"/>
              <a:lstStyle/>
              <a:p>
                <a:endParaRPr lang="zh-CN" altLang="en-US"/>
              </a:p>
            </p:txBody>
          </p:sp>
          <p:sp>
            <p:nvSpPr>
              <p:cNvPr id="32818" name="Line 9"/>
              <p:cNvSpPr>
                <a:spLocks noChangeShapeType="1"/>
              </p:cNvSpPr>
              <p:nvPr/>
            </p:nvSpPr>
            <p:spPr bwMode="auto">
              <a:xfrm rot="20356160" flipH="1">
                <a:off x="1014" y="1420"/>
                <a:ext cx="188" cy="490"/>
              </a:xfrm>
              <a:prstGeom prst="line">
                <a:avLst/>
              </a:prstGeom>
              <a:noFill/>
              <a:ln w="9525">
                <a:solidFill>
                  <a:srgbClr val="FF6600"/>
                </a:solidFill>
                <a:round/>
                <a:headEnd type="arrow" w="med" len="med"/>
                <a:tailEnd type="arrow" w="med" len="med"/>
              </a:ln>
            </p:spPr>
            <p:txBody>
              <a:bodyPr wrap="none" anchor="ctr"/>
              <a:lstStyle/>
              <a:p>
                <a:endParaRPr lang="zh-CN" altLang="en-US"/>
              </a:p>
            </p:txBody>
          </p:sp>
          <p:graphicFrame>
            <p:nvGraphicFramePr>
              <p:cNvPr id="32780" name="Object 10"/>
              <p:cNvGraphicFramePr>
                <a:graphicFrameLocks noChangeAspect="1"/>
              </p:cNvGraphicFramePr>
              <p:nvPr/>
            </p:nvGraphicFramePr>
            <p:xfrm>
              <a:off x="1185" y="1152"/>
              <a:ext cx="216" cy="176"/>
            </p:xfrm>
            <a:graphic>
              <a:graphicData uri="http://schemas.openxmlformats.org/presentationml/2006/ole">
                <p:oleObj spid="_x0000_s78860" name="公式" r:id="rId4" imgW="203040" imgH="164880" progId="Equation.3">
                  <p:embed/>
                </p:oleObj>
              </a:graphicData>
            </a:graphic>
          </p:graphicFrame>
        </p:grpSp>
        <p:sp>
          <p:nvSpPr>
            <p:cNvPr id="32809" name="Oval 11"/>
            <p:cNvSpPr>
              <a:spLocks noChangeArrowheads="1"/>
            </p:cNvSpPr>
            <p:nvPr/>
          </p:nvSpPr>
          <p:spPr bwMode="auto">
            <a:xfrm>
              <a:off x="1354" y="1026"/>
              <a:ext cx="415" cy="791"/>
            </a:xfrm>
            <a:prstGeom prst="ellipse">
              <a:avLst/>
            </a:prstGeom>
            <a:solidFill>
              <a:srgbClr val="CCFFFF"/>
            </a:solidFill>
            <a:ln w="44450">
              <a:solidFill>
                <a:srgbClr val="800000"/>
              </a:solidFill>
              <a:round/>
              <a:headEnd/>
              <a:tailEnd/>
            </a:ln>
          </p:spPr>
          <p:txBody>
            <a:bodyPr wrap="none" anchor="ctr"/>
            <a:lstStyle/>
            <a:p>
              <a:endParaRPr lang="zh-CN" altLang="en-US"/>
            </a:p>
          </p:txBody>
        </p:sp>
        <p:sp>
          <p:nvSpPr>
            <p:cNvPr id="32810" name="Line 12"/>
            <p:cNvSpPr>
              <a:spLocks noChangeShapeType="1"/>
            </p:cNvSpPr>
            <p:nvPr/>
          </p:nvSpPr>
          <p:spPr bwMode="auto">
            <a:xfrm rot="20356160" flipH="1">
              <a:off x="1457" y="1194"/>
              <a:ext cx="188" cy="490"/>
            </a:xfrm>
            <a:prstGeom prst="line">
              <a:avLst/>
            </a:prstGeom>
            <a:noFill/>
            <a:ln w="9525">
              <a:solidFill>
                <a:srgbClr val="339966"/>
              </a:solidFill>
              <a:round/>
              <a:headEnd type="arrow" w="med" len="med"/>
              <a:tailEnd type="arrow" w="med" len="med"/>
            </a:ln>
          </p:spPr>
          <p:txBody>
            <a:bodyPr wrap="none" anchor="ctr"/>
            <a:lstStyle/>
            <a:p>
              <a:endParaRPr lang="zh-CN" altLang="en-US"/>
            </a:p>
          </p:txBody>
        </p:sp>
        <p:graphicFrame>
          <p:nvGraphicFramePr>
            <p:cNvPr id="32778" name="Object 13"/>
            <p:cNvGraphicFramePr>
              <a:graphicFrameLocks noChangeAspect="1"/>
            </p:cNvGraphicFramePr>
            <p:nvPr/>
          </p:nvGraphicFramePr>
          <p:xfrm>
            <a:off x="1628" y="926"/>
            <a:ext cx="216" cy="176"/>
          </p:xfrm>
          <a:graphic>
            <a:graphicData uri="http://schemas.openxmlformats.org/presentationml/2006/ole">
              <p:oleObj spid="_x0000_s78858" name="公式" r:id="rId5" imgW="203040" imgH="164880" progId="Equation.3">
                <p:embed/>
              </p:oleObj>
            </a:graphicData>
          </a:graphic>
        </p:graphicFrame>
        <p:sp>
          <p:nvSpPr>
            <p:cNvPr id="32811" name="Line 14"/>
            <p:cNvSpPr>
              <a:spLocks noChangeShapeType="1"/>
            </p:cNvSpPr>
            <p:nvPr/>
          </p:nvSpPr>
          <p:spPr bwMode="auto">
            <a:xfrm>
              <a:off x="676" y="1478"/>
              <a:ext cx="791" cy="0"/>
            </a:xfrm>
            <a:prstGeom prst="line">
              <a:avLst/>
            </a:prstGeom>
            <a:noFill/>
            <a:ln w="41275">
              <a:solidFill>
                <a:schemeClr val="tx1"/>
              </a:solidFill>
              <a:round/>
              <a:headEnd/>
              <a:tailEnd type="arrow" w="med" len="med"/>
            </a:ln>
          </p:spPr>
          <p:txBody>
            <a:bodyPr wrap="none" anchor="ctr"/>
            <a:lstStyle/>
            <a:p>
              <a:endParaRPr lang="zh-CN" altLang="en-US"/>
            </a:p>
          </p:txBody>
        </p:sp>
        <p:sp>
          <p:nvSpPr>
            <p:cNvPr id="32812" name="Rectangle 15"/>
            <p:cNvSpPr>
              <a:spLocks noChangeArrowheads="1"/>
            </p:cNvSpPr>
            <p:nvPr/>
          </p:nvSpPr>
          <p:spPr bwMode="auto">
            <a:xfrm>
              <a:off x="999" y="1248"/>
              <a:ext cx="228" cy="442"/>
            </a:xfrm>
            <a:prstGeom prst="rect">
              <a:avLst/>
            </a:prstGeom>
            <a:noFill/>
            <a:ln w="9525">
              <a:noFill/>
              <a:miter lim="800000"/>
              <a:headEnd/>
              <a:tailEnd/>
            </a:ln>
          </p:spPr>
          <p:txBody>
            <a:bodyPr wrap="none">
              <a:spAutoFit/>
            </a:bodyPr>
            <a:lstStyle/>
            <a:p>
              <a:r>
                <a:rPr kumimoji="1" lang="en-US" altLang="zh-CN" sz="4000">
                  <a:solidFill>
                    <a:srgbClr val="FF66CC"/>
                  </a:solidFill>
                  <a:latin typeface="Times New Roman" pitchFamily="18" charset="0"/>
                </a:rPr>
                <a:t>•</a:t>
              </a:r>
              <a:endParaRPr kumimoji="1" lang="en-US" altLang="zh-CN" sz="3600">
                <a:latin typeface="Times New Roman" pitchFamily="18" charset="0"/>
              </a:endParaRPr>
            </a:p>
          </p:txBody>
        </p:sp>
        <p:sp>
          <p:nvSpPr>
            <p:cNvPr id="32813" name="Line 16"/>
            <p:cNvSpPr>
              <a:spLocks noChangeShapeType="1"/>
            </p:cNvSpPr>
            <p:nvPr/>
          </p:nvSpPr>
          <p:spPr bwMode="auto">
            <a:xfrm>
              <a:off x="737" y="1370"/>
              <a:ext cx="0" cy="193"/>
            </a:xfrm>
            <a:prstGeom prst="line">
              <a:avLst/>
            </a:prstGeom>
            <a:noFill/>
            <a:ln w="41275">
              <a:solidFill>
                <a:srgbClr val="0000FF"/>
              </a:solidFill>
              <a:round/>
              <a:headEnd/>
              <a:tailEnd/>
            </a:ln>
          </p:spPr>
          <p:txBody>
            <a:bodyPr wrap="none" anchor="ctr"/>
            <a:lstStyle/>
            <a:p>
              <a:endParaRPr lang="zh-CN" altLang="en-US"/>
            </a:p>
          </p:txBody>
        </p:sp>
        <p:sp>
          <p:nvSpPr>
            <p:cNvPr id="32814" name="Rectangle 17"/>
            <p:cNvSpPr>
              <a:spLocks noChangeArrowheads="1"/>
            </p:cNvSpPr>
            <p:nvPr/>
          </p:nvSpPr>
          <p:spPr bwMode="auto">
            <a:xfrm>
              <a:off x="748" y="1248"/>
              <a:ext cx="228" cy="442"/>
            </a:xfrm>
            <a:prstGeom prst="rect">
              <a:avLst/>
            </a:prstGeom>
            <a:noFill/>
            <a:ln w="9525">
              <a:noFill/>
              <a:miter lim="800000"/>
              <a:headEnd/>
              <a:tailEnd/>
            </a:ln>
          </p:spPr>
          <p:txBody>
            <a:bodyPr wrap="none">
              <a:spAutoFit/>
            </a:bodyPr>
            <a:lstStyle/>
            <a:p>
              <a:r>
                <a:rPr kumimoji="1" lang="en-US" altLang="zh-CN" sz="4000">
                  <a:solidFill>
                    <a:srgbClr val="FF66CC"/>
                  </a:solidFill>
                  <a:latin typeface="Times New Roman" pitchFamily="18" charset="0"/>
                </a:rPr>
                <a:t>•</a:t>
              </a:r>
              <a:endParaRPr kumimoji="1" lang="en-US" altLang="zh-CN" sz="3600">
                <a:latin typeface="Times New Roman" pitchFamily="18" charset="0"/>
              </a:endParaRPr>
            </a:p>
          </p:txBody>
        </p:sp>
        <p:graphicFrame>
          <p:nvGraphicFramePr>
            <p:cNvPr id="32779" name="Object 18"/>
            <p:cNvGraphicFramePr>
              <a:graphicFrameLocks noChangeAspect="1"/>
            </p:cNvGraphicFramePr>
            <p:nvPr/>
          </p:nvGraphicFramePr>
          <p:xfrm>
            <a:off x="823" y="1549"/>
            <a:ext cx="175" cy="245"/>
          </p:xfrm>
          <a:graphic>
            <a:graphicData uri="http://schemas.openxmlformats.org/presentationml/2006/ole">
              <p:oleObj spid="_x0000_s78859" name="公式" r:id="rId6" imgW="164880" imgH="228600" progId="Equation.3">
                <p:embed/>
              </p:oleObj>
            </a:graphicData>
          </a:graphic>
        </p:graphicFrame>
        <p:sp>
          <p:nvSpPr>
            <p:cNvPr id="32815" name="Line 19"/>
            <p:cNvSpPr>
              <a:spLocks noChangeShapeType="1"/>
            </p:cNvSpPr>
            <p:nvPr/>
          </p:nvSpPr>
          <p:spPr bwMode="auto">
            <a:xfrm>
              <a:off x="999" y="1392"/>
              <a:ext cx="0" cy="193"/>
            </a:xfrm>
            <a:prstGeom prst="line">
              <a:avLst/>
            </a:prstGeom>
            <a:noFill/>
            <a:ln w="41275">
              <a:solidFill>
                <a:srgbClr val="0000FF"/>
              </a:solidFill>
              <a:round/>
              <a:headEnd/>
              <a:tailEnd/>
            </a:ln>
          </p:spPr>
          <p:txBody>
            <a:bodyPr wrap="none" anchor="ctr"/>
            <a:lstStyle/>
            <a:p>
              <a:endParaRPr lang="zh-CN" altLang="en-US"/>
            </a:p>
          </p:txBody>
        </p:sp>
        <p:sp>
          <p:nvSpPr>
            <p:cNvPr id="32816" name="Freeform 20"/>
            <p:cNvSpPr>
              <a:spLocks/>
            </p:cNvSpPr>
            <p:nvPr/>
          </p:nvSpPr>
          <p:spPr bwMode="auto">
            <a:xfrm>
              <a:off x="1863" y="1392"/>
              <a:ext cx="3" cy="203"/>
            </a:xfrm>
            <a:custGeom>
              <a:avLst/>
              <a:gdLst>
                <a:gd name="T0" fmla="*/ 3 w 3"/>
                <a:gd name="T1" fmla="*/ 0 h 203"/>
                <a:gd name="T2" fmla="*/ 0 w 3"/>
                <a:gd name="T3" fmla="*/ 203 h 203"/>
                <a:gd name="T4" fmla="*/ 0 60000 65536"/>
                <a:gd name="T5" fmla="*/ 0 60000 65536"/>
                <a:gd name="T6" fmla="*/ 0 w 3"/>
                <a:gd name="T7" fmla="*/ 0 h 203"/>
                <a:gd name="T8" fmla="*/ 3 w 3"/>
                <a:gd name="T9" fmla="*/ 203 h 203"/>
              </a:gdLst>
              <a:ahLst/>
              <a:cxnLst>
                <a:cxn ang="T4">
                  <a:pos x="T0" y="T1"/>
                </a:cxn>
                <a:cxn ang="T5">
                  <a:pos x="T2" y="T3"/>
                </a:cxn>
              </a:cxnLst>
              <a:rect l="T6" t="T7" r="T8" b="T9"/>
              <a:pathLst>
                <a:path w="3" h="203">
                  <a:moveTo>
                    <a:pt x="3" y="0"/>
                  </a:moveTo>
                  <a:lnTo>
                    <a:pt x="0" y="203"/>
                  </a:lnTo>
                </a:path>
              </a:pathLst>
            </a:custGeom>
            <a:noFill/>
            <a:ln w="41275">
              <a:solidFill>
                <a:srgbClr val="339933"/>
              </a:solidFill>
              <a:round/>
              <a:headEnd type="none" w="med" len="lg"/>
              <a:tailEnd type="none" w="med" len="lg"/>
            </a:ln>
          </p:spPr>
          <p:txBody>
            <a:bodyPr wrap="none" anchor="ctr"/>
            <a:lstStyle/>
            <a:p>
              <a:endParaRPr lang="zh-CN" altLang="en-US"/>
            </a:p>
          </p:txBody>
        </p:sp>
      </p:grpSp>
      <p:grpSp>
        <p:nvGrpSpPr>
          <p:cNvPr id="4" name="Group 21"/>
          <p:cNvGrpSpPr>
            <a:grpSpLocks/>
          </p:cNvGrpSpPr>
          <p:nvPr/>
        </p:nvGrpSpPr>
        <p:grpSpPr bwMode="auto">
          <a:xfrm>
            <a:off x="4419600" y="1843088"/>
            <a:ext cx="2555875" cy="1384300"/>
            <a:chOff x="2784" y="960"/>
            <a:chExt cx="1610" cy="872"/>
          </a:xfrm>
        </p:grpSpPr>
        <p:sp>
          <p:nvSpPr>
            <p:cNvPr id="32801" name="Oval 22"/>
            <p:cNvSpPr>
              <a:spLocks noChangeArrowheads="1"/>
            </p:cNvSpPr>
            <p:nvPr/>
          </p:nvSpPr>
          <p:spPr bwMode="auto">
            <a:xfrm>
              <a:off x="3452" y="1041"/>
              <a:ext cx="415" cy="791"/>
            </a:xfrm>
            <a:prstGeom prst="ellipse">
              <a:avLst/>
            </a:prstGeom>
            <a:solidFill>
              <a:srgbClr val="CCFFFF"/>
            </a:solidFill>
            <a:ln w="44450">
              <a:solidFill>
                <a:srgbClr val="993300"/>
              </a:solidFill>
              <a:round/>
              <a:headEnd/>
              <a:tailEnd/>
            </a:ln>
          </p:spPr>
          <p:txBody>
            <a:bodyPr wrap="none" anchor="ctr"/>
            <a:lstStyle/>
            <a:p>
              <a:endParaRPr lang="zh-CN" altLang="en-US"/>
            </a:p>
          </p:txBody>
        </p:sp>
        <p:sp>
          <p:nvSpPr>
            <p:cNvPr id="32802" name="Line 23"/>
            <p:cNvSpPr>
              <a:spLocks noChangeShapeType="1"/>
            </p:cNvSpPr>
            <p:nvPr/>
          </p:nvSpPr>
          <p:spPr bwMode="auto">
            <a:xfrm rot="6245786" flipH="1">
              <a:off x="3545" y="1193"/>
              <a:ext cx="188" cy="490"/>
            </a:xfrm>
            <a:prstGeom prst="line">
              <a:avLst/>
            </a:prstGeom>
            <a:noFill/>
            <a:ln w="12700">
              <a:solidFill>
                <a:srgbClr val="FF00FF"/>
              </a:solidFill>
              <a:round/>
              <a:headEnd type="arrow" w="med" len="med"/>
              <a:tailEnd type="arrow" w="med" len="med"/>
            </a:ln>
          </p:spPr>
          <p:txBody>
            <a:bodyPr wrap="none" anchor="ctr"/>
            <a:lstStyle/>
            <a:p>
              <a:endParaRPr lang="zh-CN" altLang="en-US"/>
            </a:p>
          </p:txBody>
        </p:sp>
        <p:graphicFrame>
          <p:nvGraphicFramePr>
            <p:cNvPr id="32776" name="Object 24"/>
            <p:cNvGraphicFramePr>
              <a:graphicFrameLocks noChangeAspect="1"/>
            </p:cNvGraphicFramePr>
            <p:nvPr/>
          </p:nvGraphicFramePr>
          <p:xfrm>
            <a:off x="3849" y="960"/>
            <a:ext cx="189" cy="190"/>
          </p:xfrm>
          <a:graphic>
            <a:graphicData uri="http://schemas.openxmlformats.org/presentationml/2006/ole">
              <p:oleObj spid="_x0000_s78856" name="公式" r:id="rId7" imgW="177480" imgH="177480" progId="Equation.3">
                <p:embed/>
              </p:oleObj>
            </a:graphicData>
          </a:graphic>
        </p:graphicFrame>
        <p:sp>
          <p:nvSpPr>
            <p:cNvPr id="32803" name="Line 25"/>
            <p:cNvSpPr>
              <a:spLocks noChangeShapeType="1"/>
            </p:cNvSpPr>
            <p:nvPr/>
          </p:nvSpPr>
          <p:spPr bwMode="auto">
            <a:xfrm>
              <a:off x="2784" y="1475"/>
              <a:ext cx="882" cy="0"/>
            </a:xfrm>
            <a:prstGeom prst="line">
              <a:avLst/>
            </a:prstGeom>
            <a:noFill/>
            <a:ln w="41275">
              <a:solidFill>
                <a:schemeClr val="tx1"/>
              </a:solidFill>
              <a:round/>
              <a:headEnd/>
              <a:tailEnd type="arrow" w="med" len="med"/>
            </a:ln>
          </p:spPr>
          <p:txBody>
            <a:bodyPr wrap="none" anchor="ctr"/>
            <a:lstStyle/>
            <a:p>
              <a:endParaRPr lang="zh-CN" altLang="en-US"/>
            </a:p>
          </p:txBody>
        </p:sp>
        <p:sp>
          <p:nvSpPr>
            <p:cNvPr id="32804" name="Line 26"/>
            <p:cNvSpPr>
              <a:spLocks noChangeShapeType="1"/>
            </p:cNvSpPr>
            <p:nvPr/>
          </p:nvSpPr>
          <p:spPr bwMode="auto">
            <a:xfrm>
              <a:off x="3866" y="1499"/>
              <a:ext cx="528" cy="0"/>
            </a:xfrm>
            <a:prstGeom prst="line">
              <a:avLst/>
            </a:prstGeom>
            <a:noFill/>
            <a:ln w="41275">
              <a:solidFill>
                <a:schemeClr val="tx1"/>
              </a:solidFill>
              <a:round/>
              <a:headEnd/>
              <a:tailEnd type="arrow" w="med" len="lg"/>
            </a:ln>
          </p:spPr>
          <p:txBody>
            <a:bodyPr wrap="none" anchor="ctr"/>
            <a:lstStyle/>
            <a:p>
              <a:endParaRPr lang="zh-CN" altLang="en-US"/>
            </a:p>
          </p:txBody>
        </p:sp>
        <p:sp>
          <p:nvSpPr>
            <p:cNvPr id="32805" name="Freeform 27"/>
            <p:cNvSpPr>
              <a:spLocks/>
            </p:cNvSpPr>
            <p:nvPr/>
          </p:nvSpPr>
          <p:spPr bwMode="auto">
            <a:xfrm>
              <a:off x="4067" y="1427"/>
              <a:ext cx="197" cy="107"/>
            </a:xfrm>
            <a:custGeom>
              <a:avLst/>
              <a:gdLst>
                <a:gd name="T0" fmla="*/ 197 w 197"/>
                <a:gd name="T1" fmla="*/ 107 h 107"/>
                <a:gd name="T2" fmla="*/ 0 w 197"/>
                <a:gd name="T3" fmla="*/ 0 h 107"/>
                <a:gd name="T4" fmla="*/ 0 60000 65536"/>
                <a:gd name="T5" fmla="*/ 0 60000 65536"/>
                <a:gd name="T6" fmla="*/ 0 w 197"/>
                <a:gd name="T7" fmla="*/ 0 h 107"/>
                <a:gd name="T8" fmla="*/ 197 w 197"/>
                <a:gd name="T9" fmla="*/ 107 h 107"/>
              </a:gdLst>
              <a:ahLst/>
              <a:cxnLst>
                <a:cxn ang="T4">
                  <a:pos x="T0" y="T1"/>
                </a:cxn>
                <a:cxn ang="T5">
                  <a:pos x="T2" y="T3"/>
                </a:cxn>
              </a:cxnLst>
              <a:rect l="T6" t="T7" r="T8" b="T9"/>
              <a:pathLst>
                <a:path w="197" h="107">
                  <a:moveTo>
                    <a:pt x="197" y="107"/>
                  </a:moveTo>
                  <a:lnTo>
                    <a:pt x="0" y="0"/>
                  </a:lnTo>
                </a:path>
              </a:pathLst>
            </a:custGeom>
            <a:noFill/>
            <a:ln w="41275">
              <a:solidFill>
                <a:srgbClr val="FF00FF"/>
              </a:solidFill>
              <a:round/>
              <a:headEnd/>
              <a:tailEnd/>
            </a:ln>
          </p:spPr>
          <p:txBody>
            <a:bodyPr wrap="none" anchor="ctr"/>
            <a:lstStyle/>
            <a:p>
              <a:endParaRPr lang="zh-CN" altLang="en-US"/>
            </a:p>
          </p:txBody>
        </p:sp>
        <p:sp>
          <p:nvSpPr>
            <p:cNvPr id="32806" name="Freeform 28"/>
            <p:cNvSpPr>
              <a:spLocks/>
            </p:cNvSpPr>
            <p:nvPr/>
          </p:nvSpPr>
          <p:spPr bwMode="auto">
            <a:xfrm>
              <a:off x="3918" y="1429"/>
              <a:ext cx="197" cy="107"/>
            </a:xfrm>
            <a:custGeom>
              <a:avLst/>
              <a:gdLst>
                <a:gd name="T0" fmla="*/ 197 w 197"/>
                <a:gd name="T1" fmla="*/ 107 h 107"/>
                <a:gd name="T2" fmla="*/ 0 w 197"/>
                <a:gd name="T3" fmla="*/ 0 h 107"/>
                <a:gd name="T4" fmla="*/ 0 60000 65536"/>
                <a:gd name="T5" fmla="*/ 0 60000 65536"/>
                <a:gd name="T6" fmla="*/ 0 w 197"/>
                <a:gd name="T7" fmla="*/ 0 h 107"/>
                <a:gd name="T8" fmla="*/ 197 w 197"/>
                <a:gd name="T9" fmla="*/ 107 h 107"/>
              </a:gdLst>
              <a:ahLst/>
              <a:cxnLst>
                <a:cxn ang="T4">
                  <a:pos x="T0" y="T1"/>
                </a:cxn>
                <a:cxn ang="T5">
                  <a:pos x="T2" y="T3"/>
                </a:cxn>
              </a:cxnLst>
              <a:rect l="T6" t="T7" r="T8" b="T9"/>
              <a:pathLst>
                <a:path w="197" h="107">
                  <a:moveTo>
                    <a:pt x="197" y="107"/>
                  </a:moveTo>
                  <a:lnTo>
                    <a:pt x="0" y="0"/>
                  </a:lnTo>
                </a:path>
              </a:pathLst>
            </a:custGeom>
            <a:noFill/>
            <a:ln w="41275">
              <a:solidFill>
                <a:srgbClr val="FF00FF"/>
              </a:solidFill>
              <a:round/>
              <a:headEnd/>
              <a:tailEnd/>
            </a:ln>
          </p:spPr>
          <p:txBody>
            <a:bodyPr wrap="none" anchor="ctr"/>
            <a:lstStyle/>
            <a:p>
              <a:endParaRPr lang="zh-CN" altLang="en-US"/>
            </a:p>
          </p:txBody>
        </p:sp>
      </p:grpSp>
      <p:grpSp>
        <p:nvGrpSpPr>
          <p:cNvPr id="5" name="Group 29"/>
          <p:cNvGrpSpPr>
            <a:grpSpLocks/>
          </p:cNvGrpSpPr>
          <p:nvPr/>
        </p:nvGrpSpPr>
        <p:grpSpPr bwMode="auto">
          <a:xfrm>
            <a:off x="3276600" y="852488"/>
            <a:ext cx="1130300" cy="3294062"/>
            <a:chOff x="2064" y="599"/>
            <a:chExt cx="712" cy="2075"/>
          </a:xfrm>
        </p:grpSpPr>
        <p:sp>
          <p:nvSpPr>
            <p:cNvPr id="32790" name="Line 30"/>
            <p:cNvSpPr>
              <a:spLocks noChangeShapeType="1"/>
            </p:cNvSpPr>
            <p:nvPr/>
          </p:nvSpPr>
          <p:spPr bwMode="auto">
            <a:xfrm>
              <a:off x="2194" y="1152"/>
              <a:ext cx="0" cy="961"/>
            </a:xfrm>
            <a:prstGeom prst="line">
              <a:avLst/>
            </a:prstGeom>
            <a:noFill/>
            <a:ln w="41275">
              <a:solidFill>
                <a:schemeClr val="tx1"/>
              </a:solidFill>
              <a:round/>
              <a:headEnd/>
              <a:tailEnd/>
            </a:ln>
          </p:spPr>
          <p:txBody>
            <a:bodyPr wrap="none" anchor="ctr"/>
            <a:lstStyle/>
            <a:p>
              <a:endParaRPr lang="zh-CN" altLang="en-US"/>
            </a:p>
          </p:txBody>
        </p:sp>
        <p:sp>
          <p:nvSpPr>
            <p:cNvPr id="32791" name="Line 31"/>
            <p:cNvSpPr>
              <a:spLocks noChangeShapeType="1"/>
            </p:cNvSpPr>
            <p:nvPr/>
          </p:nvSpPr>
          <p:spPr bwMode="auto">
            <a:xfrm>
              <a:off x="2684" y="1306"/>
              <a:ext cx="0" cy="961"/>
            </a:xfrm>
            <a:prstGeom prst="line">
              <a:avLst/>
            </a:prstGeom>
            <a:noFill/>
            <a:ln w="41275">
              <a:solidFill>
                <a:schemeClr val="tx1"/>
              </a:solidFill>
              <a:round/>
              <a:headEnd/>
              <a:tailEnd/>
            </a:ln>
          </p:spPr>
          <p:txBody>
            <a:bodyPr wrap="none" anchor="ctr"/>
            <a:lstStyle/>
            <a:p>
              <a:endParaRPr lang="zh-CN" altLang="en-US"/>
            </a:p>
          </p:txBody>
        </p:sp>
        <p:sp>
          <p:nvSpPr>
            <p:cNvPr id="32792" name="Line 32"/>
            <p:cNvSpPr>
              <a:spLocks noChangeShapeType="1"/>
            </p:cNvSpPr>
            <p:nvPr/>
          </p:nvSpPr>
          <p:spPr bwMode="auto">
            <a:xfrm>
              <a:off x="2184" y="2113"/>
              <a:ext cx="490" cy="160"/>
            </a:xfrm>
            <a:prstGeom prst="line">
              <a:avLst/>
            </a:prstGeom>
            <a:noFill/>
            <a:ln w="41275">
              <a:solidFill>
                <a:schemeClr val="tx1"/>
              </a:solidFill>
              <a:round/>
              <a:headEnd/>
              <a:tailEnd/>
            </a:ln>
          </p:spPr>
          <p:txBody>
            <a:bodyPr wrap="none" anchor="ctr"/>
            <a:lstStyle/>
            <a:p>
              <a:endParaRPr lang="zh-CN" altLang="en-US"/>
            </a:p>
          </p:txBody>
        </p:sp>
        <p:sp>
          <p:nvSpPr>
            <p:cNvPr id="32793" name="Line 33"/>
            <p:cNvSpPr>
              <a:spLocks noChangeShapeType="1"/>
            </p:cNvSpPr>
            <p:nvPr/>
          </p:nvSpPr>
          <p:spPr bwMode="auto">
            <a:xfrm>
              <a:off x="2187" y="1155"/>
              <a:ext cx="490" cy="160"/>
            </a:xfrm>
            <a:prstGeom prst="line">
              <a:avLst/>
            </a:prstGeom>
            <a:noFill/>
            <a:ln w="41275">
              <a:solidFill>
                <a:schemeClr val="tx1"/>
              </a:solidFill>
              <a:round/>
              <a:headEnd/>
              <a:tailEnd/>
            </a:ln>
          </p:spPr>
          <p:txBody>
            <a:bodyPr wrap="none" anchor="ctr"/>
            <a:lstStyle/>
            <a:p>
              <a:endParaRPr lang="zh-CN" altLang="en-US"/>
            </a:p>
          </p:txBody>
        </p:sp>
        <p:sp>
          <p:nvSpPr>
            <p:cNvPr id="32794" name="Line 34"/>
            <p:cNvSpPr>
              <a:spLocks noChangeShapeType="1"/>
            </p:cNvSpPr>
            <p:nvPr/>
          </p:nvSpPr>
          <p:spPr bwMode="auto">
            <a:xfrm flipH="1">
              <a:off x="2187" y="1078"/>
              <a:ext cx="76" cy="75"/>
            </a:xfrm>
            <a:prstGeom prst="line">
              <a:avLst/>
            </a:prstGeom>
            <a:noFill/>
            <a:ln w="41275">
              <a:solidFill>
                <a:schemeClr val="tx1"/>
              </a:solidFill>
              <a:round/>
              <a:headEnd/>
              <a:tailEnd/>
            </a:ln>
          </p:spPr>
          <p:txBody>
            <a:bodyPr wrap="none" anchor="ctr"/>
            <a:lstStyle/>
            <a:p>
              <a:endParaRPr lang="zh-CN" altLang="en-US"/>
            </a:p>
          </p:txBody>
        </p:sp>
        <p:sp>
          <p:nvSpPr>
            <p:cNvPr id="32795" name="Line 35"/>
            <p:cNvSpPr>
              <a:spLocks noChangeShapeType="1"/>
            </p:cNvSpPr>
            <p:nvPr/>
          </p:nvSpPr>
          <p:spPr bwMode="auto">
            <a:xfrm flipH="1">
              <a:off x="2675" y="1228"/>
              <a:ext cx="76" cy="75"/>
            </a:xfrm>
            <a:prstGeom prst="line">
              <a:avLst/>
            </a:prstGeom>
            <a:noFill/>
            <a:ln w="41275">
              <a:solidFill>
                <a:schemeClr val="tx1"/>
              </a:solidFill>
              <a:round/>
              <a:headEnd/>
              <a:tailEnd/>
            </a:ln>
          </p:spPr>
          <p:txBody>
            <a:bodyPr wrap="none" anchor="ctr"/>
            <a:lstStyle/>
            <a:p>
              <a:endParaRPr lang="zh-CN" altLang="en-US"/>
            </a:p>
          </p:txBody>
        </p:sp>
        <p:sp>
          <p:nvSpPr>
            <p:cNvPr id="32796" name="Line 36"/>
            <p:cNvSpPr>
              <a:spLocks noChangeShapeType="1"/>
            </p:cNvSpPr>
            <p:nvPr/>
          </p:nvSpPr>
          <p:spPr bwMode="auto">
            <a:xfrm flipH="1">
              <a:off x="2682" y="2178"/>
              <a:ext cx="75" cy="76"/>
            </a:xfrm>
            <a:prstGeom prst="line">
              <a:avLst/>
            </a:prstGeom>
            <a:noFill/>
            <a:ln w="41275">
              <a:solidFill>
                <a:schemeClr val="tx1"/>
              </a:solidFill>
              <a:round/>
              <a:headEnd/>
              <a:tailEnd/>
            </a:ln>
          </p:spPr>
          <p:txBody>
            <a:bodyPr wrap="none" anchor="ctr"/>
            <a:lstStyle/>
            <a:p>
              <a:endParaRPr lang="zh-CN" altLang="en-US"/>
            </a:p>
          </p:txBody>
        </p:sp>
        <p:graphicFrame>
          <p:nvGraphicFramePr>
            <p:cNvPr id="32771" name="Object 37"/>
            <p:cNvGraphicFramePr>
              <a:graphicFrameLocks noChangeAspect="1"/>
            </p:cNvGraphicFramePr>
            <p:nvPr/>
          </p:nvGraphicFramePr>
          <p:xfrm>
            <a:off x="2064" y="912"/>
            <a:ext cx="161" cy="176"/>
          </p:xfrm>
          <a:graphic>
            <a:graphicData uri="http://schemas.openxmlformats.org/presentationml/2006/ole">
              <p:oleObj spid="_x0000_s78851" name="公式" r:id="rId8" imgW="152280" imgH="164880" progId="Equation.3">
                <p:embed/>
              </p:oleObj>
            </a:graphicData>
          </a:graphic>
        </p:graphicFrame>
        <p:graphicFrame>
          <p:nvGraphicFramePr>
            <p:cNvPr id="32772" name="Object 38"/>
            <p:cNvGraphicFramePr>
              <a:graphicFrameLocks noChangeAspect="1"/>
            </p:cNvGraphicFramePr>
            <p:nvPr/>
          </p:nvGraphicFramePr>
          <p:xfrm>
            <a:off x="2490" y="926"/>
            <a:ext cx="260" cy="288"/>
          </p:xfrm>
          <a:graphic>
            <a:graphicData uri="http://schemas.openxmlformats.org/presentationml/2006/ole">
              <p:oleObj spid="_x0000_s78852" name="公式" r:id="rId9" imgW="126720" imgH="139680" progId="Equation.3">
                <p:embed/>
              </p:oleObj>
            </a:graphicData>
          </a:graphic>
        </p:graphicFrame>
        <p:graphicFrame>
          <p:nvGraphicFramePr>
            <p:cNvPr id="32773" name="Object 39"/>
            <p:cNvGraphicFramePr>
              <a:graphicFrameLocks noChangeAspect="1"/>
            </p:cNvGraphicFramePr>
            <p:nvPr/>
          </p:nvGraphicFramePr>
          <p:xfrm>
            <a:off x="2400" y="2180"/>
            <a:ext cx="312" cy="364"/>
          </p:xfrm>
          <a:graphic>
            <a:graphicData uri="http://schemas.openxmlformats.org/presentationml/2006/ole">
              <p:oleObj spid="_x0000_s78853" name="公式" r:id="rId10" imgW="152280" imgH="177480" progId="Equation.3">
                <p:embed/>
              </p:oleObj>
            </a:graphicData>
          </a:graphic>
        </p:graphicFrame>
        <p:sp>
          <p:nvSpPr>
            <p:cNvPr id="32797" name="Freeform 40"/>
            <p:cNvSpPr>
              <a:spLocks/>
            </p:cNvSpPr>
            <p:nvPr/>
          </p:nvSpPr>
          <p:spPr bwMode="auto">
            <a:xfrm>
              <a:off x="2770" y="1206"/>
              <a:ext cx="6" cy="984"/>
            </a:xfrm>
            <a:custGeom>
              <a:avLst/>
              <a:gdLst>
                <a:gd name="T0" fmla="*/ 0 w 6"/>
                <a:gd name="T1" fmla="*/ 0 h 984"/>
                <a:gd name="T2" fmla="*/ 6 w 6"/>
                <a:gd name="T3" fmla="*/ 984 h 984"/>
                <a:gd name="T4" fmla="*/ 0 60000 65536"/>
                <a:gd name="T5" fmla="*/ 0 60000 65536"/>
                <a:gd name="T6" fmla="*/ 0 w 6"/>
                <a:gd name="T7" fmla="*/ 0 h 984"/>
                <a:gd name="T8" fmla="*/ 6 w 6"/>
                <a:gd name="T9" fmla="*/ 984 h 984"/>
              </a:gdLst>
              <a:ahLst/>
              <a:cxnLst>
                <a:cxn ang="T4">
                  <a:pos x="T0" y="T1"/>
                </a:cxn>
                <a:cxn ang="T5">
                  <a:pos x="T2" y="T3"/>
                </a:cxn>
              </a:cxnLst>
              <a:rect l="T6" t="T7" r="T8" b="T9"/>
              <a:pathLst>
                <a:path w="6" h="984">
                  <a:moveTo>
                    <a:pt x="0" y="0"/>
                  </a:moveTo>
                  <a:lnTo>
                    <a:pt x="6" y="984"/>
                  </a:lnTo>
                </a:path>
              </a:pathLst>
            </a:custGeom>
            <a:noFill/>
            <a:ln w="41275">
              <a:solidFill>
                <a:schemeClr val="tx1"/>
              </a:solidFill>
              <a:round/>
              <a:headEnd/>
              <a:tailEnd/>
            </a:ln>
          </p:spPr>
          <p:txBody>
            <a:bodyPr wrap="none" anchor="ctr"/>
            <a:lstStyle/>
            <a:p>
              <a:endParaRPr lang="zh-CN" altLang="en-US"/>
            </a:p>
          </p:txBody>
        </p:sp>
        <p:graphicFrame>
          <p:nvGraphicFramePr>
            <p:cNvPr id="32774" name="Object 41"/>
            <p:cNvGraphicFramePr>
              <a:graphicFrameLocks noChangeAspect="1"/>
            </p:cNvGraphicFramePr>
            <p:nvPr/>
          </p:nvGraphicFramePr>
          <p:xfrm>
            <a:off x="2400" y="599"/>
            <a:ext cx="301" cy="351"/>
          </p:xfrm>
          <a:graphic>
            <a:graphicData uri="http://schemas.openxmlformats.org/presentationml/2006/ole">
              <p:oleObj spid="_x0000_s78854" name="公式" r:id="rId11" imgW="164880" imgH="190440" progId="Equation.3">
                <p:embed/>
              </p:oleObj>
            </a:graphicData>
          </a:graphic>
        </p:graphicFrame>
        <p:sp>
          <p:nvSpPr>
            <p:cNvPr id="32798" name="Line 42"/>
            <p:cNvSpPr>
              <a:spLocks noChangeShapeType="1"/>
            </p:cNvSpPr>
            <p:nvPr/>
          </p:nvSpPr>
          <p:spPr bwMode="auto">
            <a:xfrm>
              <a:off x="2270" y="1056"/>
              <a:ext cx="490" cy="160"/>
            </a:xfrm>
            <a:prstGeom prst="line">
              <a:avLst/>
            </a:prstGeom>
            <a:noFill/>
            <a:ln w="41275">
              <a:solidFill>
                <a:schemeClr val="tx1"/>
              </a:solidFill>
              <a:round/>
              <a:headEnd/>
              <a:tailEnd/>
            </a:ln>
          </p:spPr>
          <p:txBody>
            <a:bodyPr wrap="none" anchor="ctr"/>
            <a:lstStyle/>
            <a:p>
              <a:endParaRPr lang="zh-CN" altLang="en-US"/>
            </a:p>
          </p:txBody>
        </p:sp>
        <p:sp>
          <p:nvSpPr>
            <p:cNvPr id="32799" name="Line 43"/>
            <p:cNvSpPr>
              <a:spLocks noChangeShapeType="1"/>
            </p:cNvSpPr>
            <p:nvPr/>
          </p:nvSpPr>
          <p:spPr bwMode="auto">
            <a:xfrm>
              <a:off x="2462" y="650"/>
              <a:ext cx="0" cy="528"/>
            </a:xfrm>
            <a:prstGeom prst="line">
              <a:avLst/>
            </a:prstGeom>
            <a:noFill/>
            <a:ln w="50800">
              <a:solidFill>
                <a:srgbClr val="0000FF"/>
              </a:solidFill>
              <a:round/>
              <a:headEnd/>
              <a:tailEnd type="arrow" w="med" len="lg"/>
            </a:ln>
          </p:spPr>
          <p:txBody>
            <a:bodyPr wrap="none" anchor="ctr"/>
            <a:lstStyle/>
            <a:p>
              <a:endParaRPr lang="zh-CN" altLang="en-US"/>
            </a:p>
          </p:txBody>
        </p:sp>
        <p:graphicFrame>
          <p:nvGraphicFramePr>
            <p:cNvPr id="32775" name="Object 44"/>
            <p:cNvGraphicFramePr>
              <a:graphicFrameLocks noChangeAspect="1"/>
            </p:cNvGraphicFramePr>
            <p:nvPr/>
          </p:nvGraphicFramePr>
          <p:xfrm>
            <a:off x="2140" y="2304"/>
            <a:ext cx="301" cy="351"/>
          </p:xfrm>
          <a:graphic>
            <a:graphicData uri="http://schemas.openxmlformats.org/presentationml/2006/ole">
              <p:oleObj spid="_x0000_s78855" name="公式" r:id="rId12" imgW="164880" imgH="190440" progId="Equation.3">
                <p:embed/>
              </p:oleObj>
            </a:graphicData>
          </a:graphic>
        </p:graphicFrame>
        <p:sp>
          <p:nvSpPr>
            <p:cNvPr id="32800" name="Line 45"/>
            <p:cNvSpPr>
              <a:spLocks noChangeShapeType="1"/>
            </p:cNvSpPr>
            <p:nvPr/>
          </p:nvSpPr>
          <p:spPr bwMode="auto">
            <a:xfrm flipV="1">
              <a:off x="2428" y="2146"/>
              <a:ext cx="0" cy="528"/>
            </a:xfrm>
            <a:prstGeom prst="line">
              <a:avLst/>
            </a:prstGeom>
            <a:noFill/>
            <a:ln w="50800">
              <a:solidFill>
                <a:srgbClr val="0000FF"/>
              </a:solidFill>
              <a:round/>
              <a:headEnd/>
              <a:tailEnd type="arrow" w="med" len="lg"/>
            </a:ln>
          </p:spPr>
          <p:txBody>
            <a:bodyPr wrap="none" anchor="ctr"/>
            <a:lstStyle/>
            <a:p>
              <a:endParaRPr lang="zh-CN" altLang="en-US"/>
            </a:p>
          </p:txBody>
        </p:sp>
      </p:grpSp>
      <p:sp>
        <p:nvSpPr>
          <p:cNvPr id="56366" name="Text Box 46"/>
          <p:cNvSpPr txBox="1">
            <a:spLocks noChangeArrowheads="1"/>
          </p:cNvSpPr>
          <p:nvPr/>
        </p:nvSpPr>
        <p:spPr bwMode="auto">
          <a:xfrm>
            <a:off x="304800" y="4205288"/>
            <a:ext cx="8493125" cy="822325"/>
          </a:xfrm>
          <a:prstGeom prst="rect">
            <a:avLst/>
          </a:prstGeom>
          <a:noFill/>
          <a:ln w="9525">
            <a:noFill/>
            <a:miter lim="800000"/>
            <a:headEnd/>
            <a:tailEnd/>
          </a:ln>
        </p:spPr>
        <p:txBody>
          <a:bodyPr wrap="none">
            <a:spAutoFit/>
          </a:bodyPr>
          <a:lstStyle/>
          <a:p>
            <a:r>
              <a:rPr kumimoji="1" lang="zh-CN" altLang="en-US" sz="2400" b="1">
                <a:latin typeface="Times New Roman" pitchFamily="18" charset="0"/>
              </a:rPr>
              <a:t>透明的各向同性介质在机械应力作用下，显示出光学上的各向</a:t>
            </a:r>
          </a:p>
          <a:p>
            <a:r>
              <a:rPr kumimoji="1" lang="zh-CN" altLang="en-US" sz="2400" b="1">
                <a:latin typeface="Times New Roman" pitchFamily="18" charset="0"/>
              </a:rPr>
              <a:t>异性，与</a:t>
            </a:r>
            <a:r>
              <a:rPr kumimoji="1" lang="en-US" altLang="zh-CN" sz="2400" b="1">
                <a:latin typeface="Times New Roman" pitchFamily="18" charset="0"/>
              </a:rPr>
              <a:t>OO’</a:t>
            </a:r>
            <a:r>
              <a:rPr kumimoji="1" lang="zh-CN" altLang="en-US" sz="2400" b="1">
                <a:latin typeface="Times New Roman" pitchFamily="18" charset="0"/>
              </a:rPr>
              <a:t>为光轴的双折射类似，这种现象叫做光弹效应。</a:t>
            </a:r>
          </a:p>
        </p:txBody>
      </p:sp>
      <p:sp>
        <p:nvSpPr>
          <p:cNvPr id="56367" name="Text Box 47"/>
          <p:cNvSpPr txBox="1">
            <a:spLocks noChangeArrowheads="1"/>
          </p:cNvSpPr>
          <p:nvPr/>
        </p:nvSpPr>
        <p:spPr bwMode="auto">
          <a:xfrm>
            <a:off x="654050" y="5181600"/>
            <a:ext cx="4803775" cy="457200"/>
          </a:xfrm>
          <a:prstGeom prst="rect">
            <a:avLst/>
          </a:prstGeom>
          <a:noFill/>
          <a:ln w="9525">
            <a:noFill/>
            <a:miter lim="800000"/>
            <a:headEnd/>
            <a:tailEnd/>
          </a:ln>
        </p:spPr>
        <p:txBody>
          <a:bodyPr wrap="none">
            <a:spAutoFit/>
          </a:bodyPr>
          <a:lstStyle/>
          <a:p>
            <a:r>
              <a:rPr kumimoji="1" lang="zh-CN" altLang="en-US" sz="2400" b="1">
                <a:latin typeface="Times New Roman" pitchFamily="18" charset="0"/>
              </a:rPr>
              <a:t>实验表明，在一定胁强强范围内：</a:t>
            </a:r>
          </a:p>
        </p:txBody>
      </p:sp>
      <p:graphicFrame>
        <p:nvGraphicFramePr>
          <p:cNvPr id="56368" name="Object 48"/>
          <p:cNvGraphicFramePr>
            <a:graphicFrameLocks noChangeAspect="1"/>
          </p:cNvGraphicFramePr>
          <p:nvPr/>
        </p:nvGraphicFramePr>
        <p:xfrm>
          <a:off x="6019800" y="5283200"/>
          <a:ext cx="2438400" cy="1131888"/>
        </p:xfrm>
        <a:graphic>
          <a:graphicData uri="http://schemas.openxmlformats.org/presentationml/2006/ole">
            <p:oleObj spid="_x0000_s78850" name="公式" r:id="rId13" imgW="952200" imgH="393480" progId="Equation.3">
              <p:embed/>
            </p:oleObj>
          </a:graphicData>
        </a:graphic>
      </p:graphicFrame>
      <p:sp>
        <p:nvSpPr>
          <p:cNvPr id="56369" name="Text Box 49"/>
          <p:cNvSpPr txBox="1">
            <a:spLocks noChangeArrowheads="1"/>
          </p:cNvSpPr>
          <p:nvPr/>
        </p:nvSpPr>
        <p:spPr bwMode="auto">
          <a:xfrm>
            <a:off x="831850" y="5694363"/>
            <a:ext cx="3405188" cy="457200"/>
          </a:xfrm>
          <a:prstGeom prst="rect">
            <a:avLst/>
          </a:prstGeom>
          <a:noFill/>
          <a:ln w="9525">
            <a:noFill/>
            <a:miter lim="800000"/>
            <a:headEnd/>
            <a:tailEnd/>
          </a:ln>
        </p:spPr>
        <p:txBody>
          <a:bodyPr wrap="none">
            <a:spAutoFit/>
          </a:bodyPr>
          <a:lstStyle/>
          <a:p>
            <a:r>
              <a:rPr kumimoji="1" lang="en-US" altLang="zh-CN" sz="2400" b="1">
                <a:latin typeface="Times New Roman" pitchFamily="18" charset="0"/>
              </a:rPr>
              <a:t>S</a:t>
            </a:r>
            <a:r>
              <a:rPr kumimoji="1" lang="zh-CN" altLang="en-US" sz="2400" b="1">
                <a:latin typeface="Times New Roman" pitchFamily="18" charset="0"/>
              </a:rPr>
              <a:t>为材料 </a:t>
            </a:r>
            <a:r>
              <a:rPr kumimoji="1" lang="en-US" altLang="zh-CN" sz="2400" b="1">
                <a:latin typeface="Times New Roman" pitchFamily="18" charset="0"/>
              </a:rPr>
              <a:t>E</a:t>
            </a:r>
            <a:r>
              <a:rPr kumimoji="1" lang="zh-CN" altLang="en-US" sz="2400" b="1">
                <a:latin typeface="Times New Roman" pitchFamily="18" charset="0"/>
              </a:rPr>
              <a:t>受力的面积。</a:t>
            </a:r>
          </a:p>
        </p:txBody>
      </p:sp>
      <p:sp>
        <p:nvSpPr>
          <p:cNvPr id="56370" name="Text Box 50"/>
          <p:cNvSpPr txBox="1">
            <a:spLocks noChangeArrowheads="1"/>
          </p:cNvSpPr>
          <p:nvPr/>
        </p:nvSpPr>
        <p:spPr bwMode="auto">
          <a:xfrm>
            <a:off x="827088" y="6165850"/>
            <a:ext cx="2519362" cy="457200"/>
          </a:xfrm>
          <a:prstGeom prst="rect">
            <a:avLst/>
          </a:prstGeom>
          <a:noFill/>
          <a:ln w="9525">
            <a:noFill/>
            <a:miter lim="800000"/>
            <a:headEnd/>
            <a:tailEnd/>
          </a:ln>
        </p:spPr>
        <p:txBody>
          <a:bodyPr wrap="none">
            <a:spAutoFit/>
          </a:bodyPr>
          <a:lstStyle/>
          <a:p>
            <a:r>
              <a:rPr kumimoji="1" lang="en-US" altLang="zh-CN" sz="2000" b="1" i="1">
                <a:latin typeface="Times New Roman" pitchFamily="18" charset="0"/>
              </a:rPr>
              <a:t> k</a:t>
            </a:r>
            <a:r>
              <a:rPr kumimoji="1" lang="zh-CN" altLang="en-US" sz="2400" b="1">
                <a:latin typeface="Times New Roman" pitchFamily="18" charset="0"/>
              </a:rPr>
              <a:t>为胁强光学系数</a:t>
            </a:r>
            <a:endParaRPr kumimoji="1" lang="zh-CN" altLang="en-US" sz="2000" b="1">
              <a:latin typeface="Times New Roman" pitchFamily="18" charset="0"/>
            </a:endParaRPr>
          </a:p>
        </p:txBody>
      </p:sp>
      <p:sp>
        <p:nvSpPr>
          <p:cNvPr id="32789" name="Text Box 51"/>
          <p:cNvSpPr txBox="1">
            <a:spLocks noChangeArrowheads="1"/>
          </p:cNvSpPr>
          <p:nvPr/>
        </p:nvSpPr>
        <p:spPr bwMode="auto">
          <a:xfrm>
            <a:off x="250825" y="188913"/>
            <a:ext cx="5761038" cy="519112"/>
          </a:xfrm>
          <a:prstGeom prst="rect">
            <a:avLst/>
          </a:prstGeom>
          <a:noFill/>
          <a:ln w="9525">
            <a:noFill/>
            <a:miter lim="800000"/>
            <a:headEnd/>
            <a:tailEnd/>
          </a:ln>
        </p:spPr>
        <p:txBody>
          <a:bodyPr>
            <a:spAutoFit/>
          </a:bodyPr>
          <a:lstStyle/>
          <a:p>
            <a:pPr>
              <a:spcBef>
                <a:spcPct val="50000"/>
              </a:spcBef>
            </a:pPr>
            <a:r>
              <a:rPr lang="en-US" altLang="zh-CN" sz="2800" b="1" dirty="0" smtClean="0">
                <a:solidFill>
                  <a:srgbClr val="FF0000"/>
                </a:solidFill>
              </a:rPr>
              <a:t>10.7  </a:t>
            </a:r>
            <a:r>
              <a:rPr lang="zh-CN" altLang="en-US" sz="2800" b="1" dirty="0">
                <a:solidFill>
                  <a:srgbClr val="FF0000"/>
                </a:solidFill>
              </a:rPr>
              <a:t>人工双折射</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322">
                                            <p:txEl>
                                              <p:pRg st="0" end="0"/>
                                            </p:txEl>
                                          </p:spTgt>
                                        </p:tgtEl>
                                        <p:attrNameLst>
                                          <p:attrName>style.visibility</p:attrName>
                                        </p:attrNameLst>
                                      </p:cBhvr>
                                      <p:to>
                                        <p:strVal val="visible"/>
                                      </p:to>
                                    </p:set>
                                    <p:animEffect transition="in" filter="wipe(left)">
                                      <p:cBhvr>
                                        <p:cTn id="7" dur="500"/>
                                        <p:tgtEl>
                                          <p:spTgt spid="563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366">
                                            <p:txEl>
                                              <p:pRg st="0" end="0"/>
                                            </p:txEl>
                                          </p:spTgt>
                                        </p:tgtEl>
                                        <p:attrNameLst>
                                          <p:attrName>style.visibility</p:attrName>
                                        </p:attrNameLst>
                                      </p:cBhvr>
                                      <p:to>
                                        <p:strVal val="visible"/>
                                      </p:to>
                                    </p:set>
                                    <p:animEffect transition="in" filter="wipe(left)">
                                      <p:cBhvr>
                                        <p:cTn id="17" dur="500"/>
                                        <p:tgtEl>
                                          <p:spTgt spid="5636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66">
                                            <p:txEl>
                                              <p:pRg st="1" end="1"/>
                                            </p:txEl>
                                          </p:spTgt>
                                        </p:tgtEl>
                                        <p:attrNameLst>
                                          <p:attrName>style.visibility</p:attrName>
                                        </p:attrNameLst>
                                      </p:cBhvr>
                                      <p:to>
                                        <p:strVal val="visible"/>
                                      </p:to>
                                    </p:set>
                                    <p:animEffect transition="in" filter="wipe(left)">
                                      <p:cBhvr>
                                        <p:cTn id="22" dur="500"/>
                                        <p:tgtEl>
                                          <p:spTgt spid="5636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367">
                                            <p:txEl>
                                              <p:pRg st="0" end="0"/>
                                            </p:txEl>
                                          </p:spTgt>
                                        </p:tgtEl>
                                        <p:attrNameLst>
                                          <p:attrName>style.visibility</p:attrName>
                                        </p:attrNameLst>
                                      </p:cBhvr>
                                      <p:to>
                                        <p:strVal val="visible"/>
                                      </p:to>
                                    </p:set>
                                    <p:animEffect transition="in" filter="wipe(left)">
                                      <p:cBhvr>
                                        <p:cTn id="37" dur="500"/>
                                        <p:tgtEl>
                                          <p:spTgt spid="5636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56368"/>
                                        </p:tgtEl>
                                        <p:attrNameLst>
                                          <p:attrName>style.visibility</p:attrName>
                                        </p:attrNameLst>
                                      </p:cBhvr>
                                      <p:to>
                                        <p:strVal val="visible"/>
                                      </p:to>
                                    </p:set>
                                    <p:animEffect transition="in" filter="box(out)">
                                      <p:cBhvr>
                                        <p:cTn id="42" dur="500"/>
                                        <p:tgtEl>
                                          <p:spTgt spid="56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6369">
                                            <p:txEl>
                                              <p:pRg st="0" end="0"/>
                                            </p:txEl>
                                          </p:spTgt>
                                        </p:tgtEl>
                                        <p:attrNameLst>
                                          <p:attrName>style.visibility</p:attrName>
                                        </p:attrNameLst>
                                      </p:cBhvr>
                                      <p:to>
                                        <p:strVal val="visible"/>
                                      </p:to>
                                    </p:set>
                                    <p:animEffect transition="in" filter="wipe(left)">
                                      <p:cBhvr>
                                        <p:cTn id="47" dur="500"/>
                                        <p:tgtEl>
                                          <p:spTgt spid="5636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6370">
                                            <p:txEl>
                                              <p:pRg st="0" end="0"/>
                                            </p:txEl>
                                          </p:spTgt>
                                        </p:tgtEl>
                                        <p:attrNameLst>
                                          <p:attrName>style.visibility</p:attrName>
                                        </p:attrNameLst>
                                      </p:cBhvr>
                                      <p:to>
                                        <p:strVal val="visible"/>
                                      </p:to>
                                    </p:set>
                                    <p:animEffect transition="in" filter="wipe(left)">
                                      <p:cBhvr>
                                        <p:cTn id="52" dur="500"/>
                                        <p:tgtEl>
                                          <p:spTgt spid="563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build="p" autoUpdateAnimBg="0" advAuto="0"/>
      <p:bldP spid="56366" grpId="0" build="p" autoUpdateAnimBg="0"/>
      <p:bldP spid="56367" grpId="0" build="p" autoUpdateAnimBg="0"/>
      <p:bldP spid="56369" grpId="0" build="p" autoUpdateAnimBg="0"/>
      <p:bldP spid="56370"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nvGraphicFramePr>
        <p:xfrm>
          <a:off x="1524000" y="228600"/>
          <a:ext cx="5780088" cy="911225"/>
        </p:xfrm>
        <a:graphic>
          <a:graphicData uri="http://schemas.openxmlformats.org/presentationml/2006/ole">
            <p:oleObj spid="_x0000_s79874" name="Equation" r:id="rId3" imgW="2489040" imgH="393480" progId="Equation.3">
              <p:embed/>
            </p:oleObj>
          </a:graphicData>
        </a:graphic>
      </p:graphicFrame>
      <p:grpSp>
        <p:nvGrpSpPr>
          <p:cNvPr id="2" name="Group 3"/>
          <p:cNvGrpSpPr>
            <a:grpSpLocks/>
          </p:cNvGrpSpPr>
          <p:nvPr/>
        </p:nvGrpSpPr>
        <p:grpSpPr bwMode="auto">
          <a:xfrm>
            <a:off x="457200" y="1066800"/>
            <a:ext cx="8077200" cy="889000"/>
            <a:chOff x="288" y="624"/>
            <a:chExt cx="5088" cy="560"/>
          </a:xfrm>
        </p:grpSpPr>
        <p:sp>
          <p:nvSpPr>
            <p:cNvPr id="33809" name="Text Box 4"/>
            <p:cNvSpPr txBox="1">
              <a:spLocks noChangeArrowheads="1"/>
            </p:cNvSpPr>
            <p:nvPr/>
          </p:nvSpPr>
          <p:spPr bwMode="auto">
            <a:xfrm>
              <a:off x="288" y="672"/>
              <a:ext cx="5088" cy="365"/>
            </a:xfrm>
            <a:prstGeom prst="rect">
              <a:avLst/>
            </a:prstGeom>
            <a:noFill/>
            <a:ln w="9525">
              <a:noFill/>
              <a:miter lim="800000"/>
              <a:headEnd/>
              <a:tailEnd/>
            </a:ln>
          </p:spPr>
          <p:txBody>
            <a:bodyPr>
              <a:spAutoFit/>
            </a:bodyPr>
            <a:lstStyle/>
            <a:p>
              <a:pPr algn="just"/>
              <a:r>
                <a:rPr kumimoji="1" lang="zh-CN" altLang="en-US" sz="3200" b="1">
                  <a:latin typeface="楷体_GB2312" pitchFamily="49" charset="-122"/>
                  <a:ea typeface="楷体_GB2312" pitchFamily="49" charset="-122"/>
                </a:rPr>
                <a:t>各处  不同→各处   不同→出现干涉条纹</a:t>
              </a:r>
            </a:p>
          </p:txBody>
        </p:sp>
        <p:graphicFrame>
          <p:nvGraphicFramePr>
            <p:cNvPr id="33797" name="Object 5"/>
            <p:cNvGraphicFramePr>
              <a:graphicFrameLocks noChangeAspect="1"/>
            </p:cNvGraphicFramePr>
            <p:nvPr/>
          </p:nvGraphicFramePr>
          <p:xfrm>
            <a:off x="960" y="624"/>
            <a:ext cx="239" cy="560"/>
          </p:xfrm>
          <a:graphic>
            <a:graphicData uri="http://schemas.openxmlformats.org/presentationml/2006/ole">
              <p:oleObj spid="_x0000_s79877" name="公式" r:id="rId4" imgW="368280" imgH="888840" progId="Equation.3">
                <p:embed/>
              </p:oleObj>
            </a:graphicData>
          </a:graphic>
        </p:graphicFrame>
        <p:graphicFrame>
          <p:nvGraphicFramePr>
            <p:cNvPr id="33798" name="Object 6"/>
            <p:cNvGraphicFramePr>
              <a:graphicFrameLocks noChangeAspect="1"/>
            </p:cNvGraphicFramePr>
            <p:nvPr/>
          </p:nvGraphicFramePr>
          <p:xfrm>
            <a:off x="2496" y="720"/>
            <a:ext cx="353" cy="255"/>
          </p:xfrm>
          <a:graphic>
            <a:graphicData uri="http://schemas.openxmlformats.org/presentationml/2006/ole">
              <p:oleObj spid="_x0000_s79878" name="公式" r:id="rId5" imgW="545760" imgH="406080" progId="Equation.3">
                <p:embed/>
              </p:oleObj>
            </a:graphicData>
          </a:graphic>
        </p:graphicFrame>
      </p:grpSp>
      <p:grpSp>
        <p:nvGrpSpPr>
          <p:cNvPr id="3" name="Group 7"/>
          <p:cNvGrpSpPr>
            <a:grpSpLocks/>
          </p:cNvGrpSpPr>
          <p:nvPr/>
        </p:nvGrpSpPr>
        <p:grpSpPr bwMode="auto">
          <a:xfrm>
            <a:off x="304800" y="1752600"/>
            <a:ext cx="5837238" cy="889000"/>
            <a:chOff x="480" y="1440"/>
            <a:chExt cx="3408" cy="560"/>
          </a:xfrm>
        </p:grpSpPr>
        <p:sp>
          <p:nvSpPr>
            <p:cNvPr id="33807" name="Text Box 8"/>
            <p:cNvSpPr txBox="1">
              <a:spLocks noChangeArrowheads="1"/>
            </p:cNvSpPr>
            <p:nvPr/>
          </p:nvSpPr>
          <p:spPr bwMode="auto">
            <a:xfrm>
              <a:off x="480" y="1536"/>
              <a:ext cx="3408" cy="365"/>
            </a:xfrm>
            <a:prstGeom prst="rect">
              <a:avLst/>
            </a:prstGeom>
            <a:noFill/>
            <a:ln w="9525">
              <a:noFill/>
              <a:miter lim="800000"/>
              <a:headEnd/>
              <a:tailEnd/>
            </a:ln>
          </p:spPr>
          <p:txBody>
            <a:bodyPr>
              <a:spAutoFit/>
            </a:bodyPr>
            <a:lstStyle/>
            <a:p>
              <a:pPr algn="just"/>
              <a:r>
                <a:rPr kumimoji="1" lang="en-US" altLang="zh-CN" sz="3200" b="1">
                  <a:latin typeface="方正书宋简体"/>
                </a:rPr>
                <a:t>     </a:t>
              </a:r>
              <a:r>
                <a:rPr kumimoji="1" lang="zh-CN" altLang="en-US" sz="3200" b="1">
                  <a:latin typeface="楷体_GB2312" pitchFamily="49" charset="-122"/>
                  <a:ea typeface="楷体_GB2312" pitchFamily="49" charset="-122"/>
                </a:rPr>
                <a:t>变→      变→干涉情况变</a:t>
              </a:r>
              <a:endParaRPr kumimoji="1" lang="zh-CN" altLang="en-US" sz="3200" b="1">
                <a:latin typeface="Times New Roman" pitchFamily="18" charset="0"/>
              </a:endParaRPr>
            </a:p>
          </p:txBody>
        </p:sp>
        <p:grpSp>
          <p:nvGrpSpPr>
            <p:cNvPr id="4" name="Group 9"/>
            <p:cNvGrpSpPr>
              <a:grpSpLocks/>
            </p:cNvGrpSpPr>
            <p:nvPr/>
          </p:nvGrpSpPr>
          <p:grpSpPr bwMode="auto">
            <a:xfrm>
              <a:off x="624" y="1440"/>
              <a:ext cx="1159" cy="560"/>
              <a:chOff x="624" y="1440"/>
              <a:chExt cx="1159" cy="560"/>
            </a:xfrm>
          </p:grpSpPr>
          <p:graphicFrame>
            <p:nvGraphicFramePr>
              <p:cNvPr id="33795" name="Object 10"/>
              <p:cNvGraphicFramePr>
                <a:graphicFrameLocks noChangeAspect="1"/>
              </p:cNvGraphicFramePr>
              <p:nvPr/>
            </p:nvGraphicFramePr>
            <p:xfrm>
              <a:off x="624" y="1440"/>
              <a:ext cx="232" cy="560"/>
            </p:xfrm>
            <a:graphic>
              <a:graphicData uri="http://schemas.openxmlformats.org/presentationml/2006/ole">
                <p:oleObj spid="_x0000_s79875" name="公式" r:id="rId6" imgW="368280" imgH="888840" progId="Equation.3">
                  <p:embed/>
                </p:oleObj>
              </a:graphicData>
            </a:graphic>
          </p:graphicFrame>
          <p:graphicFrame>
            <p:nvGraphicFramePr>
              <p:cNvPr id="33796" name="Object 11"/>
              <p:cNvGraphicFramePr>
                <a:graphicFrameLocks noChangeAspect="1"/>
              </p:cNvGraphicFramePr>
              <p:nvPr/>
            </p:nvGraphicFramePr>
            <p:xfrm>
              <a:off x="1440" y="1584"/>
              <a:ext cx="343" cy="255"/>
            </p:xfrm>
            <a:graphic>
              <a:graphicData uri="http://schemas.openxmlformats.org/presentationml/2006/ole">
                <p:oleObj spid="_x0000_s79876" name="公式" r:id="rId7" imgW="545760" imgH="406080" progId="Equation.3">
                  <p:embed/>
                </p:oleObj>
              </a:graphicData>
            </a:graphic>
          </p:graphicFrame>
        </p:grpSp>
      </p:grpSp>
      <p:grpSp>
        <p:nvGrpSpPr>
          <p:cNvPr id="5" name="Group 12"/>
          <p:cNvGrpSpPr>
            <a:grpSpLocks/>
          </p:cNvGrpSpPr>
          <p:nvPr/>
        </p:nvGrpSpPr>
        <p:grpSpPr bwMode="auto">
          <a:xfrm>
            <a:off x="4622800" y="2776538"/>
            <a:ext cx="3911600" cy="3748087"/>
            <a:chOff x="2912" y="1749"/>
            <a:chExt cx="2464" cy="2361"/>
          </a:xfrm>
        </p:grpSpPr>
        <p:pic>
          <p:nvPicPr>
            <p:cNvPr id="33805" name="Picture 13" descr="光弹性模型"/>
            <p:cNvPicPr>
              <a:picLocks noChangeAspect="1" noChangeArrowheads="1"/>
            </p:cNvPicPr>
            <p:nvPr/>
          </p:nvPicPr>
          <p:blipFill>
            <a:blip r:embed="rId8"/>
            <a:srcRect/>
            <a:stretch>
              <a:fillRect/>
            </a:stretch>
          </p:blipFill>
          <p:spPr bwMode="auto">
            <a:xfrm>
              <a:off x="2912" y="1749"/>
              <a:ext cx="2230" cy="2361"/>
            </a:xfrm>
            <a:prstGeom prst="rect">
              <a:avLst/>
            </a:prstGeom>
            <a:noFill/>
            <a:ln w="9525">
              <a:noFill/>
              <a:miter lim="800000"/>
              <a:headEnd/>
              <a:tailEnd/>
            </a:ln>
          </p:spPr>
        </p:pic>
        <p:sp>
          <p:nvSpPr>
            <p:cNvPr id="33806" name="Text Box 14"/>
            <p:cNvSpPr txBox="1">
              <a:spLocks noChangeArrowheads="1"/>
            </p:cNvSpPr>
            <p:nvPr/>
          </p:nvSpPr>
          <p:spPr bwMode="auto">
            <a:xfrm>
              <a:off x="5092" y="2048"/>
              <a:ext cx="284" cy="1668"/>
            </a:xfrm>
            <a:prstGeom prst="rect">
              <a:avLst/>
            </a:prstGeom>
            <a:noFill/>
            <a:ln w="9525">
              <a:noFill/>
              <a:miter lim="800000"/>
              <a:headEnd/>
              <a:tailEnd/>
            </a:ln>
          </p:spPr>
          <p:txBody>
            <a:bodyPr>
              <a:spAutoFit/>
            </a:bodyPr>
            <a:lstStyle/>
            <a:p>
              <a:pPr>
                <a:spcBef>
                  <a:spcPct val="50000"/>
                </a:spcBef>
              </a:pPr>
              <a:r>
                <a:rPr kumimoji="1" lang="zh-CN" altLang="en-US" sz="2400" b="1">
                  <a:latin typeface="Times New Roman" pitchFamily="18" charset="0"/>
                  <a:ea typeface="楷体_GB2312" pitchFamily="49" charset="-122"/>
                </a:rPr>
                <a:t>模型的光弹图象</a:t>
              </a:r>
            </a:p>
          </p:txBody>
        </p:sp>
      </p:grpSp>
      <p:grpSp>
        <p:nvGrpSpPr>
          <p:cNvPr id="6" name="Group 15"/>
          <p:cNvGrpSpPr>
            <a:grpSpLocks/>
          </p:cNvGrpSpPr>
          <p:nvPr/>
        </p:nvGrpSpPr>
        <p:grpSpPr bwMode="auto">
          <a:xfrm>
            <a:off x="685800" y="2819400"/>
            <a:ext cx="3114675" cy="3748088"/>
            <a:chOff x="663" y="1762"/>
            <a:chExt cx="1962" cy="2361"/>
          </a:xfrm>
        </p:grpSpPr>
        <p:pic>
          <p:nvPicPr>
            <p:cNvPr id="33803" name="Picture 16" descr="光弹性2"/>
            <p:cNvPicPr>
              <a:picLocks noChangeAspect="1" noChangeArrowheads="1"/>
            </p:cNvPicPr>
            <p:nvPr/>
          </p:nvPicPr>
          <p:blipFill>
            <a:blip r:embed="rId9"/>
            <a:srcRect/>
            <a:stretch>
              <a:fillRect/>
            </a:stretch>
          </p:blipFill>
          <p:spPr bwMode="auto">
            <a:xfrm>
              <a:off x="1028" y="1762"/>
              <a:ext cx="1597" cy="2361"/>
            </a:xfrm>
            <a:prstGeom prst="rect">
              <a:avLst/>
            </a:prstGeom>
            <a:noFill/>
            <a:ln w="9525">
              <a:noFill/>
              <a:miter lim="800000"/>
              <a:headEnd/>
              <a:tailEnd/>
            </a:ln>
          </p:spPr>
        </p:pic>
        <p:sp>
          <p:nvSpPr>
            <p:cNvPr id="33804" name="Text Box 17"/>
            <p:cNvSpPr txBox="1">
              <a:spLocks noChangeArrowheads="1"/>
            </p:cNvSpPr>
            <p:nvPr/>
          </p:nvSpPr>
          <p:spPr bwMode="auto">
            <a:xfrm>
              <a:off x="663" y="2048"/>
              <a:ext cx="284" cy="1668"/>
            </a:xfrm>
            <a:prstGeom prst="rect">
              <a:avLst/>
            </a:prstGeom>
            <a:noFill/>
            <a:ln w="9525">
              <a:noFill/>
              <a:miter lim="800000"/>
              <a:headEnd/>
              <a:tailEnd/>
            </a:ln>
          </p:spPr>
          <p:txBody>
            <a:bodyPr>
              <a:spAutoFit/>
            </a:bodyPr>
            <a:lstStyle/>
            <a:p>
              <a:pPr>
                <a:spcBef>
                  <a:spcPct val="50000"/>
                </a:spcBef>
              </a:pPr>
              <a:r>
                <a:rPr kumimoji="1" lang="zh-CN" altLang="en-US" sz="2400" b="1">
                  <a:latin typeface="Times New Roman" pitchFamily="18" charset="0"/>
                  <a:ea typeface="楷体_GB2312" pitchFamily="49" charset="-122"/>
                </a:rPr>
                <a:t>钓钩的光弹图象</a:t>
              </a:r>
            </a:p>
          </p:txBody>
        </p:sp>
      </p:gr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光弹效应.MPG">
            <a:hlinkClick r:id="" action="ppaction://media"/>
          </p:cNvPr>
          <p:cNvPicPr>
            <a:picLocks noRot="1" noChangeAspect="1" noChangeArrowheads="1"/>
          </p:cNvPicPr>
          <p:nvPr>
            <a:videoFile r:link="rId1"/>
          </p:nvPr>
        </p:nvPicPr>
        <p:blipFill>
          <a:blip r:embed="rId3"/>
          <a:srcRect/>
          <a:stretch>
            <a:fillRect/>
          </a:stretch>
        </p:blipFill>
        <p:spPr bwMode="auto">
          <a:xfrm>
            <a:off x="611188" y="1557338"/>
            <a:ext cx="8001000" cy="4854575"/>
          </a:xfrm>
          <a:prstGeom prst="rect">
            <a:avLst/>
          </a:prstGeom>
          <a:noFill/>
          <a:ln w="9525">
            <a:noFill/>
            <a:miter lim="800000"/>
            <a:headEnd/>
            <a:tailEnd/>
          </a:ln>
        </p:spPr>
      </p:pic>
      <p:sp>
        <p:nvSpPr>
          <p:cNvPr id="58371" name="Text Box 3"/>
          <p:cNvSpPr txBox="1">
            <a:spLocks noChangeArrowheads="1"/>
          </p:cNvSpPr>
          <p:nvPr/>
        </p:nvSpPr>
        <p:spPr bwMode="auto">
          <a:xfrm>
            <a:off x="0" y="152400"/>
            <a:ext cx="8991600" cy="1143000"/>
          </a:xfrm>
          <a:prstGeom prst="rect">
            <a:avLst/>
          </a:prstGeom>
          <a:gradFill rotWithShape="0">
            <a:gsLst>
              <a:gs pos="0">
                <a:srgbClr val="ADB044"/>
              </a:gs>
              <a:gs pos="50000">
                <a:srgbClr val="ADB044">
                  <a:gamma/>
                  <a:tint val="0"/>
                  <a:invGamma/>
                </a:srgbClr>
              </a:gs>
              <a:gs pos="100000">
                <a:srgbClr val="ADB044"/>
              </a:gs>
            </a:gsLst>
            <a:lin ang="5400000" scaled="1"/>
          </a:gradFill>
          <a:ln w="9525">
            <a:noFill/>
            <a:miter lim="800000"/>
            <a:headEnd/>
            <a:tailEnd/>
          </a:ln>
          <a:effectLst>
            <a:outerShdw dist="162639" dir="18519588" algn="ctr" rotWithShape="0">
              <a:srgbClr val="D9FB9D"/>
            </a:outerShdw>
          </a:effectLst>
        </p:spPr>
        <p:txBody>
          <a:bodyPr lIns="92075" tIns="46038" rIns="92075" bIns="46038" anchor="ctr"/>
          <a:lstStyle/>
          <a:p>
            <a:pPr algn="ctr" eaLnBrk="0" hangingPunct="0">
              <a:defRPr/>
            </a:pPr>
            <a:r>
              <a:rPr kumimoji="1" lang="zh-CN" altLang="en-US" sz="4800" b="1">
                <a:solidFill>
                  <a:schemeClr val="folHlink"/>
                </a:solidFill>
                <a:ea typeface="楷体_GB2312" pitchFamily="49" charset="-122"/>
              </a:rPr>
              <a:t>人为双折射现象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1">
                                            <p:bg/>
                                          </p:spTgt>
                                        </p:tgtEl>
                                        <p:attrNameLst>
                                          <p:attrName>style.visibility</p:attrName>
                                        </p:attrNameLst>
                                      </p:cBhvr>
                                      <p:to>
                                        <p:strVal val="visible"/>
                                      </p:to>
                                    </p:set>
                                    <p:animEffect transition="in" filter="wipe(left)">
                                      <p:cBhvr>
                                        <p:cTn id="7" dur="500"/>
                                        <p:tgtEl>
                                          <p:spTgt spid="58371">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1">
                                            <p:txEl>
                                              <p:pRg st="0" end="0"/>
                                            </p:txEl>
                                          </p:spTgt>
                                        </p:tgtEl>
                                        <p:attrNameLst>
                                          <p:attrName>style.visibility</p:attrName>
                                        </p:attrNameLst>
                                      </p:cBhvr>
                                      <p:to>
                                        <p:strVal val="visible"/>
                                      </p:to>
                                    </p:set>
                                    <p:animEffect transition="in" filter="wipe(left)">
                                      <p:cBhvr>
                                        <p:cTn id="12" dur="500"/>
                                        <p:tgtEl>
                                          <p:spTgt spid="58371">
                                            <p:txEl>
                                              <p:pRg st="0" end="0"/>
                                            </p:txEl>
                                          </p:spTgt>
                                        </p:tgtEl>
                                      </p:cBhvr>
                                    </p:animEffect>
                                  </p:childTnLst>
                                </p:cTn>
                              </p:par>
                            </p:childTnLst>
                          </p:cTn>
                        </p:par>
                        <p:par>
                          <p:cTn id="13" fill="hold">
                            <p:stCondLst>
                              <p:cond delay="500"/>
                            </p:stCondLst>
                            <p:childTnLst>
                              <p:par>
                                <p:cTn id="14" presetID="15" presetClass="entr" presetSubtype="0" fill="hold" nodeType="afterEffect">
                                  <p:stCondLst>
                                    <p:cond delay="0"/>
                                  </p:stCondLst>
                                  <p:childTnLst>
                                    <p:set>
                                      <p:cBhvr>
                                        <p:cTn id="15" dur="1" fill="hold">
                                          <p:stCondLst>
                                            <p:cond delay="0"/>
                                          </p:stCondLst>
                                        </p:cTn>
                                        <p:tgtEl>
                                          <p:spTgt spid="58370"/>
                                        </p:tgtEl>
                                        <p:attrNameLst>
                                          <p:attrName>style.visibility</p:attrName>
                                        </p:attrNameLst>
                                      </p:cBhvr>
                                      <p:to>
                                        <p:strVal val="visible"/>
                                      </p:to>
                                    </p:set>
                                    <p:anim calcmode="lin" valueType="num">
                                      <p:cBhvr>
                                        <p:cTn id="16" dur="1000" fill="hold"/>
                                        <p:tgtEl>
                                          <p:spTgt spid="58370"/>
                                        </p:tgtEl>
                                        <p:attrNameLst>
                                          <p:attrName>ppt_w</p:attrName>
                                        </p:attrNameLst>
                                      </p:cBhvr>
                                      <p:tavLst>
                                        <p:tav tm="0">
                                          <p:val>
                                            <p:fltVal val="0"/>
                                          </p:val>
                                        </p:tav>
                                        <p:tav tm="100000">
                                          <p:val>
                                            <p:strVal val="#ppt_w"/>
                                          </p:val>
                                        </p:tav>
                                      </p:tavLst>
                                    </p:anim>
                                    <p:anim calcmode="lin" valueType="num">
                                      <p:cBhvr>
                                        <p:cTn id="17" dur="1000" fill="hold"/>
                                        <p:tgtEl>
                                          <p:spTgt spid="58370"/>
                                        </p:tgtEl>
                                        <p:attrNameLst>
                                          <p:attrName>ppt_h</p:attrName>
                                        </p:attrNameLst>
                                      </p:cBhvr>
                                      <p:tavLst>
                                        <p:tav tm="0">
                                          <p:val>
                                            <p:fltVal val="0"/>
                                          </p:val>
                                        </p:tav>
                                        <p:tav tm="100000">
                                          <p:val>
                                            <p:strVal val="#ppt_h"/>
                                          </p:val>
                                        </p:tav>
                                      </p:tavLst>
                                    </p:anim>
                                    <p:anim calcmode="lin" valueType="num">
                                      <p:cBhvr>
                                        <p:cTn id="18" dur="1000" fill="hold"/>
                                        <p:tgtEl>
                                          <p:spTgt spid="58370"/>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58370"/>
                                        </p:tgtEl>
                                        <p:attrNameLst>
                                          <p:attrName>ppt_y</p:attrName>
                                        </p:attrNameLst>
                                      </p:cBhvr>
                                      <p:tavLst>
                                        <p:tav tm="0" fmla="#ppt_y+(sin(-2*pi*(1-$))*-#ppt_x+cos(-2*pi*(1-$))*(1-#ppt_y))*(1-$)">
                                          <p:val>
                                            <p:fltVal val="0"/>
                                          </p:val>
                                        </p:tav>
                                        <p:tav tm="100000">
                                          <p:val>
                                            <p:fltVal val="1"/>
                                          </p:val>
                                        </p:tav>
                                      </p:tavLst>
                                    </p:anim>
                                  </p:childTnLst>
                                </p:cTn>
                              </p:par>
                            </p:childTnLst>
                          </p:cTn>
                        </p:par>
                        <p:par>
                          <p:cTn id="20" fill="hold">
                            <p:stCondLst>
                              <p:cond delay="1500"/>
                            </p:stCondLst>
                            <p:childTnLst>
                              <p:par>
                                <p:cTn id="21" presetID="1" presetClass="mediacall" presetSubtype="0" fill="hold" nodeType="afterEffect">
                                  <p:stCondLst>
                                    <p:cond delay="0"/>
                                  </p:stCondLst>
                                  <p:childTnLst>
                                    <p:cmd type="call" cmd="playFrom(0.0)">
                                      <p:cBhvr>
                                        <p:cTn id="22" dur="1" fill="hold"/>
                                        <p:tgtEl>
                                          <p:spTgt spid="5837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23" fill="hold" display="0">
                  <p:stCondLst>
                    <p:cond delay="indefinite"/>
                  </p:stCondLst>
                  <p:endCondLst>
                    <p:cond evt="onNext" delay="0">
                      <p:tgtEl>
                        <p:sldTgt/>
                      </p:tgtEl>
                    </p:cond>
                    <p:cond evt="onPrev" delay="0">
                      <p:tgtEl>
                        <p:sldTgt/>
                      </p:tgtEl>
                    </p:cond>
                  </p:endCondLst>
                </p:cTn>
                <p:tgtEl>
                  <p:spTgt spid="58370"/>
                </p:tgtEl>
              </p:cMediaNode>
            </p:video>
            <p:seq concurrent="1" nextAc="seek">
              <p:cTn id="24" restart="whenNotActive" fill="hold" evtFilter="cancelBubble" nodeType="interactiveSeq">
                <p:stCondLst>
                  <p:cond evt="onClick" delay="0">
                    <p:tgtEl>
                      <p:spTgt spid="58370"/>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8370"/>
                                        </p:tgtEl>
                                      </p:cBhvr>
                                    </p:cmd>
                                  </p:childTnLst>
                                </p:cTn>
                              </p:par>
                            </p:childTnLst>
                          </p:cTn>
                        </p:par>
                      </p:childTnLst>
                    </p:cTn>
                  </p:par>
                </p:childTnLst>
              </p:cTn>
              <p:nextCondLst>
                <p:cond evt="onClick" delay="0">
                  <p:tgtEl>
                    <p:spTgt spid="58370"/>
                  </p:tgtEl>
                </p:cond>
              </p:nextCondLst>
            </p:seq>
          </p:childTnLst>
        </p:cTn>
      </p:par>
    </p:tnLst>
    <p:bldLst>
      <p:bldP spid="58371" grpId="0" build="p"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76200" y="-152400"/>
            <a:ext cx="1906588" cy="701675"/>
          </a:xfrm>
          <a:prstGeom prst="rect">
            <a:avLst/>
          </a:prstGeom>
          <a:noFill/>
          <a:ln w="9525">
            <a:noFill/>
            <a:miter lim="800000"/>
            <a:headEnd/>
            <a:tailEnd/>
          </a:ln>
        </p:spPr>
        <p:txBody>
          <a:bodyPr wrap="none">
            <a:spAutoFit/>
          </a:bodyPr>
          <a:lstStyle/>
          <a:p>
            <a:r>
              <a:rPr kumimoji="1" lang="en-US" altLang="zh-CN" sz="3600" b="1">
                <a:latin typeface="Times New Roman" pitchFamily="18" charset="0"/>
              </a:rPr>
              <a:t>•</a:t>
            </a:r>
            <a:r>
              <a:rPr kumimoji="1" lang="en-US" altLang="zh-CN" sz="4000" b="1">
                <a:latin typeface="Times New Roman" pitchFamily="18" charset="0"/>
              </a:rPr>
              <a:t> </a:t>
            </a:r>
            <a:r>
              <a:rPr kumimoji="1" lang="zh-CN" altLang="en-US" sz="2800" b="1">
                <a:solidFill>
                  <a:srgbClr val="0000FF"/>
                </a:solidFill>
                <a:latin typeface="楷体_GB2312" pitchFamily="49" charset="-122"/>
                <a:ea typeface="楷体_GB2312" pitchFamily="49" charset="-122"/>
              </a:rPr>
              <a:t>克尔效应</a:t>
            </a:r>
          </a:p>
        </p:txBody>
      </p:sp>
      <p:sp>
        <p:nvSpPr>
          <p:cNvPr id="59395" name="Text Box 3"/>
          <p:cNvSpPr txBox="1">
            <a:spLocks noChangeArrowheads="1"/>
          </p:cNvSpPr>
          <p:nvPr/>
        </p:nvSpPr>
        <p:spPr bwMode="auto">
          <a:xfrm>
            <a:off x="457200" y="533400"/>
            <a:ext cx="7877175" cy="822325"/>
          </a:xfrm>
          <a:prstGeom prst="rect">
            <a:avLst/>
          </a:prstGeom>
          <a:noFill/>
          <a:ln w="9525">
            <a:noFill/>
            <a:miter lim="800000"/>
            <a:headEnd/>
            <a:tailEnd/>
          </a:ln>
        </p:spPr>
        <p:txBody>
          <a:bodyPr wrap="none">
            <a:spAutoFit/>
          </a:bodyPr>
          <a:lstStyle/>
          <a:p>
            <a:r>
              <a:rPr kumimoji="1" lang="zh-CN" altLang="en-US" sz="2400" b="1">
                <a:latin typeface="Times New Roman" pitchFamily="18" charset="0"/>
              </a:rPr>
              <a:t>某些各向同性的透明介质（如非晶体和液体），在外电场</a:t>
            </a:r>
          </a:p>
          <a:p>
            <a:r>
              <a:rPr kumimoji="1" lang="zh-CN" altLang="en-US" sz="2400" b="1">
                <a:latin typeface="Times New Roman" pitchFamily="18" charset="0"/>
              </a:rPr>
              <a:t>的作用下，显示出双折射现象，称为</a:t>
            </a:r>
            <a:r>
              <a:rPr kumimoji="1" lang="zh-CN" altLang="en-US" sz="2400" b="1">
                <a:solidFill>
                  <a:srgbClr val="3333FF"/>
                </a:solidFill>
                <a:latin typeface="Times New Roman" pitchFamily="18" charset="0"/>
              </a:rPr>
              <a:t>克尔效应</a:t>
            </a:r>
            <a:r>
              <a:rPr kumimoji="1" lang="zh-CN" altLang="en-US" sz="2400" b="1">
                <a:latin typeface="Times New Roman" pitchFamily="18" charset="0"/>
              </a:rPr>
              <a:t>。</a:t>
            </a:r>
          </a:p>
        </p:txBody>
      </p:sp>
      <p:sp>
        <p:nvSpPr>
          <p:cNvPr id="59396" name="Text Box 4"/>
          <p:cNvSpPr txBox="1">
            <a:spLocks noChangeArrowheads="1"/>
          </p:cNvSpPr>
          <p:nvPr/>
        </p:nvSpPr>
        <p:spPr bwMode="auto">
          <a:xfrm>
            <a:off x="6934200" y="1371600"/>
            <a:ext cx="2209800" cy="1917700"/>
          </a:xfrm>
          <a:prstGeom prst="rect">
            <a:avLst/>
          </a:prstGeom>
          <a:noFill/>
          <a:ln w="9525">
            <a:noFill/>
            <a:miter lim="800000"/>
            <a:headEnd/>
            <a:tailEnd/>
          </a:ln>
        </p:spPr>
        <p:txBody>
          <a:bodyPr>
            <a:spAutoFit/>
          </a:bodyPr>
          <a:lstStyle/>
          <a:p>
            <a:r>
              <a:rPr kumimoji="1" lang="zh-CN" altLang="en-US" sz="2400" b="1">
                <a:latin typeface="Times New Roman" pitchFamily="18" charset="0"/>
              </a:rPr>
              <a:t>当外电场撤消时，这种性质立即消失，因此，也称为</a:t>
            </a:r>
            <a:r>
              <a:rPr kumimoji="1" lang="zh-CN" altLang="en-US" sz="2400" b="1">
                <a:solidFill>
                  <a:srgbClr val="3333FF"/>
                </a:solidFill>
                <a:latin typeface="Times New Roman" pitchFamily="18" charset="0"/>
              </a:rPr>
              <a:t>电致双折射现象</a:t>
            </a:r>
            <a:r>
              <a:rPr kumimoji="1" lang="zh-CN" altLang="en-US" sz="2400" b="1">
                <a:latin typeface="Times New Roman" pitchFamily="18" charset="0"/>
              </a:rPr>
              <a:t>。</a:t>
            </a:r>
          </a:p>
        </p:txBody>
      </p:sp>
      <p:sp>
        <p:nvSpPr>
          <p:cNvPr id="59397" name="Text Box 5"/>
          <p:cNvSpPr txBox="1">
            <a:spLocks noChangeArrowheads="1"/>
          </p:cNvSpPr>
          <p:nvPr/>
        </p:nvSpPr>
        <p:spPr bwMode="auto">
          <a:xfrm>
            <a:off x="381000" y="2819400"/>
            <a:ext cx="3251200" cy="457200"/>
          </a:xfrm>
          <a:prstGeom prst="rect">
            <a:avLst/>
          </a:prstGeom>
          <a:noFill/>
          <a:ln w="9525">
            <a:noFill/>
            <a:miter lim="800000"/>
            <a:headEnd/>
            <a:tailEnd/>
          </a:ln>
        </p:spPr>
        <p:txBody>
          <a:bodyPr wrap="none">
            <a:spAutoFit/>
          </a:bodyPr>
          <a:lstStyle/>
          <a:p>
            <a:r>
              <a:rPr kumimoji="1" lang="zh-CN" altLang="en-US" sz="2400" b="1">
                <a:latin typeface="Times New Roman" pitchFamily="18" charset="0"/>
              </a:rPr>
              <a:t>光轴沿电场强度的方向</a:t>
            </a:r>
          </a:p>
        </p:txBody>
      </p:sp>
      <p:grpSp>
        <p:nvGrpSpPr>
          <p:cNvPr id="2" name="Group 6"/>
          <p:cNvGrpSpPr>
            <a:grpSpLocks/>
          </p:cNvGrpSpPr>
          <p:nvPr/>
        </p:nvGrpSpPr>
        <p:grpSpPr bwMode="auto">
          <a:xfrm>
            <a:off x="838200" y="1365250"/>
            <a:ext cx="2286000" cy="1370013"/>
            <a:chOff x="528" y="1256"/>
            <a:chExt cx="1440" cy="863"/>
          </a:xfrm>
        </p:grpSpPr>
        <p:grpSp>
          <p:nvGrpSpPr>
            <p:cNvPr id="3" name="Group 7"/>
            <p:cNvGrpSpPr>
              <a:grpSpLocks/>
            </p:cNvGrpSpPr>
            <p:nvPr/>
          </p:nvGrpSpPr>
          <p:grpSpPr bwMode="auto">
            <a:xfrm>
              <a:off x="1074" y="1256"/>
              <a:ext cx="400" cy="727"/>
              <a:chOff x="911" y="1152"/>
              <a:chExt cx="490" cy="891"/>
            </a:xfrm>
          </p:grpSpPr>
          <p:sp>
            <p:nvSpPr>
              <p:cNvPr id="34863" name="Oval 8"/>
              <p:cNvSpPr>
                <a:spLocks noChangeArrowheads="1"/>
              </p:cNvSpPr>
              <p:nvPr/>
            </p:nvSpPr>
            <p:spPr bwMode="auto">
              <a:xfrm>
                <a:off x="911" y="1252"/>
                <a:ext cx="415" cy="791"/>
              </a:xfrm>
              <a:prstGeom prst="ellipse">
                <a:avLst/>
              </a:prstGeom>
              <a:solidFill>
                <a:srgbClr val="CCFFFF"/>
              </a:solidFill>
              <a:ln w="44450">
                <a:solidFill>
                  <a:srgbClr val="99CCFF"/>
                </a:solidFill>
                <a:round/>
                <a:headEnd/>
                <a:tailEnd/>
              </a:ln>
            </p:spPr>
            <p:txBody>
              <a:bodyPr wrap="none" anchor="ctr"/>
              <a:lstStyle/>
              <a:p>
                <a:endParaRPr lang="zh-CN" altLang="en-US"/>
              </a:p>
            </p:txBody>
          </p:sp>
          <p:sp>
            <p:nvSpPr>
              <p:cNvPr id="34864" name="Line 9"/>
              <p:cNvSpPr>
                <a:spLocks noChangeShapeType="1"/>
              </p:cNvSpPr>
              <p:nvPr/>
            </p:nvSpPr>
            <p:spPr bwMode="auto">
              <a:xfrm rot="20356160" flipH="1">
                <a:off x="1014" y="1420"/>
                <a:ext cx="188" cy="490"/>
              </a:xfrm>
              <a:prstGeom prst="line">
                <a:avLst/>
              </a:prstGeom>
              <a:noFill/>
              <a:ln w="9525">
                <a:solidFill>
                  <a:srgbClr val="FF6600"/>
                </a:solidFill>
                <a:round/>
                <a:headEnd type="arrow" w="med" len="med"/>
                <a:tailEnd type="arrow" w="med" len="med"/>
              </a:ln>
            </p:spPr>
            <p:txBody>
              <a:bodyPr wrap="none" anchor="ctr"/>
              <a:lstStyle/>
              <a:p>
                <a:endParaRPr lang="zh-CN" altLang="en-US"/>
              </a:p>
            </p:txBody>
          </p:sp>
          <p:graphicFrame>
            <p:nvGraphicFramePr>
              <p:cNvPr id="34823" name="Object 10"/>
              <p:cNvGraphicFramePr>
                <a:graphicFrameLocks noChangeAspect="1"/>
              </p:cNvGraphicFramePr>
              <p:nvPr/>
            </p:nvGraphicFramePr>
            <p:xfrm>
              <a:off x="1185" y="1152"/>
              <a:ext cx="216" cy="176"/>
            </p:xfrm>
            <a:graphic>
              <a:graphicData uri="http://schemas.openxmlformats.org/presentationml/2006/ole">
                <p:oleObj spid="_x0000_s80903" name="公式" r:id="rId3" imgW="203040" imgH="164880" progId="Equation.3">
                  <p:embed/>
                </p:oleObj>
              </a:graphicData>
            </a:graphic>
          </p:graphicFrame>
        </p:grpSp>
        <p:sp>
          <p:nvSpPr>
            <p:cNvPr id="34854" name="Oval 11"/>
            <p:cNvSpPr>
              <a:spLocks noChangeArrowheads="1"/>
            </p:cNvSpPr>
            <p:nvPr/>
          </p:nvSpPr>
          <p:spPr bwMode="auto">
            <a:xfrm>
              <a:off x="1082" y="1338"/>
              <a:ext cx="339" cy="645"/>
            </a:xfrm>
            <a:prstGeom prst="ellipse">
              <a:avLst/>
            </a:prstGeom>
            <a:solidFill>
              <a:srgbClr val="CCFFFF"/>
            </a:solidFill>
            <a:ln w="44450">
              <a:solidFill>
                <a:srgbClr val="993300"/>
              </a:solidFill>
              <a:round/>
              <a:headEnd/>
              <a:tailEnd/>
            </a:ln>
          </p:spPr>
          <p:txBody>
            <a:bodyPr wrap="none" anchor="ctr"/>
            <a:lstStyle/>
            <a:p>
              <a:endParaRPr lang="zh-CN" altLang="en-US"/>
            </a:p>
          </p:txBody>
        </p:sp>
        <p:sp>
          <p:nvSpPr>
            <p:cNvPr id="34855" name="Line 12"/>
            <p:cNvSpPr>
              <a:spLocks noChangeShapeType="1"/>
            </p:cNvSpPr>
            <p:nvPr/>
          </p:nvSpPr>
          <p:spPr bwMode="auto">
            <a:xfrm rot="20356160" flipH="1">
              <a:off x="1166" y="1475"/>
              <a:ext cx="153" cy="400"/>
            </a:xfrm>
            <a:prstGeom prst="line">
              <a:avLst/>
            </a:prstGeom>
            <a:noFill/>
            <a:ln w="9525">
              <a:solidFill>
                <a:srgbClr val="339966"/>
              </a:solidFill>
              <a:round/>
              <a:headEnd type="arrow" w="med" len="med"/>
              <a:tailEnd type="arrow" w="med" len="med"/>
            </a:ln>
          </p:spPr>
          <p:txBody>
            <a:bodyPr wrap="none" anchor="ctr"/>
            <a:lstStyle/>
            <a:p>
              <a:endParaRPr lang="zh-CN" altLang="en-US"/>
            </a:p>
          </p:txBody>
        </p:sp>
        <p:graphicFrame>
          <p:nvGraphicFramePr>
            <p:cNvPr id="34820" name="Object 13"/>
            <p:cNvGraphicFramePr>
              <a:graphicFrameLocks noChangeAspect="1"/>
            </p:cNvGraphicFramePr>
            <p:nvPr/>
          </p:nvGraphicFramePr>
          <p:xfrm>
            <a:off x="1306" y="1256"/>
            <a:ext cx="176" cy="144"/>
          </p:xfrm>
          <a:graphic>
            <a:graphicData uri="http://schemas.openxmlformats.org/presentationml/2006/ole">
              <p:oleObj spid="_x0000_s80900" name="公式" r:id="rId4" imgW="203040" imgH="164880" progId="Equation.3">
                <p:embed/>
              </p:oleObj>
            </a:graphicData>
          </a:graphic>
        </p:graphicFrame>
        <p:sp>
          <p:nvSpPr>
            <p:cNvPr id="34856" name="Line 14"/>
            <p:cNvSpPr>
              <a:spLocks noChangeShapeType="1"/>
            </p:cNvSpPr>
            <p:nvPr/>
          </p:nvSpPr>
          <p:spPr bwMode="auto">
            <a:xfrm>
              <a:off x="528" y="1707"/>
              <a:ext cx="646" cy="0"/>
            </a:xfrm>
            <a:prstGeom prst="line">
              <a:avLst/>
            </a:prstGeom>
            <a:noFill/>
            <a:ln w="41275">
              <a:solidFill>
                <a:schemeClr val="tx1"/>
              </a:solidFill>
              <a:round/>
              <a:headEnd/>
              <a:tailEnd type="arrow" w="med" len="med"/>
            </a:ln>
          </p:spPr>
          <p:txBody>
            <a:bodyPr wrap="none" anchor="ctr"/>
            <a:lstStyle/>
            <a:p>
              <a:endParaRPr lang="zh-CN" altLang="en-US"/>
            </a:p>
          </p:txBody>
        </p:sp>
        <p:sp>
          <p:nvSpPr>
            <p:cNvPr id="34857" name="Rectangle 15"/>
            <p:cNvSpPr>
              <a:spLocks noChangeArrowheads="1"/>
            </p:cNvSpPr>
            <p:nvPr/>
          </p:nvSpPr>
          <p:spPr bwMode="auto">
            <a:xfrm>
              <a:off x="792" y="1519"/>
              <a:ext cx="228" cy="442"/>
            </a:xfrm>
            <a:prstGeom prst="rect">
              <a:avLst/>
            </a:prstGeom>
            <a:noFill/>
            <a:ln w="9525">
              <a:noFill/>
              <a:miter lim="800000"/>
              <a:headEnd/>
              <a:tailEnd/>
            </a:ln>
          </p:spPr>
          <p:txBody>
            <a:bodyPr wrap="none">
              <a:spAutoFit/>
            </a:bodyPr>
            <a:lstStyle/>
            <a:p>
              <a:r>
                <a:rPr kumimoji="1" lang="en-US" altLang="zh-CN" sz="4000">
                  <a:solidFill>
                    <a:srgbClr val="FF66CC"/>
                  </a:solidFill>
                  <a:latin typeface="Times New Roman" pitchFamily="18" charset="0"/>
                </a:rPr>
                <a:t>•</a:t>
              </a:r>
              <a:endParaRPr kumimoji="1" lang="en-US" altLang="zh-CN" sz="3600">
                <a:latin typeface="Times New Roman" pitchFamily="18" charset="0"/>
              </a:endParaRPr>
            </a:p>
          </p:txBody>
        </p:sp>
        <p:sp>
          <p:nvSpPr>
            <p:cNvPr id="34858" name="Line 16"/>
            <p:cNvSpPr>
              <a:spLocks noChangeShapeType="1"/>
            </p:cNvSpPr>
            <p:nvPr/>
          </p:nvSpPr>
          <p:spPr bwMode="auto">
            <a:xfrm>
              <a:off x="578" y="1619"/>
              <a:ext cx="0" cy="157"/>
            </a:xfrm>
            <a:prstGeom prst="line">
              <a:avLst/>
            </a:prstGeom>
            <a:noFill/>
            <a:ln w="41275">
              <a:solidFill>
                <a:srgbClr val="0000FF"/>
              </a:solidFill>
              <a:round/>
              <a:headEnd/>
              <a:tailEnd/>
            </a:ln>
          </p:spPr>
          <p:txBody>
            <a:bodyPr wrap="none" anchor="ctr"/>
            <a:lstStyle/>
            <a:p>
              <a:endParaRPr lang="zh-CN" altLang="en-US"/>
            </a:p>
          </p:txBody>
        </p:sp>
        <p:sp>
          <p:nvSpPr>
            <p:cNvPr id="34859" name="Rectangle 17"/>
            <p:cNvSpPr>
              <a:spLocks noChangeArrowheads="1"/>
            </p:cNvSpPr>
            <p:nvPr/>
          </p:nvSpPr>
          <p:spPr bwMode="auto">
            <a:xfrm>
              <a:off x="587" y="1519"/>
              <a:ext cx="228" cy="442"/>
            </a:xfrm>
            <a:prstGeom prst="rect">
              <a:avLst/>
            </a:prstGeom>
            <a:noFill/>
            <a:ln w="9525">
              <a:noFill/>
              <a:miter lim="800000"/>
              <a:headEnd/>
              <a:tailEnd/>
            </a:ln>
          </p:spPr>
          <p:txBody>
            <a:bodyPr wrap="none">
              <a:spAutoFit/>
            </a:bodyPr>
            <a:lstStyle/>
            <a:p>
              <a:r>
                <a:rPr kumimoji="1" lang="en-US" altLang="zh-CN" sz="4000">
                  <a:solidFill>
                    <a:srgbClr val="FF66CC"/>
                  </a:solidFill>
                  <a:latin typeface="Times New Roman" pitchFamily="18" charset="0"/>
                </a:rPr>
                <a:t>•</a:t>
              </a:r>
              <a:endParaRPr kumimoji="1" lang="en-US" altLang="zh-CN" sz="3600">
                <a:latin typeface="Times New Roman" pitchFamily="18" charset="0"/>
              </a:endParaRPr>
            </a:p>
          </p:txBody>
        </p:sp>
        <p:graphicFrame>
          <p:nvGraphicFramePr>
            <p:cNvPr id="34821" name="Object 18"/>
            <p:cNvGraphicFramePr>
              <a:graphicFrameLocks noChangeAspect="1"/>
            </p:cNvGraphicFramePr>
            <p:nvPr/>
          </p:nvGraphicFramePr>
          <p:xfrm>
            <a:off x="648" y="1765"/>
            <a:ext cx="143" cy="200"/>
          </p:xfrm>
          <a:graphic>
            <a:graphicData uri="http://schemas.openxmlformats.org/presentationml/2006/ole">
              <p:oleObj spid="_x0000_s80901" name="公式" r:id="rId5" imgW="164880" imgH="228600" progId="Equation.3">
                <p:embed/>
              </p:oleObj>
            </a:graphicData>
          </a:graphic>
        </p:graphicFrame>
        <p:sp>
          <p:nvSpPr>
            <p:cNvPr id="34860" name="Line 19"/>
            <p:cNvSpPr>
              <a:spLocks noChangeShapeType="1"/>
            </p:cNvSpPr>
            <p:nvPr/>
          </p:nvSpPr>
          <p:spPr bwMode="auto">
            <a:xfrm>
              <a:off x="792" y="1636"/>
              <a:ext cx="0" cy="158"/>
            </a:xfrm>
            <a:prstGeom prst="line">
              <a:avLst/>
            </a:prstGeom>
            <a:noFill/>
            <a:ln w="41275">
              <a:solidFill>
                <a:srgbClr val="0000FF"/>
              </a:solidFill>
              <a:round/>
              <a:headEnd/>
              <a:tailEnd/>
            </a:ln>
          </p:spPr>
          <p:txBody>
            <a:bodyPr wrap="none" anchor="ctr"/>
            <a:lstStyle/>
            <a:p>
              <a:endParaRPr lang="zh-CN" altLang="en-US"/>
            </a:p>
          </p:txBody>
        </p:sp>
        <p:sp>
          <p:nvSpPr>
            <p:cNvPr id="34861" name="Line 20"/>
            <p:cNvSpPr>
              <a:spLocks noChangeShapeType="1"/>
            </p:cNvSpPr>
            <p:nvPr/>
          </p:nvSpPr>
          <p:spPr bwMode="auto">
            <a:xfrm>
              <a:off x="1409" y="1710"/>
              <a:ext cx="559" cy="0"/>
            </a:xfrm>
            <a:prstGeom prst="line">
              <a:avLst/>
            </a:prstGeom>
            <a:noFill/>
            <a:ln w="41275">
              <a:solidFill>
                <a:schemeClr val="tx1"/>
              </a:solidFill>
              <a:round/>
              <a:headEnd/>
              <a:tailEnd/>
            </a:ln>
          </p:spPr>
          <p:txBody>
            <a:bodyPr wrap="none" anchor="ctr"/>
            <a:lstStyle/>
            <a:p>
              <a:endParaRPr lang="zh-CN" altLang="en-US"/>
            </a:p>
          </p:txBody>
        </p:sp>
        <p:graphicFrame>
          <p:nvGraphicFramePr>
            <p:cNvPr id="34822" name="Object 21"/>
            <p:cNvGraphicFramePr>
              <a:graphicFrameLocks noChangeAspect="1"/>
            </p:cNvGraphicFramePr>
            <p:nvPr/>
          </p:nvGraphicFramePr>
          <p:xfrm>
            <a:off x="1533" y="1771"/>
            <a:ext cx="190" cy="348"/>
          </p:xfrm>
          <a:graphic>
            <a:graphicData uri="http://schemas.openxmlformats.org/presentationml/2006/ole">
              <p:oleObj spid="_x0000_s80902" name="公式" r:id="rId6" imgW="203040" imgH="393480" progId="Equation.3">
                <p:embed/>
              </p:oleObj>
            </a:graphicData>
          </a:graphic>
        </p:graphicFrame>
        <p:sp>
          <p:nvSpPr>
            <p:cNvPr id="34862" name="Freeform 22"/>
            <p:cNvSpPr>
              <a:spLocks/>
            </p:cNvSpPr>
            <p:nvPr/>
          </p:nvSpPr>
          <p:spPr bwMode="auto">
            <a:xfrm>
              <a:off x="1498" y="1636"/>
              <a:ext cx="2" cy="166"/>
            </a:xfrm>
            <a:custGeom>
              <a:avLst/>
              <a:gdLst>
                <a:gd name="T0" fmla="*/ 3 w 3"/>
                <a:gd name="T1" fmla="*/ 0 h 203"/>
                <a:gd name="T2" fmla="*/ 0 w 3"/>
                <a:gd name="T3" fmla="*/ 203 h 203"/>
                <a:gd name="T4" fmla="*/ 0 60000 65536"/>
                <a:gd name="T5" fmla="*/ 0 60000 65536"/>
                <a:gd name="T6" fmla="*/ 0 w 3"/>
                <a:gd name="T7" fmla="*/ 0 h 203"/>
                <a:gd name="T8" fmla="*/ 3 w 3"/>
                <a:gd name="T9" fmla="*/ 203 h 203"/>
              </a:gdLst>
              <a:ahLst/>
              <a:cxnLst>
                <a:cxn ang="T4">
                  <a:pos x="T0" y="T1"/>
                </a:cxn>
                <a:cxn ang="T5">
                  <a:pos x="T2" y="T3"/>
                </a:cxn>
              </a:cxnLst>
              <a:rect l="T6" t="T7" r="T8" b="T9"/>
              <a:pathLst>
                <a:path w="3" h="203">
                  <a:moveTo>
                    <a:pt x="3" y="0"/>
                  </a:moveTo>
                  <a:lnTo>
                    <a:pt x="0" y="203"/>
                  </a:lnTo>
                </a:path>
              </a:pathLst>
            </a:custGeom>
            <a:noFill/>
            <a:ln w="41275">
              <a:solidFill>
                <a:srgbClr val="339933"/>
              </a:solidFill>
              <a:round/>
              <a:headEnd type="none" w="med" len="lg"/>
              <a:tailEnd type="none" w="med" len="lg"/>
            </a:ln>
          </p:spPr>
          <p:txBody>
            <a:bodyPr wrap="none" anchor="ctr"/>
            <a:lstStyle/>
            <a:p>
              <a:endParaRPr lang="zh-CN" altLang="en-US"/>
            </a:p>
          </p:txBody>
        </p:sp>
      </p:grpSp>
      <p:grpSp>
        <p:nvGrpSpPr>
          <p:cNvPr id="4" name="Group 23"/>
          <p:cNvGrpSpPr>
            <a:grpSpLocks/>
          </p:cNvGrpSpPr>
          <p:nvPr/>
        </p:nvGrpSpPr>
        <p:grpSpPr bwMode="auto">
          <a:xfrm>
            <a:off x="4733925" y="1419225"/>
            <a:ext cx="2057400" cy="1114425"/>
            <a:chOff x="2982" y="1290"/>
            <a:chExt cx="1296" cy="702"/>
          </a:xfrm>
        </p:grpSpPr>
        <p:sp>
          <p:nvSpPr>
            <p:cNvPr id="34847" name="Oval 24"/>
            <p:cNvSpPr>
              <a:spLocks noChangeArrowheads="1"/>
            </p:cNvSpPr>
            <p:nvPr/>
          </p:nvSpPr>
          <p:spPr bwMode="auto">
            <a:xfrm>
              <a:off x="3520" y="1355"/>
              <a:ext cx="334" cy="637"/>
            </a:xfrm>
            <a:prstGeom prst="ellipse">
              <a:avLst/>
            </a:prstGeom>
            <a:solidFill>
              <a:srgbClr val="CCFFFF"/>
            </a:solidFill>
            <a:ln w="44450">
              <a:solidFill>
                <a:srgbClr val="993300"/>
              </a:solidFill>
              <a:round/>
              <a:headEnd/>
              <a:tailEnd/>
            </a:ln>
          </p:spPr>
          <p:txBody>
            <a:bodyPr wrap="none" anchor="ctr"/>
            <a:lstStyle/>
            <a:p>
              <a:endParaRPr lang="zh-CN" altLang="en-US"/>
            </a:p>
          </p:txBody>
        </p:sp>
        <p:sp>
          <p:nvSpPr>
            <p:cNvPr id="34848" name="Line 25"/>
            <p:cNvSpPr>
              <a:spLocks noChangeShapeType="1"/>
            </p:cNvSpPr>
            <p:nvPr/>
          </p:nvSpPr>
          <p:spPr bwMode="auto">
            <a:xfrm rot="6245786" flipH="1">
              <a:off x="3594" y="1478"/>
              <a:ext cx="151" cy="394"/>
            </a:xfrm>
            <a:prstGeom prst="line">
              <a:avLst/>
            </a:prstGeom>
            <a:noFill/>
            <a:ln w="12700">
              <a:solidFill>
                <a:srgbClr val="FF00FF"/>
              </a:solidFill>
              <a:round/>
              <a:headEnd type="arrow" w="med" len="med"/>
              <a:tailEnd type="arrow" w="med" len="med"/>
            </a:ln>
          </p:spPr>
          <p:txBody>
            <a:bodyPr wrap="none" anchor="ctr"/>
            <a:lstStyle/>
            <a:p>
              <a:endParaRPr lang="zh-CN" altLang="en-US"/>
            </a:p>
          </p:txBody>
        </p:sp>
        <p:graphicFrame>
          <p:nvGraphicFramePr>
            <p:cNvPr id="34819" name="Object 26"/>
            <p:cNvGraphicFramePr>
              <a:graphicFrameLocks noChangeAspect="1"/>
            </p:cNvGraphicFramePr>
            <p:nvPr/>
          </p:nvGraphicFramePr>
          <p:xfrm>
            <a:off x="3839" y="1290"/>
            <a:ext cx="152" cy="153"/>
          </p:xfrm>
          <a:graphic>
            <a:graphicData uri="http://schemas.openxmlformats.org/presentationml/2006/ole">
              <p:oleObj spid="_x0000_s80899" name="公式" r:id="rId7" imgW="177480" imgH="177480" progId="Equation.3">
                <p:embed/>
              </p:oleObj>
            </a:graphicData>
          </a:graphic>
        </p:graphicFrame>
        <p:sp>
          <p:nvSpPr>
            <p:cNvPr id="34849" name="Line 27"/>
            <p:cNvSpPr>
              <a:spLocks noChangeShapeType="1"/>
            </p:cNvSpPr>
            <p:nvPr/>
          </p:nvSpPr>
          <p:spPr bwMode="auto">
            <a:xfrm>
              <a:off x="2982" y="1705"/>
              <a:ext cx="710" cy="0"/>
            </a:xfrm>
            <a:prstGeom prst="line">
              <a:avLst/>
            </a:prstGeom>
            <a:noFill/>
            <a:ln w="41275">
              <a:solidFill>
                <a:schemeClr val="tx1"/>
              </a:solidFill>
              <a:round/>
              <a:headEnd/>
              <a:tailEnd type="arrow" w="med" len="med"/>
            </a:ln>
          </p:spPr>
          <p:txBody>
            <a:bodyPr wrap="none" anchor="ctr"/>
            <a:lstStyle/>
            <a:p>
              <a:endParaRPr lang="zh-CN" altLang="en-US"/>
            </a:p>
          </p:txBody>
        </p:sp>
        <p:sp>
          <p:nvSpPr>
            <p:cNvPr id="34850" name="Line 28"/>
            <p:cNvSpPr>
              <a:spLocks noChangeShapeType="1"/>
            </p:cNvSpPr>
            <p:nvPr/>
          </p:nvSpPr>
          <p:spPr bwMode="auto">
            <a:xfrm>
              <a:off x="3853" y="1724"/>
              <a:ext cx="425" cy="0"/>
            </a:xfrm>
            <a:prstGeom prst="line">
              <a:avLst/>
            </a:prstGeom>
            <a:noFill/>
            <a:ln w="41275">
              <a:solidFill>
                <a:schemeClr val="tx1"/>
              </a:solidFill>
              <a:round/>
              <a:headEnd/>
              <a:tailEnd type="arrow" w="med" len="lg"/>
            </a:ln>
          </p:spPr>
          <p:txBody>
            <a:bodyPr wrap="none" anchor="ctr"/>
            <a:lstStyle/>
            <a:p>
              <a:endParaRPr lang="zh-CN" altLang="en-US"/>
            </a:p>
          </p:txBody>
        </p:sp>
        <p:sp>
          <p:nvSpPr>
            <p:cNvPr id="34851" name="Freeform 29"/>
            <p:cNvSpPr>
              <a:spLocks/>
            </p:cNvSpPr>
            <p:nvPr/>
          </p:nvSpPr>
          <p:spPr bwMode="auto">
            <a:xfrm>
              <a:off x="4015" y="1666"/>
              <a:ext cx="158" cy="86"/>
            </a:xfrm>
            <a:custGeom>
              <a:avLst/>
              <a:gdLst>
                <a:gd name="T0" fmla="*/ 197 w 197"/>
                <a:gd name="T1" fmla="*/ 107 h 107"/>
                <a:gd name="T2" fmla="*/ 0 w 197"/>
                <a:gd name="T3" fmla="*/ 0 h 107"/>
                <a:gd name="T4" fmla="*/ 0 60000 65536"/>
                <a:gd name="T5" fmla="*/ 0 60000 65536"/>
                <a:gd name="T6" fmla="*/ 0 w 197"/>
                <a:gd name="T7" fmla="*/ 0 h 107"/>
                <a:gd name="T8" fmla="*/ 197 w 197"/>
                <a:gd name="T9" fmla="*/ 107 h 107"/>
              </a:gdLst>
              <a:ahLst/>
              <a:cxnLst>
                <a:cxn ang="T4">
                  <a:pos x="T0" y="T1"/>
                </a:cxn>
                <a:cxn ang="T5">
                  <a:pos x="T2" y="T3"/>
                </a:cxn>
              </a:cxnLst>
              <a:rect l="T6" t="T7" r="T8" b="T9"/>
              <a:pathLst>
                <a:path w="197" h="107">
                  <a:moveTo>
                    <a:pt x="197" y="107"/>
                  </a:moveTo>
                  <a:lnTo>
                    <a:pt x="0" y="0"/>
                  </a:lnTo>
                </a:path>
              </a:pathLst>
            </a:custGeom>
            <a:noFill/>
            <a:ln w="41275">
              <a:solidFill>
                <a:srgbClr val="FF00FF"/>
              </a:solidFill>
              <a:round/>
              <a:headEnd/>
              <a:tailEnd/>
            </a:ln>
          </p:spPr>
          <p:txBody>
            <a:bodyPr wrap="none" anchor="ctr"/>
            <a:lstStyle/>
            <a:p>
              <a:endParaRPr lang="zh-CN" altLang="en-US"/>
            </a:p>
          </p:txBody>
        </p:sp>
        <p:sp>
          <p:nvSpPr>
            <p:cNvPr id="34852" name="Freeform 30"/>
            <p:cNvSpPr>
              <a:spLocks/>
            </p:cNvSpPr>
            <p:nvPr/>
          </p:nvSpPr>
          <p:spPr bwMode="auto">
            <a:xfrm>
              <a:off x="3895" y="1668"/>
              <a:ext cx="158" cy="86"/>
            </a:xfrm>
            <a:custGeom>
              <a:avLst/>
              <a:gdLst>
                <a:gd name="T0" fmla="*/ 197 w 197"/>
                <a:gd name="T1" fmla="*/ 107 h 107"/>
                <a:gd name="T2" fmla="*/ 0 w 197"/>
                <a:gd name="T3" fmla="*/ 0 h 107"/>
                <a:gd name="T4" fmla="*/ 0 60000 65536"/>
                <a:gd name="T5" fmla="*/ 0 60000 65536"/>
                <a:gd name="T6" fmla="*/ 0 w 197"/>
                <a:gd name="T7" fmla="*/ 0 h 107"/>
                <a:gd name="T8" fmla="*/ 197 w 197"/>
                <a:gd name="T9" fmla="*/ 107 h 107"/>
              </a:gdLst>
              <a:ahLst/>
              <a:cxnLst>
                <a:cxn ang="T4">
                  <a:pos x="T0" y="T1"/>
                </a:cxn>
                <a:cxn ang="T5">
                  <a:pos x="T2" y="T3"/>
                </a:cxn>
              </a:cxnLst>
              <a:rect l="T6" t="T7" r="T8" b="T9"/>
              <a:pathLst>
                <a:path w="197" h="107">
                  <a:moveTo>
                    <a:pt x="197" y="107"/>
                  </a:moveTo>
                  <a:lnTo>
                    <a:pt x="0" y="0"/>
                  </a:lnTo>
                </a:path>
              </a:pathLst>
            </a:custGeom>
            <a:noFill/>
            <a:ln w="41275">
              <a:solidFill>
                <a:srgbClr val="FF00FF"/>
              </a:solidFill>
              <a:round/>
              <a:headEnd/>
              <a:tailEnd/>
            </a:ln>
          </p:spPr>
          <p:txBody>
            <a:bodyPr wrap="none" anchor="ctr"/>
            <a:lstStyle/>
            <a:p>
              <a:endParaRPr lang="zh-CN" altLang="en-US"/>
            </a:p>
          </p:txBody>
        </p:sp>
      </p:grpSp>
      <p:grpSp>
        <p:nvGrpSpPr>
          <p:cNvPr id="5" name="Group 31"/>
          <p:cNvGrpSpPr>
            <a:grpSpLocks/>
          </p:cNvGrpSpPr>
          <p:nvPr/>
        </p:nvGrpSpPr>
        <p:grpSpPr bwMode="auto">
          <a:xfrm>
            <a:off x="3124200" y="1219200"/>
            <a:ext cx="1600200" cy="1962150"/>
            <a:chOff x="1968" y="1164"/>
            <a:chExt cx="1008" cy="1236"/>
          </a:xfrm>
        </p:grpSpPr>
        <p:grpSp>
          <p:nvGrpSpPr>
            <p:cNvPr id="6" name="Group 32"/>
            <p:cNvGrpSpPr>
              <a:grpSpLocks/>
            </p:cNvGrpSpPr>
            <p:nvPr/>
          </p:nvGrpSpPr>
          <p:grpSpPr bwMode="auto">
            <a:xfrm>
              <a:off x="1968" y="1324"/>
              <a:ext cx="1008" cy="720"/>
              <a:chOff x="1968" y="1296"/>
              <a:chExt cx="1008" cy="720"/>
            </a:xfrm>
          </p:grpSpPr>
          <p:sp>
            <p:nvSpPr>
              <p:cNvPr id="34844" name="Line 33"/>
              <p:cNvSpPr>
                <a:spLocks noChangeShapeType="1"/>
              </p:cNvSpPr>
              <p:nvPr/>
            </p:nvSpPr>
            <p:spPr bwMode="auto">
              <a:xfrm>
                <a:off x="1968" y="1296"/>
                <a:ext cx="0" cy="720"/>
              </a:xfrm>
              <a:prstGeom prst="line">
                <a:avLst/>
              </a:prstGeom>
              <a:noFill/>
              <a:ln w="9525">
                <a:solidFill>
                  <a:schemeClr val="tx1"/>
                </a:solidFill>
                <a:round/>
                <a:headEnd/>
                <a:tailEnd/>
              </a:ln>
            </p:spPr>
            <p:txBody>
              <a:bodyPr wrap="none" anchor="ctr"/>
              <a:lstStyle/>
              <a:p>
                <a:endParaRPr lang="zh-CN" altLang="en-US"/>
              </a:p>
            </p:txBody>
          </p:sp>
          <p:sp>
            <p:nvSpPr>
              <p:cNvPr id="34845" name="Line 34"/>
              <p:cNvSpPr>
                <a:spLocks noChangeShapeType="1"/>
              </p:cNvSpPr>
              <p:nvPr/>
            </p:nvSpPr>
            <p:spPr bwMode="auto">
              <a:xfrm>
                <a:off x="2976" y="1296"/>
                <a:ext cx="0" cy="720"/>
              </a:xfrm>
              <a:prstGeom prst="line">
                <a:avLst/>
              </a:prstGeom>
              <a:noFill/>
              <a:ln w="9525">
                <a:solidFill>
                  <a:schemeClr val="tx1"/>
                </a:solidFill>
                <a:round/>
                <a:headEnd/>
                <a:tailEnd/>
              </a:ln>
            </p:spPr>
            <p:txBody>
              <a:bodyPr wrap="none" anchor="ctr"/>
              <a:lstStyle/>
              <a:p>
                <a:endParaRPr lang="zh-CN" altLang="en-US"/>
              </a:p>
            </p:txBody>
          </p:sp>
          <p:sp>
            <p:nvSpPr>
              <p:cNvPr id="34846" name="Line 35"/>
              <p:cNvSpPr>
                <a:spLocks noChangeShapeType="1"/>
              </p:cNvSpPr>
              <p:nvPr/>
            </p:nvSpPr>
            <p:spPr bwMode="auto">
              <a:xfrm>
                <a:off x="1968" y="2016"/>
                <a:ext cx="1008" cy="0"/>
              </a:xfrm>
              <a:prstGeom prst="line">
                <a:avLst/>
              </a:prstGeom>
              <a:noFill/>
              <a:ln w="9525">
                <a:solidFill>
                  <a:schemeClr val="tx1"/>
                </a:solidFill>
                <a:round/>
                <a:headEnd/>
                <a:tailEnd/>
              </a:ln>
            </p:spPr>
            <p:txBody>
              <a:bodyPr wrap="none" anchor="ctr"/>
              <a:lstStyle/>
              <a:p>
                <a:endParaRPr lang="zh-CN" altLang="en-US"/>
              </a:p>
            </p:txBody>
          </p:sp>
        </p:grpSp>
        <p:sp>
          <p:nvSpPr>
            <p:cNvPr id="34835" name="Line 36"/>
            <p:cNvSpPr>
              <a:spLocks noChangeShapeType="1"/>
            </p:cNvSpPr>
            <p:nvPr/>
          </p:nvSpPr>
          <p:spPr bwMode="auto">
            <a:xfrm>
              <a:off x="1968" y="1440"/>
              <a:ext cx="1008" cy="0"/>
            </a:xfrm>
            <a:prstGeom prst="line">
              <a:avLst/>
            </a:prstGeom>
            <a:noFill/>
            <a:ln w="9525">
              <a:solidFill>
                <a:schemeClr val="tx1"/>
              </a:solidFill>
              <a:prstDash val="dash"/>
              <a:round/>
              <a:headEnd/>
              <a:tailEnd/>
            </a:ln>
          </p:spPr>
          <p:txBody>
            <a:bodyPr wrap="none" anchor="ctr"/>
            <a:lstStyle/>
            <a:p>
              <a:endParaRPr lang="zh-CN" altLang="en-US"/>
            </a:p>
          </p:txBody>
        </p:sp>
        <p:sp>
          <p:nvSpPr>
            <p:cNvPr id="34836" name="Rectangle 37"/>
            <p:cNvSpPr>
              <a:spLocks noChangeArrowheads="1"/>
            </p:cNvSpPr>
            <p:nvPr/>
          </p:nvSpPr>
          <p:spPr bwMode="auto">
            <a:xfrm>
              <a:off x="2124" y="1536"/>
              <a:ext cx="653" cy="48"/>
            </a:xfrm>
            <a:prstGeom prst="rect">
              <a:avLst/>
            </a:prstGeom>
            <a:solidFill>
              <a:srgbClr val="0000FF"/>
            </a:solidFill>
            <a:ln w="9525">
              <a:solidFill>
                <a:srgbClr val="0000FF"/>
              </a:solidFill>
              <a:miter lim="800000"/>
              <a:headEnd/>
              <a:tailEnd/>
            </a:ln>
          </p:spPr>
          <p:txBody>
            <a:bodyPr wrap="none" anchor="ctr"/>
            <a:lstStyle/>
            <a:p>
              <a:endParaRPr lang="zh-CN" altLang="en-US"/>
            </a:p>
          </p:txBody>
        </p:sp>
        <p:sp>
          <p:nvSpPr>
            <p:cNvPr id="34837" name="Line 38"/>
            <p:cNvSpPr>
              <a:spLocks noChangeShapeType="1"/>
            </p:cNvSpPr>
            <p:nvPr/>
          </p:nvSpPr>
          <p:spPr bwMode="auto">
            <a:xfrm>
              <a:off x="2448" y="1223"/>
              <a:ext cx="0" cy="313"/>
            </a:xfrm>
            <a:prstGeom prst="line">
              <a:avLst/>
            </a:prstGeom>
            <a:noFill/>
            <a:ln w="41275">
              <a:solidFill>
                <a:schemeClr val="tx1"/>
              </a:solidFill>
              <a:round/>
              <a:headEnd/>
              <a:tailEnd/>
            </a:ln>
          </p:spPr>
          <p:txBody>
            <a:bodyPr wrap="none" anchor="ctr"/>
            <a:lstStyle/>
            <a:p>
              <a:endParaRPr lang="zh-CN" altLang="en-US"/>
            </a:p>
          </p:txBody>
        </p:sp>
        <p:sp>
          <p:nvSpPr>
            <p:cNvPr id="34838" name="Line 39"/>
            <p:cNvSpPr>
              <a:spLocks noChangeShapeType="1"/>
            </p:cNvSpPr>
            <p:nvPr/>
          </p:nvSpPr>
          <p:spPr bwMode="auto">
            <a:xfrm flipH="1">
              <a:off x="2452" y="1950"/>
              <a:ext cx="0" cy="184"/>
            </a:xfrm>
            <a:prstGeom prst="line">
              <a:avLst/>
            </a:prstGeom>
            <a:noFill/>
            <a:ln w="41275">
              <a:solidFill>
                <a:schemeClr val="tx1"/>
              </a:solidFill>
              <a:round/>
              <a:headEnd/>
              <a:tailEnd/>
            </a:ln>
          </p:spPr>
          <p:txBody>
            <a:bodyPr wrap="none" anchor="ctr"/>
            <a:lstStyle/>
            <a:p>
              <a:endParaRPr lang="zh-CN" altLang="en-US"/>
            </a:p>
          </p:txBody>
        </p:sp>
        <p:sp>
          <p:nvSpPr>
            <p:cNvPr id="34839" name="Rectangle 40"/>
            <p:cNvSpPr>
              <a:spLocks noChangeArrowheads="1"/>
            </p:cNvSpPr>
            <p:nvPr/>
          </p:nvSpPr>
          <p:spPr bwMode="auto">
            <a:xfrm>
              <a:off x="2126" y="1872"/>
              <a:ext cx="653" cy="48"/>
            </a:xfrm>
            <a:prstGeom prst="rect">
              <a:avLst/>
            </a:prstGeom>
            <a:solidFill>
              <a:srgbClr val="0000FF"/>
            </a:solidFill>
            <a:ln w="9525">
              <a:solidFill>
                <a:srgbClr val="0000FF"/>
              </a:solidFill>
              <a:miter lim="800000"/>
              <a:headEnd/>
              <a:tailEnd/>
            </a:ln>
          </p:spPr>
          <p:txBody>
            <a:bodyPr wrap="none" anchor="ctr"/>
            <a:lstStyle/>
            <a:p>
              <a:endParaRPr lang="zh-CN" altLang="en-US"/>
            </a:p>
          </p:txBody>
        </p:sp>
        <p:sp>
          <p:nvSpPr>
            <p:cNvPr id="34840" name="Text Box 41"/>
            <p:cNvSpPr txBox="1">
              <a:spLocks noChangeArrowheads="1"/>
            </p:cNvSpPr>
            <p:nvPr/>
          </p:nvSpPr>
          <p:spPr bwMode="auto">
            <a:xfrm>
              <a:off x="2438" y="1164"/>
              <a:ext cx="262" cy="365"/>
            </a:xfrm>
            <a:prstGeom prst="rect">
              <a:avLst/>
            </a:prstGeom>
            <a:noFill/>
            <a:ln w="9525">
              <a:noFill/>
              <a:miter lim="800000"/>
              <a:headEnd/>
              <a:tailEnd/>
            </a:ln>
          </p:spPr>
          <p:txBody>
            <a:bodyPr wrap="none">
              <a:spAutoFit/>
            </a:bodyPr>
            <a:lstStyle/>
            <a:p>
              <a:r>
                <a:rPr kumimoji="1" lang="en-US" altLang="zh-CN" sz="3200" b="1">
                  <a:latin typeface="Times New Roman" pitchFamily="18" charset="0"/>
                </a:rPr>
                <a:t>+</a:t>
              </a:r>
              <a:endParaRPr kumimoji="1" lang="en-US" altLang="zh-CN" sz="2400" b="1">
                <a:latin typeface="Times New Roman" pitchFamily="18" charset="0"/>
              </a:endParaRPr>
            </a:p>
          </p:txBody>
        </p:sp>
        <p:sp>
          <p:nvSpPr>
            <p:cNvPr id="34841" name="Text Box 42"/>
            <p:cNvSpPr txBox="1">
              <a:spLocks noChangeArrowheads="1"/>
            </p:cNvSpPr>
            <p:nvPr/>
          </p:nvSpPr>
          <p:spPr bwMode="auto">
            <a:xfrm>
              <a:off x="2352" y="1824"/>
              <a:ext cx="368" cy="576"/>
            </a:xfrm>
            <a:prstGeom prst="rect">
              <a:avLst/>
            </a:prstGeom>
            <a:noFill/>
            <a:ln w="9525">
              <a:noFill/>
              <a:miter lim="800000"/>
              <a:headEnd/>
              <a:tailEnd/>
            </a:ln>
          </p:spPr>
          <p:txBody>
            <a:bodyPr wrap="none">
              <a:spAutoFit/>
            </a:bodyPr>
            <a:lstStyle/>
            <a:p>
              <a:r>
                <a:rPr kumimoji="1" lang="en-US" altLang="zh-CN" sz="5400" b="1">
                  <a:latin typeface="Times New Roman" pitchFamily="18" charset="0"/>
                </a:rPr>
                <a:t> -</a:t>
              </a:r>
              <a:endParaRPr kumimoji="1" lang="en-US" altLang="zh-CN" sz="2400">
                <a:latin typeface="Times New Roman" pitchFamily="18" charset="0"/>
              </a:endParaRPr>
            </a:p>
          </p:txBody>
        </p:sp>
        <p:sp>
          <p:nvSpPr>
            <p:cNvPr id="34842" name="Text Box 43"/>
            <p:cNvSpPr txBox="1">
              <a:spLocks noChangeArrowheads="1"/>
            </p:cNvSpPr>
            <p:nvPr/>
          </p:nvSpPr>
          <p:spPr bwMode="auto">
            <a:xfrm>
              <a:off x="2204" y="1200"/>
              <a:ext cx="244" cy="404"/>
            </a:xfrm>
            <a:prstGeom prst="rect">
              <a:avLst/>
            </a:prstGeom>
            <a:noFill/>
            <a:ln w="9525">
              <a:noFill/>
              <a:miter lim="800000"/>
              <a:headEnd/>
              <a:tailEnd/>
            </a:ln>
          </p:spPr>
          <p:txBody>
            <a:bodyPr wrap="none">
              <a:spAutoFit/>
            </a:bodyPr>
            <a:lstStyle/>
            <a:p>
              <a:r>
                <a:rPr kumimoji="1" lang="en-US" altLang="zh-CN" sz="3600">
                  <a:latin typeface="Times New Roman" pitchFamily="18" charset="0"/>
                </a:rPr>
                <a:t>c</a:t>
              </a:r>
              <a:endParaRPr kumimoji="1" lang="en-US" altLang="zh-CN" sz="2400">
                <a:latin typeface="Times New Roman" pitchFamily="18" charset="0"/>
              </a:endParaRPr>
            </a:p>
          </p:txBody>
        </p:sp>
        <p:sp>
          <p:nvSpPr>
            <p:cNvPr id="34843" name="Text Box 44"/>
            <p:cNvSpPr txBox="1">
              <a:spLocks noChangeArrowheads="1"/>
            </p:cNvSpPr>
            <p:nvPr/>
          </p:nvSpPr>
          <p:spPr bwMode="auto">
            <a:xfrm>
              <a:off x="2680" y="1728"/>
              <a:ext cx="296" cy="404"/>
            </a:xfrm>
            <a:prstGeom prst="rect">
              <a:avLst/>
            </a:prstGeom>
            <a:noFill/>
            <a:ln w="9525">
              <a:noFill/>
              <a:miter lim="800000"/>
              <a:headEnd/>
              <a:tailEnd/>
            </a:ln>
          </p:spPr>
          <p:txBody>
            <a:bodyPr wrap="none">
              <a:spAutoFit/>
            </a:bodyPr>
            <a:lstStyle/>
            <a:p>
              <a:r>
                <a:rPr kumimoji="1" lang="en-US" altLang="zh-CN" sz="3600">
                  <a:latin typeface="Times New Roman" pitchFamily="18" charset="0"/>
                </a:rPr>
                <a:t>c'</a:t>
              </a:r>
              <a:endParaRPr kumimoji="1" lang="en-US" altLang="zh-CN" sz="2400">
                <a:latin typeface="Times New Roman" pitchFamily="18" charset="0"/>
              </a:endParaRPr>
            </a:p>
          </p:txBody>
        </p:sp>
      </p:grpSp>
      <p:graphicFrame>
        <p:nvGraphicFramePr>
          <p:cNvPr id="59437" name="Object 45"/>
          <p:cNvGraphicFramePr>
            <a:graphicFrameLocks noChangeAspect="1"/>
          </p:cNvGraphicFramePr>
          <p:nvPr/>
        </p:nvGraphicFramePr>
        <p:xfrm>
          <a:off x="685800" y="4648200"/>
          <a:ext cx="3373438" cy="725488"/>
        </p:xfrm>
        <a:graphic>
          <a:graphicData uri="http://schemas.openxmlformats.org/presentationml/2006/ole">
            <p:oleObj spid="_x0000_s80898" name="公式" r:id="rId8" imgW="1117440" imgH="241200" progId="Equation.3">
              <p:embed/>
            </p:oleObj>
          </a:graphicData>
        </a:graphic>
      </p:graphicFrame>
      <p:sp>
        <p:nvSpPr>
          <p:cNvPr id="59438" name="Text Box 46"/>
          <p:cNvSpPr txBox="1">
            <a:spLocks noChangeArrowheads="1"/>
          </p:cNvSpPr>
          <p:nvPr/>
        </p:nvSpPr>
        <p:spPr bwMode="auto">
          <a:xfrm>
            <a:off x="152400" y="3581400"/>
            <a:ext cx="4014788" cy="822325"/>
          </a:xfrm>
          <a:prstGeom prst="rect">
            <a:avLst/>
          </a:prstGeom>
          <a:noFill/>
          <a:ln w="9525">
            <a:noFill/>
            <a:miter lim="800000"/>
            <a:headEnd/>
            <a:tailEnd/>
          </a:ln>
        </p:spPr>
        <p:txBody>
          <a:bodyPr wrap="none">
            <a:spAutoFit/>
          </a:bodyPr>
          <a:lstStyle/>
          <a:p>
            <a:r>
              <a:rPr kumimoji="1" lang="zh-CN" altLang="en-US" sz="2400" b="1">
                <a:latin typeface="Times New Roman" pitchFamily="18" charset="0"/>
              </a:rPr>
              <a:t>两光通过厚度为</a:t>
            </a:r>
            <a:r>
              <a:rPr kumimoji="1" lang="en-US" altLang="zh-CN" sz="2400" b="1" i="1">
                <a:latin typeface="Times New Roman" pitchFamily="18" charset="0"/>
              </a:rPr>
              <a:t>l </a:t>
            </a:r>
            <a:r>
              <a:rPr kumimoji="1" lang="zh-CN" altLang="en-US" sz="2400" b="1">
                <a:latin typeface="Times New Roman" pitchFamily="18" charset="0"/>
              </a:rPr>
              <a:t>的液体时，</a:t>
            </a:r>
          </a:p>
          <a:p>
            <a:r>
              <a:rPr kumimoji="1" lang="zh-CN" altLang="en-US" sz="2400" b="1">
                <a:latin typeface="Times New Roman" pitchFamily="18" charset="0"/>
              </a:rPr>
              <a:t>光程差为：</a:t>
            </a:r>
          </a:p>
        </p:txBody>
      </p:sp>
      <p:sp>
        <p:nvSpPr>
          <p:cNvPr id="59439" name="Text Box 47"/>
          <p:cNvSpPr txBox="1">
            <a:spLocks noChangeArrowheads="1"/>
          </p:cNvSpPr>
          <p:nvPr/>
        </p:nvSpPr>
        <p:spPr bwMode="auto">
          <a:xfrm>
            <a:off x="152400" y="5486400"/>
            <a:ext cx="4191000" cy="1187450"/>
          </a:xfrm>
          <a:prstGeom prst="rect">
            <a:avLst/>
          </a:prstGeom>
          <a:noFill/>
          <a:ln w="9525">
            <a:noFill/>
            <a:miter lim="800000"/>
            <a:headEnd/>
            <a:tailEnd/>
          </a:ln>
        </p:spPr>
        <p:txBody>
          <a:bodyPr>
            <a:spAutoFit/>
          </a:bodyPr>
          <a:lstStyle/>
          <a:p>
            <a:r>
              <a:rPr kumimoji="1" lang="zh-CN" altLang="en-US" sz="2400" b="1">
                <a:latin typeface="Times New Roman" pitchFamily="18" charset="0"/>
              </a:rPr>
              <a:t>若去掉盒内电场，则没有光从</a:t>
            </a:r>
            <a:r>
              <a:rPr kumimoji="1" lang="en-US" altLang="zh-CN" sz="2400" b="1">
                <a:latin typeface="Times New Roman" pitchFamily="18" charset="0"/>
              </a:rPr>
              <a:t>N</a:t>
            </a:r>
            <a:r>
              <a:rPr kumimoji="1" lang="zh-CN" altLang="en-US" sz="2400" b="1">
                <a:latin typeface="Times New Roman" pitchFamily="18" charset="0"/>
              </a:rPr>
              <a:t>透出。整个系统起“</a:t>
            </a:r>
            <a:r>
              <a:rPr kumimoji="1" lang="zh-CN" altLang="en-US" sz="2400" b="1">
                <a:solidFill>
                  <a:srgbClr val="3333FF"/>
                </a:solidFill>
                <a:latin typeface="Times New Roman" pitchFamily="18" charset="0"/>
              </a:rPr>
              <a:t>光开关</a:t>
            </a:r>
            <a:r>
              <a:rPr kumimoji="1" lang="zh-CN" altLang="en-US" sz="2400" b="1">
                <a:latin typeface="Times New Roman" pitchFamily="18" charset="0"/>
              </a:rPr>
              <a:t>”的作用。</a:t>
            </a:r>
          </a:p>
        </p:txBody>
      </p:sp>
      <p:sp>
        <p:nvSpPr>
          <p:cNvPr id="59440" name="Text Box 48"/>
          <p:cNvSpPr txBox="1">
            <a:spLocks noChangeArrowheads="1"/>
          </p:cNvSpPr>
          <p:nvPr/>
        </p:nvSpPr>
        <p:spPr bwMode="auto">
          <a:xfrm>
            <a:off x="4495800" y="3479800"/>
            <a:ext cx="4648200" cy="3378200"/>
          </a:xfrm>
          <a:prstGeom prst="rect">
            <a:avLst/>
          </a:prstGeom>
          <a:solidFill>
            <a:srgbClr val="FFFFCC"/>
          </a:solidFill>
          <a:ln w="9525">
            <a:noFill/>
            <a:miter lim="800000"/>
            <a:headEnd/>
            <a:tailEnd/>
          </a:ln>
        </p:spPr>
        <p:txBody>
          <a:bodyPr>
            <a:spAutoFit/>
          </a:bodyPr>
          <a:lstStyle/>
          <a:p>
            <a:r>
              <a:rPr kumimoji="1" lang="zh-CN" altLang="en-US" sz="2400" b="1">
                <a:latin typeface="Times New Roman" pitchFamily="18" charset="0"/>
              </a:rPr>
              <a:t>通过控制外加电压，可调节输出的光脉冲的长短和频率，把电讯号转变成光讯号。</a:t>
            </a:r>
            <a:r>
              <a:rPr kumimoji="1" lang="zh-CN" altLang="en-US" sz="2400" b="1">
                <a:solidFill>
                  <a:srgbClr val="3333FF"/>
                </a:solidFill>
                <a:latin typeface="Times New Roman" pitchFamily="18" charset="0"/>
              </a:rPr>
              <a:t>由于光电效应几乎没有惯性，电讯号的控制速度可达</a:t>
            </a:r>
            <a:r>
              <a:rPr kumimoji="1" lang="en-US" altLang="zh-CN" sz="2400" b="1">
                <a:solidFill>
                  <a:srgbClr val="3333FF"/>
                </a:solidFill>
                <a:latin typeface="Times New Roman" pitchFamily="18" charset="0"/>
              </a:rPr>
              <a:t>10</a:t>
            </a:r>
            <a:r>
              <a:rPr kumimoji="1" lang="en-US" altLang="zh-CN" sz="2400" b="1" baseline="30000">
                <a:solidFill>
                  <a:srgbClr val="3333FF"/>
                </a:solidFill>
                <a:latin typeface="Times New Roman" pitchFamily="18" charset="0"/>
              </a:rPr>
              <a:t>-9 </a:t>
            </a:r>
            <a:r>
              <a:rPr kumimoji="1" lang="en-US" altLang="zh-CN" sz="2400" b="1">
                <a:solidFill>
                  <a:srgbClr val="3333FF"/>
                </a:solidFill>
                <a:latin typeface="Times New Roman" pitchFamily="18" charset="0"/>
              </a:rPr>
              <a:t>m/s</a:t>
            </a:r>
            <a:r>
              <a:rPr kumimoji="1" lang="zh-CN" altLang="en-US" sz="2400" b="1">
                <a:solidFill>
                  <a:srgbClr val="3333FF"/>
                </a:solidFill>
                <a:latin typeface="Times New Roman" pitchFamily="18" charset="0"/>
              </a:rPr>
              <a:t>。</a:t>
            </a:r>
            <a:r>
              <a:rPr kumimoji="1" lang="zh-CN" altLang="en-US" sz="2400" b="1">
                <a:latin typeface="Times New Roman" pitchFamily="18" charset="0"/>
              </a:rPr>
              <a:t>“光开关”</a:t>
            </a:r>
            <a:r>
              <a:rPr kumimoji="1" lang="en-US" altLang="zh-CN" sz="2400" b="1">
                <a:latin typeface="Times New Roman" pitchFamily="18" charset="0"/>
              </a:rPr>
              <a:t>,“</a:t>
            </a:r>
            <a:r>
              <a:rPr kumimoji="1" lang="zh-CN" altLang="en-US" sz="2400" b="1">
                <a:latin typeface="Times New Roman" pitchFamily="18" charset="0"/>
              </a:rPr>
              <a:t>光调制器”、“光断续器”有极快的速度启闭光路或调制光强，目前广泛应用于高速摄影、电影、电视和激光通讯等许多领域。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wipe(left)">
                                      <p:cBhvr>
                                        <p:cTn id="7" dur="500"/>
                                        <p:tgtEl>
                                          <p:spTgt spid="593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59395"/>
                                        </p:tgtEl>
                                        <p:attrNameLst>
                                          <p:attrName>style.visibility</p:attrName>
                                        </p:attrNameLst>
                                      </p:cBhvr>
                                      <p:to>
                                        <p:strVal val="visible"/>
                                      </p:to>
                                    </p:set>
                                    <p:animEffect transition="in" filter="wipe(left)">
                                      <p:cBhvr>
                                        <p:cTn id="12" dur="75"/>
                                        <p:tgtEl>
                                          <p:spTgt spid="5939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59397"/>
                                        </p:tgtEl>
                                        <p:attrNameLst>
                                          <p:attrName>style.visibility</p:attrName>
                                        </p:attrNameLst>
                                      </p:cBhvr>
                                      <p:to>
                                        <p:strVal val="visible"/>
                                      </p:to>
                                    </p:set>
                                    <p:animEffect transition="in" filter="wipe(left)">
                                      <p:cBhvr>
                                        <p:cTn id="32" dur="75"/>
                                        <p:tgtEl>
                                          <p:spTgt spid="593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0"/>
                                  </p:iterate>
                                  <p:childTnLst>
                                    <p:set>
                                      <p:cBhvr>
                                        <p:cTn id="36" dur="1" fill="hold">
                                          <p:stCondLst>
                                            <p:cond delay="0"/>
                                          </p:stCondLst>
                                        </p:cTn>
                                        <p:tgtEl>
                                          <p:spTgt spid="59396"/>
                                        </p:tgtEl>
                                        <p:attrNameLst>
                                          <p:attrName>style.visibility</p:attrName>
                                        </p:attrNameLst>
                                      </p:cBhvr>
                                      <p:to>
                                        <p:strVal val="visible"/>
                                      </p:to>
                                    </p:set>
                                    <p:animEffect transition="in" filter="wipe(left)">
                                      <p:cBhvr>
                                        <p:cTn id="37" dur="75"/>
                                        <p:tgtEl>
                                          <p:spTgt spid="5939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0"/>
                                  </p:iterate>
                                  <p:childTnLst>
                                    <p:set>
                                      <p:cBhvr>
                                        <p:cTn id="41" dur="1" fill="hold">
                                          <p:stCondLst>
                                            <p:cond delay="0"/>
                                          </p:stCondLst>
                                        </p:cTn>
                                        <p:tgtEl>
                                          <p:spTgt spid="59438"/>
                                        </p:tgtEl>
                                        <p:attrNameLst>
                                          <p:attrName>style.visibility</p:attrName>
                                        </p:attrNameLst>
                                      </p:cBhvr>
                                      <p:to>
                                        <p:strVal val="visible"/>
                                      </p:to>
                                    </p:set>
                                    <p:animEffect transition="in" filter="wipe(left)">
                                      <p:cBhvr>
                                        <p:cTn id="42" dur="75"/>
                                        <p:tgtEl>
                                          <p:spTgt spid="59438"/>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59437"/>
                                        </p:tgtEl>
                                        <p:attrNameLst>
                                          <p:attrName>style.visibility</p:attrName>
                                        </p:attrNameLst>
                                      </p:cBhvr>
                                      <p:to>
                                        <p:strVal val="visible"/>
                                      </p:to>
                                    </p:set>
                                    <p:animEffect transition="in" filter="box(out)">
                                      <p:cBhvr>
                                        <p:cTn id="47" dur="500"/>
                                        <p:tgtEl>
                                          <p:spTgt spid="594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0"/>
                                  </p:iterate>
                                  <p:childTnLst>
                                    <p:set>
                                      <p:cBhvr>
                                        <p:cTn id="51" dur="1" fill="hold">
                                          <p:stCondLst>
                                            <p:cond delay="0"/>
                                          </p:stCondLst>
                                        </p:cTn>
                                        <p:tgtEl>
                                          <p:spTgt spid="59439">
                                            <p:txEl>
                                              <p:pRg st="0" end="0"/>
                                            </p:txEl>
                                          </p:spTgt>
                                        </p:tgtEl>
                                        <p:attrNameLst>
                                          <p:attrName>style.visibility</p:attrName>
                                        </p:attrNameLst>
                                      </p:cBhvr>
                                      <p:to>
                                        <p:strVal val="visible"/>
                                      </p:to>
                                    </p:set>
                                    <p:animEffect transition="in" filter="wipe(left)">
                                      <p:cBhvr>
                                        <p:cTn id="52" dur="75"/>
                                        <p:tgtEl>
                                          <p:spTgt spid="5943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9440">
                                            <p:bg/>
                                          </p:spTgt>
                                        </p:tgtEl>
                                        <p:attrNameLst>
                                          <p:attrName>style.visibility</p:attrName>
                                        </p:attrNameLst>
                                      </p:cBhvr>
                                      <p:to>
                                        <p:strVal val="visible"/>
                                      </p:to>
                                    </p:set>
                                    <p:animEffect transition="in" filter="wipe(left)">
                                      <p:cBhvr>
                                        <p:cTn id="57" dur="75"/>
                                        <p:tgtEl>
                                          <p:spTgt spid="59440">
                                            <p:bg/>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0"/>
                                  </p:iterate>
                                  <p:childTnLst>
                                    <p:set>
                                      <p:cBhvr>
                                        <p:cTn id="61" dur="1" fill="hold">
                                          <p:stCondLst>
                                            <p:cond delay="0"/>
                                          </p:stCondLst>
                                        </p:cTn>
                                        <p:tgtEl>
                                          <p:spTgt spid="59440">
                                            <p:txEl>
                                              <p:pRg st="0" end="0"/>
                                            </p:txEl>
                                          </p:spTgt>
                                        </p:tgtEl>
                                        <p:attrNameLst>
                                          <p:attrName>style.visibility</p:attrName>
                                        </p:attrNameLst>
                                      </p:cBhvr>
                                      <p:to>
                                        <p:strVal val="visible"/>
                                      </p:to>
                                    </p:set>
                                    <p:animEffect transition="in" filter="wipe(left)">
                                      <p:cBhvr>
                                        <p:cTn id="62" dur="75"/>
                                        <p:tgtEl>
                                          <p:spTgt spid="594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utoUpdateAnimBg="0"/>
      <p:bldP spid="59395" grpId="0" autoUpdateAnimBg="0"/>
      <p:bldP spid="59396" grpId="0" autoUpdateAnimBg="0"/>
      <p:bldP spid="59397" grpId="0" autoUpdateAnimBg="0"/>
      <p:bldP spid="59438" grpId="0" autoUpdateAnimBg="0"/>
      <p:bldP spid="59439" grpId="0" build="p" autoUpdateAnimBg="0"/>
      <p:bldP spid="59440" grpId="0" build="p"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5292725" y="3860800"/>
            <a:ext cx="3184525" cy="2170113"/>
            <a:chOff x="3061" y="2432"/>
            <a:chExt cx="2006" cy="1367"/>
          </a:xfrm>
        </p:grpSpPr>
        <p:sp>
          <p:nvSpPr>
            <p:cNvPr id="49160" name="Line 6"/>
            <p:cNvSpPr>
              <a:spLocks noChangeAspect="1" noChangeShapeType="1"/>
            </p:cNvSpPr>
            <p:nvPr/>
          </p:nvSpPr>
          <p:spPr bwMode="auto">
            <a:xfrm flipV="1">
              <a:off x="3061" y="3229"/>
              <a:ext cx="2006" cy="0"/>
            </a:xfrm>
            <a:prstGeom prst="line">
              <a:avLst/>
            </a:prstGeom>
            <a:noFill/>
            <a:ln w="12700">
              <a:solidFill>
                <a:schemeClr val="tx1"/>
              </a:solidFill>
              <a:round/>
              <a:headEnd/>
              <a:tailEnd type="stealth" w="med" len="lg"/>
            </a:ln>
          </p:spPr>
          <p:txBody>
            <a:bodyPr/>
            <a:lstStyle/>
            <a:p>
              <a:endParaRPr lang="zh-CN" altLang="en-US"/>
            </a:p>
          </p:txBody>
        </p:sp>
        <p:grpSp>
          <p:nvGrpSpPr>
            <p:cNvPr id="3" name="Group 7"/>
            <p:cNvGrpSpPr>
              <a:grpSpLocks noChangeAspect="1"/>
            </p:cNvGrpSpPr>
            <p:nvPr/>
          </p:nvGrpSpPr>
          <p:grpSpPr bwMode="auto">
            <a:xfrm>
              <a:off x="3195" y="3004"/>
              <a:ext cx="1337" cy="455"/>
              <a:chOff x="7920" y="3315"/>
              <a:chExt cx="1800" cy="624"/>
            </a:xfrm>
          </p:grpSpPr>
          <p:sp>
            <p:nvSpPr>
              <p:cNvPr id="49165" name="Line 8"/>
              <p:cNvSpPr>
                <a:spLocks noChangeAspect="1" noChangeShapeType="1"/>
              </p:cNvSpPr>
              <p:nvPr/>
            </p:nvSpPr>
            <p:spPr bwMode="auto">
              <a:xfrm>
                <a:off x="8100" y="3315"/>
                <a:ext cx="0" cy="624"/>
              </a:xfrm>
              <a:prstGeom prst="line">
                <a:avLst/>
              </a:prstGeom>
              <a:noFill/>
              <a:ln w="9525">
                <a:solidFill>
                  <a:srgbClr val="FF0000"/>
                </a:solidFill>
                <a:round/>
                <a:headEnd type="triangle" w="sm" len="sm"/>
                <a:tailEnd type="triangle" w="sm" len="sm"/>
              </a:ln>
            </p:spPr>
            <p:txBody>
              <a:bodyPr/>
              <a:lstStyle/>
              <a:p>
                <a:endParaRPr lang="zh-CN" altLang="en-US"/>
              </a:p>
            </p:txBody>
          </p:sp>
          <p:sp>
            <p:nvSpPr>
              <p:cNvPr id="49166" name="Line 9"/>
              <p:cNvSpPr>
                <a:spLocks noChangeAspect="1" noChangeShapeType="1"/>
              </p:cNvSpPr>
              <p:nvPr/>
            </p:nvSpPr>
            <p:spPr bwMode="auto">
              <a:xfrm>
                <a:off x="7920" y="3315"/>
                <a:ext cx="0" cy="624"/>
              </a:xfrm>
              <a:prstGeom prst="line">
                <a:avLst/>
              </a:prstGeom>
              <a:noFill/>
              <a:ln w="9525">
                <a:solidFill>
                  <a:srgbClr val="FF0000"/>
                </a:solidFill>
                <a:round/>
                <a:headEnd type="triangle" w="sm" len="sm"/>
                <a:tailEnd type="triangle" w="sm" len="sm"/>
              </a:ln>
            </p:spPr>
            <p:txBody>
              <a:bodyPr/>
              <a:lstStyle/>
              <a:p>
                <a:endParaRPr lang="zh-CN" altLang="en-US"/>
              </a:p>
            </p:txBody>
          </p:sp>
          <p:sp>
            <p:nvSpPr>
              <p:cNvPr id="49167" name="Line 10"/>
              <p:cNvSpPr>
                <a:spLocks noChangeAspect="1" noChangeShapeType="1"/>
              </p:cNvSpPr>
              <p:nvPr/>
            </p:nvSpPr>
            <p:spPr bwMode="auto">
              <a:xfrm>
                <a:off x="8280" y="3315"/>
                <a:ext cx="0" cy="624"/>
              </a:xfrm>
              <a:prstGeom prst="line">
                <a:avLst/>
              </a:prstGeom>
              <a:noFill/>
              <a:ln w="9525">
                <a:solidFill>
                  <a:srgbClr val="FFFF00"/>
                </a:solidFill>
                <a:round/>
                <a:headEnd type="triangle" w="sm" len="sm"/>
                <a:tailEnd type="triangle" w="sm" len="sm"/>
              </a:ln>
            </p:spPr>
            <p:txBody>
              <a:bodyPr/>
              <a:lstStyle/>
              <a:p>
                <a:endParaRPr lang="zh-CN" altLang="en-US"/>
              </a:p>
            </p:txBody>
          </p:sp>
          <p:sp>
            <p:nvSpPr>
              <p:cNvPr id="49168" name="Line 11"/>
              <p:cNvSpPr>
                <a:spLocks noChangeAspect="1" noChangeShapeType="1"/>
              </p:cNvSpPr>
              <p:nvPr/>
            </p:nvSpPr>
            <p:spPr bwMode="auto">
              <a:xfrm rot="353670">
                <a:off x="8460" y="3315"/>
                <a:ext cx="1" cy="624"/>
              </a:xfrm>
              <a:prstGeom prst="line">
                <a:avLst/>
              </a:prstGeom>
              <a:noFill/>
              <a:ln w="9525">
                <a:solidFill>
                  <a:srgbClr val="FFFF00"/>
                </a:solidFill>
                <a:round/>
                <a:headEnd type="triangle" w="sm" len="sm"/>
                <a:tailEnd type="triangle" w="sm" len="sm"/>
              </a:ln>
            </p:spPr>
            <p:txBody>
              <a:bodyPr/>
              <a:lstStyle/>
              <a:p>
                <a:endParaRPr lang="zh-CN" altLang="en-US"/>
              </a:p>
            </p:txBody>
          </p:sp>
          <p:sp>
            <p:nvSpPr>
              <p:cNvPr id="49169" name="Line 12"/>
              <p:cNvSpPr>
                <a:spLocks noChangeAspect="1" noChangeShapeType="1"/>
              </p:cNvSpPr>
              <p:nvPr/>
            </p:nvSpPr>
            <p:spPr bwMode="auto">
              <a:xfrm rot="832457">
                <a:off x="8640" y="3315"/>
                <a:ext cx="1" cy="624"/>
              </a:xfrm>
              <a:prstGeom prst="line">
                <a:avLst/>
              </a:prstGeom>
              <a:noFill/>
              <a:ln w="9525">
                <a:solidFill>
                  <a:srgbClr val="FFFF00"/>
                </a:solidFill>
                <a:round/>
                <a:headEnd type="triangle" w="sm" len="sm"/>
                <a:tailEnd type="triangle" w="sm" len="sm"/>
              </a:ln>
            </p:spPr>
            <p:txBody>
              <a:bodyPr/>
              <a:lstStyle/>
              <a:p>
                <a:endParaRPr lang="zh-CN" altLang="en-US"/>
              </a:p>
            </p:txBody>
          </p:sp>
          <p:sp>
            <p:nvSpPr>
              <p:cNvPr id="49170" name="Line 13"/>
              <p:cNvSpPr>
                <a:spLocks noChangeAspect="1" noChangeShapeType="1"/>
              </p:cNvSpPr>
              <p:nvPr/>
            </p:nvSpPr>
            <p:spPr bwMode="auto">
              <a:xfrm rot="1376571">
                <a:off x="8820" y="3315"/>
                <a:ext cx="1" cy="624"/>
              </a:xfrm>
              <a:prstGeom prst="line">
                <a:avLst/>
              </a:prstGeom>
              <a:noFill/>
              <a:ln w="9525">
                <a:solidFill>
                  <a:srgbClr val="FFFF00"/>
                </a:solidFill>
                <a:round/>
                <a:headEnd type="triangle" w="sm" len="sm"/>
                <a:tailEnd type="triangle" w="sm" len="sm"/>
              </a:ln>
            </p:spPr>
            <p:txBody>
              <a:bodyPr/>
              <a:lstStyle/>
              <a:p>
                <a:endParaRPr lang="zh-CN" altLang="en-US"/>
              </a:p>
            </p:txBody>
          </p:sp>
          <p:sp>
            <p:nvSpPr>
              <p:cNvPr id="49171" name="Line 14"/>
              <p:cNvSpPr>
                <a:spLocks noChangeAspect="1" noChangeShapeType="1"/>
              </p:cNvSpPr>
              <p:nvPr/>
            </p:nvSpPr>
            <p:spPr bwMode="auto">
              <a:xfrm rot="1550756">
                <a:off x="9000" y="3315"/>
                <a:ext cx="1" cy="624"/>
              </a:xfrm>
              <a:prstGeom prst="line">
                <a:avLst/>
              </a:prstGeom>
              <a:noFill/>
              <a:ln w="9525">
                <a:solidFill>
                  <a:srgbClr val="FFFF00"/>
                </a:solidFill>
                <a:round/>
                <a:headEnd type="triangle" w="sm" len="sm"/>
                <a:tailEnd type="triangle" w="sm" len="sm"/>
              </a:ln>
            </p:spPr>
            <p:txBody>
              <a:bodyPr/>
              <a:lstStyle/>
              <a:p>
                <a:endParaRPr lang="zh-CN" altLang="en-US"/>
              </a:p>
            </p:txBody>
          </p:sp>
          <p:sp>
            <p:nvSpPr>
              <p:cNvPr id="49172" name="Line 15"/>
              <p:cNvSpPr>
                <a:spLocks noChangeAspect="1" noChangeShapeType="1"/>
              </p:cNvSpPr>
              <p:nvPr/>
            </p:nvSpPr>
            <p:spPr bwMode="auto">
              <a:xfrm rot="1785255">
                <a:off x="9179" y="3315"/>
                <a:ext cx="1" cy="624"/>
              </a:xfrm>
              <a:prstGeom prst="line">
                <a:avLst/>
              </a:prstGeom>
              <a:noFill/>
              <a:ln w="9525">
                <a:solidFill>
                  <a:srgbClr val="FFFF00"/>
                </a:solidFill>
                <a:round/>
                <a:headEnd type="triangle" w="sm" len="sm"/>
                <a:tailEnd type="triangle" w="sm" len="sm"/>
              </a:ln>
            </p:spPr>
            <p:txBody>
              <a:bodyPr/>
              <a:lstStyle/>
              <a:p>
                <a:endParaRPr lang="zh-CN" altLang="en-US"/>
              </a:p>
            </p:txBody>
          </p:sp>
          <p:sp>
            <p:nvSpPr>
              <p:cNvPr id="49173" name="Line 16"/>
              <p:cNvSpPr>
                <a:spLocks noChangeAspect="1" noChangeShapeType="1"/>
              </p:cNvSpPr>
              <p:nvPr/>
            </p:nvSpPr>
            <p:spPr bwMode="auto">
              <a:xfrm rot="1743963">
                <a:off x="9359" y="3315"/>
                <a:ext cx="1" cy="624"/>
              </a:xfrm>
              <a:prstGeom prst="line">
                <a:avLst/>
              </a:prstGeom>
              <a:noFill/>
              <a:ln w="9525">
                <a:solidFill>
                  <a:srgbClr val="FFFF00"/>
                </a:solidFill>
                <a:round/>
                <a:headEnd type="triangle" w="sm" len="sm"/>
                <a:tailEnd type="triangle" w="sm" len="sm"/>
              </a:ln>
            </p:spPr>
            <p:txBody>
              <a:bodyPr/>
              <a:lstStyle/>
              <a:p>
                <a:endParaRPr lang="zh-CN" altLang="en-US"/>
              </a:p>
            </p:txBody>
          </p:sp>
          <p:sp>
            <p:nvSpPr>
              <p:cNvPr id="49174" name="Line 17"/>
              <p:cNvSpPr>
                <a:spLocks noChangeAspect="1" noChangeShapeType="1"/>
              </p:cNvSpPr>
              <p:nvPr/>
            </p:nvSpPr>
            <p:spPr bwMode="auto">
              <a:xfrm rot="1903189">
                <a:off x="9539" y="3315"/>
                <a:ext cx="1" cy="624"/>
              </a:xfrm>
              <a:prstGeom prst="line">
                <a:avLst/>
              </a:prstGeom>
              <a:noFill/>
              <a:ln w="9525">
                <a:solidFill>
                  <a:srgbClr val="FFFF00"/>
                </a:solidFill>
                <a:round/>
                <a:headEnd type="triangle" w="sm" len="sm"/>
                <a:tailEnd type="triangle" w="sm" len="sm"/>
              </a:ln>
            </p:spPr>
            <p:txBody>
              <a:bodyPr/>
              <a:lstStyle/>
              <a:p>
                <a:endParaRPr lang="zh-CN" altLang="en-US"/>
              </a:p>
            </p:txBody>
          </p:sp>
          <p:sp>
            <p:nvSpPr>
              <p:cNvPr id="49175" name="Line 18"/>
              <p:cNvSpPr>
                <a:spLocks noChangeAspect="1" noChangeShapeType="1"/>
              </p:cNvSpPr>
              <p:nvPr/>
            </p:nvSpPr>
            <p:spPr bwMode="auto">
              <a:xfrm rot="1913308">
                <a:off x="9719" y="3315"/>
                <a:ext cx="1" cy="624"/>
              </a:xfrm>
              <a:prstGeom prst="line">
                <a:avLst/>
              </a:prstGeom>
              <a:noFill/>
              <a:ln w="9525">
                <a:solidFill>
                  <a:srgbClr val="FFFF00"/>
                </a:solidFill>
                <a:round/>
                <a:headEnd type="triangle" w="sm" len="sm"/>
                <a:tailEnd type="triangle" w="sm" len="sm"/>
              </a:ln>
            </p:spPr>
            <p:txBody>
              <a:bodyPr/>
              <a:lstStyle/>
              <a:p>
                <a:endParaRPr lang="zh-CN" altLang="en-US"/>
              </a:p>
            </p:txBody>
          </p:sp>
        </p:grpSp>
        <p:sp>
          <p:nvSpPr>
            <p:cNvPr id="49162" name="Line 19"/>
            <p:cNvSpPr>
              <a:spLocks noChangeAspect="1" noChangeShapeType="1"/>
            </p:cNvSpPr>
            <p:nvPr/>
          </p:nvSpPr>
          <p:spPr bwMode="auto">
            <a:xfrm rot="1876721">
              <a:off x="4799" y="3004"/>
              <a:ext cx="1" cy="455"/>
            </a:xfrm>
            <a:prstGeom prst="line">
              <a:avLst/>
            </a:prstGeom>
            <a:noFill/>
            <a:ln w="9525">
              <a:solidFill>
                <a:srgbClr val="FF0000"/>
              </a:solidFill>
              <a:round/>
              <a:headEnd type="triangle" w="sm" len="sm"/>
              <a:tailEnd type="triangle" w="sm" len="sm"/>
            </a:ln>
          </p:spPr>
          <p:txBody>
            <a:bodyPr/>
            <a:lstStyle/>
            <a:p>
              <a:endParaRPr lang="zh-CN" altLang="en-US"/>
            </a:p>
          </p:txBody>
        </p:sp>
        <p:sp>
          <p:nvSpPr>
            <p:cNvPr id="49163" name="AutoShape 20"/>
            <p:cNvSpPr>
              <a:spLocks noChangeAspect="1" noChangeArrowheads="1"/>
            </p:cNvSpPr>
            <p:nvPr/>
          </p:nvSpPr>
          <p:spPr bwMode="auto">
            <a:xfrm>
              <a:off x="3462" y="2432"/>
              <a:ext cx="1204" cy="1367"/>
            </a:xfrm>
            <a:prstGeom prst="cube">
              <a:avLst>
                <a:gd name="adj" fmla="val 25000"/>
              </a:avLst>
            </a:prstGeom>
            <a:solidFill>
              <a:srgbClr val="99CCFF">
                <a:alpha val="50195"/>
              </a:srgbClr>
            </a:solidFill>
            <a:ln w="9525">
              <a:solidFill>
                <a:srgbClr val="00FFFF"/>
              </a:solidFill>
              <a:miter lim="800000"/>
              <a:headEnd/>
              <a:tailEnd/>
            </a:ln>
          </p:spPr>
          <p:txBody>
            <a:bodyPr/>
            <a:lstStyle/>
            <a:p>
              <a:endParaRPr lang="zh-CN" altLang="en-US"/>
            </a:p>
          </p:txBody>
        </p:sp>
        <p:sp>
          <p:nvSpPr>
            <p:cNvPr id="49164" name="Line 21"/>
            <p:cNvSpPr>
              <a:spLocks noChangeAspect="1" noChangeShapeType="1"/>
            </p:cNvSpPr>
            <p:nvPr/>
          </p:nvSpPr>
          <p:spPr bwMode="auto">
            <a:xfrm rot="1876721">
              <a:off x="4666" y="3002"/>
              <a:ext cx="1" cy="455"/>
            </a:xfrm>
            <a:prstGeom prst="line">
              <a:avLst/>
            </a:prstGeom>
            <a:noFill/>
            <a:ln w="9525">
              <a:solidFill>
                <a:srgbClr val="FF0000"/>
              </a:solidFill>
              <a:round/>
              <a:headEnd type="triangle" w="sm" len="sm"/>
              <a:tailEnd type="triangle" w="sm" len="sm"/>
            </a:ln>
          </p:spPr>
          <p:txBody>
            <a:bodyPr/>
            <a:lstStyle/>
            <a:p>
              <a:endParaRPr lang="zh-CN" altLang="en-US"/>
            </a:p>
          </p:txBody>
        </p:sp>
      </p:grpSp>
      <p:sp>
        <p:nvSpPr>
          <p:cNvPr id="49155" name="Text Box 2"/>
          <p:cNvSpPr txBox="1">
            <a:spLocks noChangeArrowheads="1"/>
          </p:cNvSpPr>
          <p:nvPr/>
        </p:nvSpPr>
        <p:spPr bwMode="auto">
          <a:xfrm>
            <a:off x="539750" y="538163"/>
            <a:ext cx="3095625" cy="519112"/>
          </a:xfrm>
          <a:prstGeom prst="rect">
            <a:avLst/>
          </a:prstGeom>
          <a:noFill/>
          <a:ln w="9525">
            <a:noFill/>
            <a:miter lim="800000"/>
            <a:headEnd/>
            <a:tailEnd/>
          </a:ln>
        </p:spPr>
        <p:txBody>
          <a:bodyPr>
            <a:spAutoFit/>
          </a:bodyPr>
          <a:lstStyle/>
          <a:p>
            <a:pPr>
              <a:spcBef>
                <a:spcPct val="50000"/>
              </a:spcBef>
            </a:pPr>
            <a:r>
              <a:rPr lang="en-US" altLang="zh-CN" sz="2800" b="1" dirty="0" smtClean="0">
                <a:solidFill>
                  <a:srgbClr val="FF0000"/>
                </a:solidFill>
                <a:latin typeface="黑体" pitchFamily="49" charset="-122"/>
                <a:ea typeface="黑体" pitchFamily="49" charset="-122"/>
              </a:rPr>
              <a:t>10.8  </a:t>
            </a:r>
            <a:r>
              <a:rPr lang="zh-CN" altLang="en-US" sz="2800" b="1" dirty="0">
                <a:solidFill>
                  <a:srgbClr val="FF0000"/>
                </a:solidFill>
                <a:latin typeface="黑体" pitchFamily="49" charset="-122"/>
                <a:ea typeface="黑体" pitchFamily="49" charset="-122"/>
              </a:rPr>
              <a:t>旋光现象</a:t>
            </a:r>
            <a:r>
              <a:rPr lang="zh-CN" altLang="en-US" sz="2800" b="1" dirty="0">
                <a:solidFill>
                  <a:srgbClr val="FFFF00"/>
                </a:solidFill>
                <a:latin typeface="黑体" pitchFamily="49" charset="-122"/>
                <a:ea typeface="黑体" pitchFamily="49" charset="-122"/>
              </a:rPr>
              <a:t> </a:t>
            </a:r>
          </a:p>
        </p:txBody>
      </p:sp>
      <p:sp>
        <p:nvSpPr>
          <p:cNvPr id="68611" name="Text Box 3"/>
          <p:cNvSpPr txBox="1">
            <a:spLocks noChangeArrowheads="1"/>
          </p:cNvSpPr>
          <p:nvPr/>
        </p:nvSpPr>
        <p:spPr bwMode="auto">
          <a:xfrm>
            <a:off x="611188" y="1341438"/>
            <a:ext cx="7921625" cy="1117600"/>
          </a:xfrm>
          <a:prstGeom prst="rect">
            <a:avLst/>
          </a:prstGeom>
          <a:noFill/>
          <a:ln w="9525">
            <a:noFill/>
            <a:miter lim="800000"/>
            <a:headEnd/>
            <a:tailEnd/>
          </a:ln>
        </p:spPr>
        <p:txBody>
          <a:bodyPr>
            <a:spAutoFit/>
          </a:bodyPr>
          <a:lstStyle/>
          <a:p>
            <a:pPr>
              <a:lnSpc>
                <a:spcPct val="120000"/>
              </a:lnSpc>
              <a:spcBef>
                <a:spcPct val="50000"/>
              </a:spcBef>
            </a:pPr>
            <a:r>
              <a:rPr lang="zh-CN" altLang="en-US" sz="2800" b="1">
                <a:solidFill>
                  <a:srgbClr val="FF0000"/>
                </a:solidFill>
                <a:ea typeface="黑体" pitchFamily="49" charset="-122"/>
              </a:rPr>
              <a:t>旋光现象：</a:t>
            </a:r>
            <a:r>
              <a:rPr lang="zh-CN" altLang="en-US" sz="2800" b="1"/>
              <a:t>偏振光在通过某些物质后，其振动面会以光的传播方向为轴转过一个角度的现象。</a:t>
            </a:r>
          </a:p>
        </p:txBody>
      </p:sp>
      <p:sp>
        <p:nvSpPr>
          <p:cNvPr id="68612" name="Text Box 4"/>
          <p:cNvSpPr txBox="1">
            <a:spLocks noChangeArrowheads="1"/>
          </p:cNvSpPr>
          <p:nvPr/>
        </p:nvSpPr>
        <p:spPr bwMode="auto">
          <a:xfrm>
            <a:off x="611188" y="2708275"/>
            <a:ext cx="6767512" cy="604838"/>
          </a:xfrm>
          <a:prstGeom prst="rect">
            <a:avLst/>
          </a:prstGeom>
          <a:noFill/>
          <a:ln w="9525" algn="ctr">
            <a:noFill/>
            <a:miter lim="800000"/>
            <a:headEnd/>
            <a:tailEnd/>
          </a:ln>
        </p:spPr>
        <p:txBody>
          <a:bodyPr>
            <a:spAutoFit/>
          </a:bodyPr>
          <a:lstStyle/>
          <a:p>
            <a:pPr>
              <a:lnSpc>
                <a:spcPct val="120000"/>
              </a:lnSpc>
              <a:spcBef>
                <a:spcPct val="50000"/>
              </a:spcBef>
            </a:pPr>
            <a:r>
              <a:rPr lang="zh-CN" altLang="en-US" sz="2800" b="1">
                <a:solidFill>
                  <a:srgbClr val="FF0000"/>
                </a:solidFill>
                <a:ea typeface="黑体" pitchFamily="49" charset="-122"/>
              </a:rPr>
              <a:t>旋光物质：</a:t>
            </a:r>
            <a:r>
              <a:rPr lang="zh-CN" altLang="en-US" sz="2800" b="1"/>
              <a:t>具有旋光性质的物质。</a:t>
            </a:r>
          </a:p>
        </p:txBody>
      </p:sp>
      <p:sp>
        <p:nvSpPr>
          <p:cNvPr id="68630" name="Text Box 22"/>
          <p:cNvSpPr txBox="1">
            <a:spLocks noChangeArrowheads="1"/>
          </p:cNvSpPr>
          <p:nvPr/>
        </p:nvSpPr>
        <p:spPr bwMode="auto">
          <a:xfrm>
            <a:off x="684213" y="3573463"/>
            <a:ext cx="4319587" cy="1501775"/>
          </a:xfrm>
          <a:prstGeom prst="rect">
            <a:avLst/>
          </a:prstGeom>
          <a:noFill/>
          <a:ln w="9525">
            <a:noFill/>
            <a:miter lim="800000"/>
            <a:headEnd/>
            <a:tailEnd/>
          </a:ln>
        </p:spPr>
        <p:txBody>
          <a:bodyPr>
            <a:spAutoFit/>
          </a:bodyPr>
          <a:lstStyle/>
          <a:p>
            <a:pPr>
              <a:lnSpc>
                <a:spcPct val="110000"/>
              </a:lnSpc>
              <a:spcBef>
                <a:spcPct val="50000"/>
              </a:spcBef>
            </a:pPr>
            <a:r>
              <a:rPr lang="zh-CN" altLang="en-US" sz="2800" b="1">
                <a:solidFill>
                  <a:srgbClr val="FF0000"/>
                </a:solidFill>
                <a:ea typeface="黑体" pitchFamily="49" charset="-122"/>
              </a:rPr>
              <a:t>右旋物质：</a:t>
            </a:r>
            <a:r>
              <a:rPr lang="zh-CN" altLang="en-US" sz="2800" b="1"/>
              <a:t>迎着光线射来的方向观察，振动面按顺时针方向旋转的物质。</a:t>
            </a:r>
          </a:p>
        </p:txBody>
      </p:sp>
      <p:sp>
        <p:nvSpPr>
          <p:cNvPr id="68631" name="Text Box 23"/>
          <p:cNvSpPr txBox="1">
            <a:spLocks noChangeArrowheads="1"/>
          </p:cNvSpPr>
          <p:nvPr/>
        </p:nvSpPr>
        <p:spPr bwMode="auto">
          <a:xfrm>
            <a:off x="755650" y="5229225"/>
            <a:ext cx="4248150" cy="1031875"/>
          </a:xfrm>
          <a:prstGeom prst="rect">
            <a:avLst/>
          </a:prstGeom>
          <a:noFill/>
          <a:ln w="9525" algn="ctr">
            <a:noFill/>
            <a:miter lim="800000"/>
            <a:headEnd/>
            <a:tailEnd/>
          </a:ln>
        </p:spPr>
        <p:txBody>
          <a:bodyPr>
            <a:spAutoFit/>
          </a:bodyPr>
          <a:lstStyle/>
          <a:p>
            <a:pPr>
              <a:lnSpc>
                <a:spcPct val="110000"/>
              </a:lnSpc>
              <a:spcBef>
                <a:spcPct val="50000"/>
              </a:spcBef>
            </a:pPr>
            <a:r>
              <a:rPr lang="zh-CN" altLang="en-US" sz="2800" b="1">
                <a:solidFill>
                  <a:srgbClr val="FF0000"/>
                </a:solidFill>
                <a:ea typeface="黑体" pitchFamily="49" charset="-122"/>
              </a:rPr>
              <a:t>左旋物质：</a:t>
            </a:r>
            <a:r>
              <a:rPr lang="zh-CN" altLang="en-US" sz="2800" b="1"/>
              <a:t>振动面按逆时针方向旋转的物质。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wipe(left)">
                                      <p:cBhvr>
                                        <p:cTn id="7" dur="500"/>
                                        <p:tgtEl>
                                          <p:spTgt spid="686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612"/>
                                        </p:tgtEl>
                                        <p:attrNameLst>
                                          <p:attrName>style.visibility</p:attrName>
                                        </p:attrNameLst>
                                      </p:cBhvr>
                                      <p:to>
                                        <p:strVal val="visible"/>
                                      </p:to>
                                    </p:set>
                                    <p:animEffect transition="in" filter="wipe(left)">
                                      <p:cBhvr>
                                        <p:cTn id="17" dur="500"/>
                                        <p:tgtEl>
                                          <p:spTgt spid="686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630"/>
                                        </p:tgtEl>
                                        <p:attrNameLst>
                                          <p:attrName>style.visibility</p:attrName>
                                        </p:attrNameLst>
                                      </p:cBhvr>
                                      <p:to>
                                        <p:strVal val="visible"/>
                                      </p:to>
                                    </p:set>
                                    <p:animEffect transition="in" filter="wipe(left)">
                                      <p:cBhvr>
                                        <p:cTn id="22" dur="500"/>
                                        <p:tgtEl>
                                          <p:spTgt spid="686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631"/>
                                        </p:tgtEl>
                                        <p:attrNameLst>
                                          <p:attrName>style.visibility</p:attrName>
                                        </p:attrNameLst>
                                      </p:cBhvr>
                                      <p:to>
                                        <p:strVal val="visible"/>
                                      </p:to>
                                    </p:set>
                                    <p:animEffect transition="in" filter="wipe(left)">
                                      <p:cBhvr>
                                        <p:cTn id="27" dur="500"/>
                                        <p:tgtEl>
                                          <p:spTgt spid="68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p:bldP spid="68612" grpId="0"/>
      <p:bldP spid="68630" grpId="0"/>
      <p:bldP spid="686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539750" y="476250"/>
            <a:ext cx="7993063" cy="1073150"/>
          </a:xfrm>
          <a:prstGeom prst="rect">
            <a:avLst/>
          </a:prstGeom>
          <a:noFill/>
          <a:ln w="9525">
            <a:noFill/>
            <a:miter lim="800000"/>
            <a:headEnd/>
            <a:tailEnd/>
          </a:ln>
        </p:spPr>
        <p:txBody>
          <a:bodyPr>
            <a:spAutoFit/>
          </a:bodyPr>
          <a:lstStyle/>
          <a:p>
            <a:pPr>
              <a:lnSpc>
                <a:spcPct val="115000"/>
              </a:lnSpc>
              <a:spcBef>
                <a:spcPct val="50000"/>
              </a:spcBef>
            </a:pPr>
            <a:r>
              <a:rPr lang="zh-CN" altLang="en-US" sz="2800" b="1">
                <a:solidFill>
                  <a:srgbClr val="FF0000"/>
                </a:solidFill>
                <a:ea typeface="黑体" pitchFamily="49" charset="-122"/>
              </a:rPr>
              <a:t>旋光度（</a:t>
            </a:r>
            <a:r>
              <a:rPr lang="en-US" altLang="zh-CN" sz="2800" b="1" i="1">
                <a:solidFill>
                  <a:srgbClr val="FF0000"/>
                </a:solidFill>
                <a:latin typeface="Times New Roman" pitchFamily="18" charset="0"/>
                <a:ea typeface="黑体" pitchFamily="49" charset="-122"/>
              </a:rPr>
              <a:t>θ</a:t>
            </a:r>
            <a:r>
              <a:rPr lang="zh-CN" altLang="en-US" sz="2800" b="1">
                <a:solidFill>
                  <a:srgbClr val="FF0000"/>
                </a:solidFill>
                <a:ea typeface="黑体" pitchFamily="49" charset="-122"/>
              </a:rPr>
              <a:t>）：</a:t>
            </a:r>
            <a:r>
              <a:rPr lang="zh-CN" altLang="en-US" sz="2800" b="1"/>
              <a:t> 偏振光通过旋光物质后，其振动面转过的角度。</a:t>
            </a:r>
          </a:p>
        </p:txBody>
      </p:sp>
      <p:sp>
        <p:nvSpPr>
          <p:cNvPr id="69635" name="Text Box 3"/>
          <p:cNvSpPr txBox="1">
            <a:spLocks noChangeArrowheads="1"/>
          </p:cNvSpPr>
          <p:nvPr/>
        </p:nvSpPr>
        <p:spPr bwMode="auto">
          <a:xfrm>
            <a:off x="611188" y="1700213"/>
            <a:ext cx="8064500" cy="582612"/>
          </a:xfrm>
          <a:prstGeom prst="rect">
            <a:avLst/>
          </a:prstGeom>
          <a:noFill/>
          <a:ln w="9525" algn="ctr">
            <a:noFill/>
            <a:miter lim="800000"/>
            <a:headEnd/>
            <a:tailEnd/>
          </a:ln>
        </p:spPr>
        <p:txBody>
          <a:bodyPr>
            <a:spAutoFit/>
          </a:bodyPr>
          <a:lstStyle/>
          <a:p>
            <a:pPr>
              <a:lnSpc>
                <a:spcPct val="115000"/>
              </a:lnSpc>
              <a:spcBef>
                <a:spcPct val="50000"/>
              </a:spcBef>
            </a:pPr>
            <a:r>
              <a:rPr lang="zh-CN" altLang="en-US" sz="2800" b="1"/>
              <a:t>旋光度与偏振光通过旋光晶体的距离 </a:t>
            </a:r>
            <a:r>
              <a:rPr lang="en-US" altLang="zh-CN" sz="2800" b="1" i="1">
                <a:latin typeface="Times New Roman" pitchFamily="18" charset="0"/>
              </a:rPr>
              <a:t>d</a:t>
            </a:r>
            <a:r>
              <a:rPr lang="en-US" altLang="zh-CN" sz="2800" b="1"/>
              <a:t> </a:t>
            </a:r>
            <a:r>
              <a:rPr lang="zh-CN" altLang="en-US" sz="2800" b="1"/>
              <a:t>成正比。 </a:t>
            </a:r>
          </a:p>
        </p:txBody>
      </p:sp>
      <p:graphicFrame>
        <p:nvGraphicFramePr>
          <p:cNvPr id="69636" name="Object 4"/>
          <p:cNvGraphicFramePr>
            <a:graphicFrameLocks noChangeAspect="1"/>
          </p:cNvGraphicFramePr>
          <p:nvPr/>
        </p:nvGraphicFramePr>
        <p:xfrm>
          <a:off x="2159000" y="2492375"/>
          <a:ext cx="1368425" cy="549275"/>
        </p:xfrm>
        <a:graphic>
          <a:graphicData uri="http://schemas.openxmlformats.org/presentationml/2006/ole">
            <p:oleObj spid="_x0000_s81922" name="Equation" r:id="rId3" imgW="495000" imgH="203040" progId="Equation.DSMT4">
              <p:embed/>
            </p:oleObj>
          </a:graphicData>
        </a:graphic>
      </p:graphicFrame>
      <p:grpSp>
        <p:nvGrpSpPr>
          <p:cNvPr id="2" name="Group 5"/>
          <p:cNvGrpSpPr>
            <a:grpSpLocks/>
          </p:cNvGrpSpPr>
          <p:nvPr/>
        </p:nvGrpSpPr>
        <p:grpSpPr bwMode="auto">
          <a:xfrm>
            <a:off x="4211638" y="2492375"/>
            <a:ext cx="3673475" cy="519113"/>
            <a:chOff x="2653" y="1570"/>
            <a:chExt cx="2314" cy="327"/>
          </a:xfrm>
        </p:grpSpPr>
        <p:sp>
          <p:nvSpPr>
            <p:cNvPr id="35895" name="Text Box 6"/>
            <p:cNvSpPr txBox="1">
              <a:spLocks noChangeArrowheads="1"/>
            </p:cNvSpPr>
            <p:nvPr/>
          </p:nvSpPr>
          <p:spPr bwMode="auto">
            <a:xfrm>
              <a:off x="2835" y="1570"/>
              <a:ext cx="2132" cy="327"/>
            </a:xfrm>
            <a:prstGeom prst="rect">
              <a:avLst/>
            </a:prstGeom>
            <a:noFill/>
            <a:ln w="9525">
              <a:noFill/>
              <a:miter lim="800000"/>
              <a:headEnd/>
              <a:tailEnd/>
            </a:ln>
          </p:spPr>
          <p:txBody>
            <a:bodyPr>
              <a:spAutoFit/>
            </a:bodyPr>
            <a:lstStyle/>
            <a:p>
              <a:pPr>
                <a:spcBef>
                  <a:spcPct val="50000"/>
                </a:spcBef>
              </a:pPr>
              <a:r>
                <a:rPr lang="zh-CN" altLang="en-US" sz="2800" b="1"/>
                <a:t>称为介质的旋光率 </a:t>
              </a:r>
            </a:p>
          </p:txBody>
        </p:sp>
        <p:graphicFrame>
          <p:nvGraphicFramePr>
            <p:cNvPr id="35844" name="Object 7"/>
            <p:cNvGraphicFramePr>
              <a:graphicFrameLocks noChangeAspect="1"/>
            </p:cNvGraphicFramePr>
            <p:nvPr/>
          </p:nvGraphicFramePr>
          <p:xfrm>
            <a:off x="2653" y="1634"/>
            <a:ext cx="229" cy="210"/>
          </p:xfrm>
          <a:graphic>
            <a:graphicData uri="http://schemas.openxmlformats.org/presentationml/2006/ole">
              <p:oleObj spid="_x0000_s81924" name="公式" r:id="rId4" imgW="152280" imgH="139680" progId="Equation.3">
                <p:embed/>
              </p:oleObj>
            </a:graphicData>
          </a:graphic>
        </p:graphicFrame>
      </p:grpSp>
      <p:sp>
        <p:nvSpPr>
          <p:cNvPr id="69640" name="Text Box 8"/>
          <p:cNvSpPr txBox="1">
            <a:spLocks noChangeArrowheads="1"/>
          </p:cNvSpPr>
          <p:nvPr/>
        </p:nvSpPr>
        <p:spPr bwMode="auto">
          <a:xfrm>
            <a:off x="611188" y="3213100"/>
            <a:ext cx="3311525" cy="582613"/>
          </a:xfrm>
          <a:prstGeom prst="rect">
            <a:avLst/>
          </a:prstGeom>
          <a:noFill/>
          <a:ln w="9525" algn="ctr">
            <a:noFill/>
            <a:miter lim="800000"/>
            <a:headEnd/>
            <a:tailEnd/>
          </a:ln>
        </p:spPr>
        <p:txBody>
          <a:bodyPr>
            <a:spAutoFit/>
          </a:bodyPr>
          <a:lstStyle/>
          <a:p>
            <a:pPr>
              <a:lnSpc>
                <a:spcPct val="115000"/>
              </a:lnSpc>
              <a:spcBef>
                <a:spcPct val="50000"/>
              </a:spcBef>
            </a:pPr>
            <a:r>
              <a:rPr lang="zh-CN" altLang="en-US" sz="2800" b="1"/>
              <a:t>对于旋光溶液：</a:t>
            </a:r>
          </a:p>
        </p:txBody>
      </p:sp>
      <p:sp>
        <p:nvSpPr>
          <p:cNvPr id="35849" name="Rectangle 9"/>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69642" name="Object 10"/>
          <p:cNvGraphicFramePr>
            <a:graphicFrameLocks noChangeAspect="1"/>
          </p:cNvGraphicFramePr>
          <p:nvPr/>
        </p:nvGraphicFramePr>
        <p:xfrm>
          <a:off x="1997075" y="3860800"/>
          <a:ext cx="1619250" cy="581025"/>
        </p:xfrm>
        <a:graphic>
          <a:graphicData uri="http://schemas.openxmlformats.org/presentationml/2006/ole">
            <p:oleObj spid="_x0000_s81923" name="Equation" r:id="rId5" imgW="558720" imgH="203040" progId="Equation.DSMT4">
              <p:embed/>
            </p:oleObj>
          </a:graphicData>
        </a:graphic>
      </p:graphicFrame>
      <p:sp>
        <p:nvSpPr>
          <p:cNvPr id="69643" name="Text Box 11"/>
          <p:cNvSpPr txBox="1">
            <a:spLocks noChangeArrowheads="1"/>
          </p:cNvSpPr>
          <p:nvPr/>
        </p:nvSpPr>
        <p:spPr bwMode="auto">
          <a:xfrm>
            <a:off x="4140200" y="3846513"/>
            <a:ext cx="4249738" cy="519112"/>
          </a:xfrm>
          <a:prstGeom prst="rect">
            <a:avLst/>
          </a:prstGeom>
          <a:noFill/>
          <a:ln w="9525" algn="ctr">
            <a:noFill/>
            <a:miter lim="800000"/>
            <a:headEnd/>
            <a:tailEnd/>
          </a:ln>
        </p:spPr>
        <p:txBody>
          <a:bodyPr>
            <a:spAutoFit/>
          </a:bodyPr>
          <a:lstStyle/>
          <a:p>
            <a:pPr>
              <a:spcBef>
                <a:spcPct val="50000"/>
              </a:spcBef>
            </a:pPr>
            <a:r>
              <a:rPr lang="en-US" altLang="zh-CN" sz="2800" b="1" i="1">
                <a:latin typeface="Times New Roman" pitchFamily="18" charset="0"/>
              </a:rPr>
              <a:t>c </a:t>
            </a:r>
            <a:r>
              <a:rPr lang="zh-CN" altLang="en-US" sz="2800" b="1"/>
              <a:t>为溶液的浓度 </a:t>
            </a:r>
          </a:p>
        </p:txBody>
      </p:sp>
      <p:grpSp>
        <p:nvGrpSpPr>
          <p:cNvPr id="3" name="Group 12"/>
          <p:cNvGrpSpPr>
            <a:grpSpLocks/>
          </p:cNvGrpSpPr>
          <p:nvPr/>
        </p:nvGrpSpPr>
        <p:grpSpPr bwMode="auto">
          <a:xfrm>
            <a:off x="1258888" y="4724400"/>
            <a:ext cx="6264275" cy="1565275"/>
            <a:chOff x="1066" y="3022"/>
            <a:chExt cx="3946" cy="986"/>
          </a:xfrm>
        </p:grpSpPr>
        <p:sp>
          <p:nvSpPr>
            <p:cNvPr id="35852" name="Text Box 13"/>
            <p:cNvSpPr txBox="1">
              <a:spLocks noChangeAspect="1" noChangeArrowheads="1"/>
            </p:cNvSpPr>
            <p:nvPr/>
          </p:nvSpPr>
          <p:spPr bwMode="auto">
            <a:xfrm>
              <a:off x="4298" y="3079"/>
              <a:ext cx="714" cy="310"/>
            </a:xfrm>
            <a:prstGeom prst="rect">
              <a:avLst/>
            </a:prstGeom>
            <a:noFill/>
            <a:ln w="9525" algn="ctr">
              <a:noFill/>
              <a:miter lim="800000"/>
              <a:headEnd/>
              <a:tailEnd/>
            </a:ln>
          </p:spPr>
          <p:txBody>
            <a:bodyPr/>
            <a:lstStyle/>
            <a:p>
              <a:pPr algn="just"/>
              <a:r>
                <a:rPr lang="zh-CN" altLang="en-US">
                  <a:latin typeface="Times New Roman" pitchFamily="18" charset="0"/>
                </a:rPr>
                <a:t>线偏振光</a:t>
              </a:r>
            </a:p>
          </p:txBody>
        </p:sp>
        <p:grpSp>
          <p:nvGrpSpPr>
            <p:cNvPr id="4" name="Group 14"/>
            <p:cNvGrpSpPr>
              <a:grpSpLocks/>
            </p:cNvGrpSpPr>
            <p:nvPr/>
          </p:nvGrpSpPr>
          <p:grpSpPr bwMode="auto">
            <a:xfrm>
              <a:off x="4105" y="3376"/>
              <a:ext cx="615" cy="29"/>
              <a:chOff x="3843" y="3376"/>
              <a:chExt cx="615" cy="29"/>
            </a:xfrm>
          </p:grpSpPr>
          <p:sp>
            <p:nvSpPr>
              <p:cNvPr id="35889" name="Line 15"/>
              <p:cNvSpPr>
                <a:spLocks noChangeAspect="1" noChangeShapeType="1"/>
              </p:cNvSpPr>
              <p:nvPr/>
            </p:nvSpPr>
            <p:spPr bwMode="auto">
              <a:xfrm flipV="1">
                <a:off x="3843" y="3391"/>
                <a:ext cx="615" cy="0"/>
              </a:xfrm>
              <a:prstGeom prst="line">
                <a:avLst/>
              </a:prstGeom>
              <a:noFill/>
              <a:ln w="19050">
                <a:solidFill>
                  <a:schemeClr val="tx1"/>
                </a:solidFill>
                <a:round/>
                <a:headEnd/>
                <a:tailEnd type="stealth" w="med" len="lg"/>
              </a:ln>
            </p:spPr>
            <p:txBody>
              <a:bodyPr/>
              <a:lstStyle/>
              <a:p>
                <a:endParaRPr lang="zh-CN" altLang="en-US"/>
              </a:p>
            </p:txBody>
          </p:sp>
          <p:grpSp>
            <p:nvGrpSpPr>
              <p:cNvPr id="5" name="Group 16"/>
              <p:cNvGrpSpPr>
                <a:grpSpLocks noChangeAspect="1"/>
              </p:cNvGrpSpPr>
              <p:nvPr/>
            </p:nvGrpSpPr>
            <p:grpSpPr bwMode="auto">
              <a:xfrm>
                <a:off x="3873" y="3376"/>
                <a:ext cx="387" cy="29"/>
                <a:chOff x="6450" y="7200"/>
                <a:chExt cx="585" cy="45"/>
              </a:xfrm>
            </p:grpSpPr>
            <p:sp>
              <p:nvSpPr>
                <p:cNvPr id="35891" name="Oval 17"/>
                <p:cNvSpPr>
                  <a:spLocks noChangeAspect="1" noChangeArrowheads="1"/>
                </p:cNvSpPr>
                <p:nvPr/>
              </p:nvSpPr>
              <p:spPr bwMode="auto">
                <a:xfrm>
                  <a:off x="6450" y="7200"/>
                  <a:ext cx="45" cy="45"/>
                </a:xfrm>
                <a:prstGeom prst="ellipse">
                  <a:avLst/>
                </a:prstGeom>
                <a:solidFill>
                  <a:schemeClr val="tx1"/>
                </a:solidFill>
                <a:ln w="9525">
                  <a:solidFill>
                    <a:schemeClr val="tx1"/>
                  </a:solidFill>
                  <a:round/>
                  <a:headEnd/>
                  <a:tailEnd/>
                </a:ln>
              </p:spPr>
              <p:txBody>
                <a:bodyPr/>
                <a:lstStyle/>
                <a:p>
                  <a:endParaRPr lang="zh-CN" altLang="en-US"/>
                </a:p>
              </p:txBody>
            </p:sp>
            <p:sp>
              <p:nvSpPr>
                <p:cNvPr id="35892" name="Oval 18"/>
                <p:cNvSpPr>
                  <a:spLocks noChangeAspect="1" noChangeArrowheads="1"/>
                </p:cNvSpPr>
                <p:nvPr/>
              </p:nvSpPr>
              <p:spPr bwMode="auto">
                <a:xfrm>
                  <a:off x="6810" y="7200"/>
                  <a:ext cx="45" cy="45"/>
                </a:xfrm>
                <a:prstGeom prst="ellipse">
                  <a:avLst/>
                </a:prstGeom>
                <a:solidFill>
                  <a:schemeClr val="tx1"/>
                </a:solidFill>
                <a:ln w="9525">
                  <a:solidFill>
                    <a:schemeClr val="tx1"/>
                  </a:solidFill>
                  <a:round/>
                  <a:headEnd/>
                  <a:tailEnd/>
                </a:ln>
              </p:spPr>
              <p:txBody>
                <a:bodyPr/>
                <a:lstStyle/>
                <a:p>
                  <a:endParaRPr lang="zh-CN" altLang="en-US"/>
                </a:p>
              </p:txBody>
            </p:sp>
            <p:sp>
              <p:nvSpPr>
                <p:cNvPr id="35893" name="Oval 19"/>
                <p:cNvSpPr>
                  <a:spLocks noChangeAspect="1" noChangeArrowheads="1"/>
                </p:cNvSpPr>
                <p:nvPr/>
              </p:nvSpPr>
              <p:spPr bwMode="auto">
                <a:xfrm>
                  <a:off x="6630" y="7200"/>
                  <a:ext cx="45" cy="45"/>
                </a:xfrm>
                <a:prstGeom prst="ellipse">
                  <a:avLst/>
                </a:prstGeom>
                <a:solidFill>
                  <a:schemeClr val="tx1"/>
                </a:solidFill>
                <a:ln w="9525">
                  <a:solidFill>
                    <a:schemeClr val="tx1"/>
                  </a:solidFill>
                  <a:round/>
                  <a:headEnd/>
                  <a:tailEnd/>
                </a:ln>
              </p:spPr>
              <p:txBody>
                <a:bodyPr/>
                <a:lstStyle/>
                <a:p>
                  <a:endParaRPr lang="zh-CN" altLang="en-US"/>
                </a:p>
              </p:txBody>
            </p:sp>
            <p:sp>
              <p:nvSpPr>
                <p:cNvPr id="35894" name="Oval 20"/>
                <p:cNvSpPr>
                  <a:spLocks noChangeAspect="1" noChangeArrowheads="1"/>
                </p:cNvSpPr>
                <p:nvPr/>
              </p:nvSpPr>
              <p:spPr bwMode="auto">
                <a:xfrm>
                  <a:off x="6990" y="7200"/>
                  <a:ext cx="45" cy="45"/>
                </a:xfrm>
                <a:prstGeom prst="ellipse">
                  <a:avLst/>
                </a:prstGeom>
                <a:solidFill>
                  <a:schemeClr val="tx1"/>
                </a:solidFill>
                <a:ln w="9525">
                  <a:solidFill>
                    <a:schemeClr val="tx1"/>
                  </a:solidFill>
                  <a:round/>
                  <a:headEnd/>
                  <a:tailEnd/>
                </a:ln>
              </p:spPr>
              <p:txBody>
                <a:bodyPr/>
                <a:lstStyle/>
                <a:p>
                  <a:endParaRPr lang="zh-CN" altLang="en-US"/>
                </a:p>
              </p:txBody>
            </p:sp>
          </p:grpSp>
        </p:grpSp>
        <p:grpSp>
          <p:nvGrpSpPr>
            <p:cNvPr id="6" name="Group 21"/>
            <p:cNvGrpSpPr>
              <a:grpSpLocks noChangeAspect="1"/>
            </p:cNvGrpSpPr>
            <p:nvPr/>
          </p:nvGrpSpPr>
          <p:grpSpPr bwMode="auto">
            <a:xfrm>
              <a:off x="3551" y="3079"/>
              <a:ext cx="595" cy="915"/>
              <a:chOff x="5475" y="6765"/>
              <a:chExt cx="900" cy="1383"/>
            </a:xfrm>
          </p:grpSpPr>
          <p:grpSp>
            <p:nvGrpSpPr>
              <p:cNvPr id="7" name="Group 22"/>
              <p:cNvGrpSpPr>
                <a:grpSpLocks noChangeAspect="1"/>
              </p:cNvGrpSpPr>
              <p:nvPr/>
            </p:nvGrpSpPr>
            <p:grpSpPr bwMode="auto">
              <a:xfrm>
                <a:off x="5655" y="6765"/>
                <a:ext cx="630" cy="948"/>
                <a:chOff x="5475" y="8136"/>
                <a:chExt cx="630" cy="948"/>
              </a:xfrm>
            </p:grpSpPr>
            <p:sp>
              <p:nvSpPr>
                <p:cNvPr id="35887" name="Oval 23"/>
                <p:cNvSpPr>
                  <a:spLocks noChangeAspect="1" noChangeArrowheads="1"/>
                </p:cNvSpPr>
                <p:nvPr/>
              </p:nvSpPr>
              <p:spPr bwMode="auto">
                <a:xfrm>
                  <a:off x="5565" y="8136"/>
                  <a:ext cx="540" cy="936"/>
                </a:xfrm>
                <a:prstGeom prst="ellipse">
                  <a:avLst/>
                </a:prstGeom>
                <a:gradFill rotWithShape="1">
                  <a:gsLst>
                    <a:gs pos="0">
                      <a:srgbClr val="3399FF"/>
                    </a:gs>
                    <a:gs pos="100000">
                      <a:srgbClr val="184776"/>
                    </a:gs>
                  </a:gsLst>
                  <a:lin ang="5400000" scaled="1"/>
                </a:gradFill>
                <a:ln w="9525">
                  <a:solidFill>
                    <a:schemeClr val="tx1"/>
                  </a:solidFill>
                  <a:round/>
                  <a:headEnd/>
                  <a:tailEnd/>
                </a:ln>
              </p:spPr>
              <p:txBody>
                <a:bodyPr/>
                <a:lstStyle/>
                <a:p>
                  <a:endParaRPr lang="zh-CN" altLang="en-US"/>
                </a:p>
              </p:txBody>
            </p:sp>
            <p:sp>
              <p:nvSpPr>
                <p:cNvPr id="35888" name="Oval 24"/>
                <p:cNvSpPr>
                  <a:spLocks noChangeAspect="1" noChangeArrowheads="1"/>
                </p:cNvSpPr>
                <p:nvPr/>
              </p:nvSpPr>
              <p:spPr bwMode="auto">
                <a:xfrm>
                  <a:off x="5475" y="8148"/>
                  <a:ext cx="540" cy="936"/>
                </a:xfrm>
                <a:prstGeom prst="ellipse">
                  <a:avLst/>
                </a:prstGeom>
                <a:gradFill rotWithShape="1">
                  <a:gsLst>
                    <a:gs pos="0">
                      <a:srgbClr val="FFFFFF"/>
                    </a:gs>
                    <a:gs pos="50000">
                      <a:srgbClr val="3399FF"/>
                    </a:gs>
                    <a:gs pos="100000">
                      <a:srgbClr val="FFFFFF"/>
                    </a:gs>
                  </a:gsLst>
                  <a:lin ang="2700000" scaled="1"/>
                </a:gradFill>
                <a:ln w="9525" algn="ctr">
                  <a:solidFill>
                    <a:schemeClr val="tx1"/>
                  </a:solidFill>
                  <a:round/>
                  <a:headEnd/>
                  <a:tailEnd/>
                </a:ln>
              </p:spPr>
              <p:txBody>
                <a:bodyPr/>
                <a:lstStyle/>
                <a:p>
                  <a:endParaRPr lang="zh-CN" altLang="en-US"/>
                </a:p>
              </p:txBody>
            </p:sp>
          </p:grpSp>
          <p:sp>
            <p:nvSpPr>
              <p:cNvPr id="35885" name="Line 25"/>
              <p:cNvSpPr>
                <a:spLocks noChangeAspect="1" noChangeShapeType="1"/>
              </p:cNvSpPr>
              <p:nvPr/>
            </p:nvSpPr>
            <p:spPr bwMode="auto">
              <a:xfrm rot="5400000">
                <a:off x="5937" y="7401"/>
                <a:ext cx="0" cy="312"/>
              </a:xfrm>
              <a:prstGeom prst="line">
                <a:avLst/>
              </a:prstGeom>
              <a:noFill/>
              <a:ln w="6350">
                <a:solidFill>
                  <a:srgbClr val="FF0000"/>
                </a:solidFill>
                <a:round/>
                <a:headEnd type="stealth" w="med" len="lg"/>
                <a:tailEnd type="stealth" w="med" len="lg"/>
              </a:ln>
            </p:spPr>
            <p:txBody>
              <a:bodyPr/>
              <a:lstStyle/>
              <a:p>
                <a:endParaRPr lang="zh-CN" altLang="en-US"/>
              </a:p>
            </p:txBody>
          </p:sp>
          <p:sp>
            <p:nvSpPr>
              <p:cNvPr id="35886" name="Text Box 26"/>
              <p:cNvSpPr txBox="1">
                <a:spLocks noChangeAspect="1" noChangeArrowheads="1"/>
              </p:cNvSpPr>
              <p:nvPr/>
            </p:nvSpPr>
            <p:spPr bwMode="auto">
              <a:xfrm>
                <a:off x="5475" y="7680"/>
                <a:ext cx="900" cy="468"/>
              </a:xfrm>
              <a:prstGeom prst="rect">
                <a:avLst/>
              </a:prstGeom>
              <a:noFill/>
              <a:ln w="9525">
                <a:noFill/>
                <a:miter lim="800000"/>
                <a:headEnd/>
                <a:tailEnd/>
              </a:ln>
            </p:spPr>
            <p:txBody>
              <a:bodyPr/>
              <a:lstStyle/>
              <a:p>
                <a:pPr algn="just"/>
                <a:r>
                  <a:rPr lang="zh-CN" altLang="en-US">
                    <a:latin typeface="Times New Roman" pitchFamily="18" charset="0"/>
                  </a:rPr>
                  <a:t>检偏器</a:t>
                </a:r>
                <a:endParaRPr lang="zh-CN" altLang="en-US" sz="3600"/>
              </a:p>
            </p:txBody>
          </p:sp>
        </p:grpSp>
        <p:sp>
          <p:nvSpPr>
            <p:cNvPr id="35855" name="Text Box 27"/>
            <p:cNvSpPr txBox="1">
              <a:spLocks noChangeAspect="1" noChangeArrowheads="1"/>
            </p:cNvSpPr>
            <p:nvPr/>
          </p:nvSpPr>
          <p:spPr bwMode="auto">
            <a:xfrm>
              <a:off x="1632" y="3698"/>
              <a:ext cx="714" cy="310"/>
            </a:xfrm>
            <a:prstGeom prst="rect">
              <a:avLst/>
            </a:prstGeom>
            <a:noFill/>
            <a:ln w="9525" algn="ctr">
              <a:noFill/>
              <a:miter lim="800000"/>
              <a:headEnd/>
              <a:tailEnd/>
            </a:ln>
          </p:spPr>
          <p:txBody>
            <a:bodyPr/>
            <a:lstStyle/>
            <a:p>
              <a:pPr algn="just"/>
              <a:r>
                <a:rPr lang="zh-CN" altLang="en-US">
                  <a:latin typeface="Times New Roman" pitchFamily="18" charset="0"/>
                </a:rPr>
                <a:t>起偏器</a:t>
              </a:r>
            </a:p>
          </p:txBody>
        </p:sp>
        <p:grpSp>
          <p:nvGrpSpPr>
            <p:cNvPr id="8" name="Group 28"/>
            <p:cNvGrpSpPr>
              <a:grpSpLocks noChangeAspect="1"/>
            </p:cNvGrpSpPr>
            <p:nvPr/>
          </p:nvGrpSpPr>
          <p:grpSpPr bwMode="auto">
            <a:xfrm>
              <a:off x="1682" y="3071"/>
              <a:ext cx="416" cy="627"/>
              <a:chOff x="2595" y="6732"/>
              <a:chExt cx="630" cy="948"/>
            </a:xfrm>
          </p:grpSpPr>
          <p:sp>
            <p:nvSpPr>
              <p:cNvPr id="35882" name="Oval 29"/>
              <p:cNvSpPr>
                <a:spLocks noChangeAspect="1" noChangeArrowheads="1"/>
              </p:cNvSpPr>
              <p:nvPr/>
            </p:nvSpPr>
            <p:spPr bwMode="auto">
              <a:xfrm>
                <a:off x="2685" y="6732"/>
                <a:ext cx="540" cy="936"/>
              </a:xfrm>
              <a:prstGeom prst="ellipse">
                <a:avLst/>
              </a:prstGeom>
              <a:gradFill rotWithShape="1">
                <a:gsLst>
                  <a:gs pos="0">
                    <a:srgbClr val="3399FF"/>
                  </a:gs>
                  <a:gs pos="100000">
                    <a:srgbClr val="184776"/>
                  </a:gs>
                </a:gsLst>
                <a:lin ang="5400000" scaled="1"/>
              </a:gradFill>
              <a:ln w="9525">
                <a:solidFill>
                  <a:schemeClr val="tx1"/>
                </a:solidFill>
                <a:round/>
                <a:headEnd/>
                <a:tailEnd/>
              </a:ln>
            </p:spPr>
            <p:txBody>
              <a:bodyPr/>
              <a:lstStyle/>
              <a:p>
                <a:endParaRPr lang="zh-CN" altLang="en-US"/>
              </a:p>
            </p:txBody>
          </p:sp>
          <p:sp>
            <p:nvSpPr>
              <p:cNvPr id="35883" name="Oval 30"/>
              <p:cNvSpPr>
                <a:spLocks noChangeAspect="1" noChangeArrowheads="1"/>
              </p:cNvSpPr>
              <p:nvPr/>
            </p:nvSpPr>
            <p:spPr bwMode="auto">
              <a:xfrm>
                <a:off x="2595" y="6744"/>
                <a:ext cx="540" cy="936"/>
              </a:xfrm>
              <a:prstGeom prst="ellipse">
                <a:avLst/>
              </a:prstGeom>
              <a:gradFill rotWithShape="1">
                <a:gsLst>
                  <a:gs pos="0">
                    <a:srgbClr val="FFFFFF"/>
                  </a:gs>
                  <a:gs pos="50000">
                    <a:srgbClr val="3399FF"/>
                  </a:gs>
                  <a:gs pos="100000">
                    <a:srgbClr val="FFFFFF"/>
                  </a:gs>
                </a:gsLst>
                <a:lin ang="2700000" scaled="1"/>
              </a:gradFill>
              <a:ln w="9525">
                <a:solidFill>
                  <a:schemeClr val="tx1"/>
                </a:solidFill>
                <a:round/>
                <a:headEnd/>
                <a:tailEnd/>
              </a:ln>
            </p:spPr>
            <p:txBody>
              <a:bodyPr/>
              <a:lstStyle/>
              <a:p>
                <a:endParaRPr lang="zh-CN" altLang="en-US"/>
              </a:p>
            </p:txBody>
          </p:sp>
        </p:grpSp>
        <p:sp>
          <p:nvSpPr>
            <p:cNvPr id="35857" name="Line 31"/>
            <p:cNvSpPr>
              <a:spLocks noChangeAspect="1" noChangeShapeType="1"/>
            </p:cNvSpPr>
            <p:nvPr/>
          </p:nvSpPr>
          <p:spPr bwMode="auto">
            <a:xfrm>
              <a:off x="1156" y="3383"/>
              <a:ext cx="714" cy="0"/>
            </a:xfrm>
            <a:prstGeom prst="line">
              <a:avLst/>
            </a:prstGeom>
            <a:noFill/>
            <a:ln w="19050">
              <a:solidFill>
                <a:schemeClr val="tx1"/>
              </a:solidFill>
              <a:round/>
              <a:headEnd/>
              <a:tailEnd type="stealth" w="med" len="lg"/>
            </a:ln>
          </p:spPr>
          <p:txBody>
            <a:bodyPr/>
            <a:lstStyle/>
            <a:p>
              <a:endParaRPr lang="zh-CN" altLang="en-US"/>
            </a:p>
          </p:txBody>
        </p:sp>
        <p:grpSp>
          <p:nvGrpSpPr>
            <p:cNvPr id="9" name="Group 32"/>
            <p:cNvGrpSpPr>
              <a:grpSpLocks noChangeAspect="1"/>
            </p:cNvGrpSpPr>
            <p:nvPr/>
          </p:nvGrpSpPr>
          <p:grpSpPr bwMode="auto">
            <a:xfrm>
              <a:off x="1305" y="3341"/>
              <a:ext cx="329" cy="103"/>
              <a:chOff x="4680" y="8148"/>
              <a:chExt cx="498" cy="156"/>
            </a:xfrm>
          </p:grpSpPr>
          <p:grpSp>
            <p:nvGrpSpPr>
              <p:cNvPr id="10" name="Group 33"/>
              <p:cNvGrpSpPr>
                <a:grpSpLocks noChangeAspect="1"/>
              </p:cNvGrpSpPr>
              <p:nvPr/>
            </p:nvGrpSpPr>
            <p:grpSpPr bwMode="auto">
              <a:xfrm>
                <a:off x="4680" y="8148"/>
                <a:ext cx="138" cy="156"/>
                <a:chOff x="4677" y="8097"/>
                <a:chExt cx="138" cy="156"/>
              </a:xfrm>
            </p:grpSpPr>
            <p:sp>
              <p:nvSpPr>
                <p:cNvPr id="35880" name="Oval 34"/>
                <p:cNvSpPr>
                  <a:spLocks noChangeAspect="1" noChangeArrowheads="1"/>
                </p:cNvSpPr>
                <p:nvPr/>
              </p:nvSpPr>
              <p:spPr bwMode="auto">
                <a:xfrm>
                  <a:off x="4677" y="8148"/>
                  <a:ext cx="45" cy="45"/>
                </a:xfrm>
                <a:prstGeom prst="ellipse">
                  <a:avLst/>
                </a:prstGeom>
                <a:solidFill>
                  <a:schemeClr val="tx1"/>
                </a:solidFill>
                <a:ln w="9525">
                  <a:solidFill>
                    <a:schemeClr val="tx1"/>
                  </a:solidFill>
                  <a:round/>
                  <a:headEnd/>
                  <a:tailEnd/>
                </a:ln>
              </p:spPr>
              <p:txBody>
                <a:bodyPr/>
                <a:lstStyle/>
                <a:p>
                  <a:endParaRPr lang="zh-CN" altLang="en-US"/>
                </a:p>
              </p:txBody>
            </p:sp>
            <p:sp>
              <p:nvSpPr>
                <p:cNvPr id="35881" name="Line 35"/>
                <p:cNvSpPr>
                  <a:spLocks noChangeAspect="1" noChangeShapeType="1"/>
                </p:cNvSpPr>
                <p:nvPr/>
              </p:nvSpPr>
              <p:spPr bwMode="auto">
                <a:xfrm>
                  <a:off x="4815" y="8097"/>
                  <a:ext cx="0" cy="156"/>
                </a:xfrm>
                <a:prstGeom prst="line">
                  <a:avLst/>
                </a:prstGeom>
                <a:noFill/>
                <a:ln w="9525">
                  <a:solidFill>
                    <a:schemeClr val="tx1"/>
                  </a:solidFill>
                  <a:round/>
                  <a:headEnd/>
                  <a:tailEnd/>
                </a:ln>
              </p:spPr>
              <p:txBody>
                <a:bodyPr/>
                <a:lstStyle/>
                <a:p>
                  <a:endParaRPr lang="zh-CN" altLang="en-US"/>
                </a:p>
              </p:txBody>
            </p:sp>
          </p:grpSp>
          <p:grpSp>
            <p:nvGrpSpPr>
              <p:cNvPr id="11" name="Group 36"/>
              <p:cNvGrpSpPr>
                <a:grpSpLocks noChangeAspect="1"/>
              </p:cNvGrpSpPr>
              <p:nvPr/>
            </p:nvGrpSpPr>
            <p:grpSpPr bwMode="auto">
              <a:xfrm>
                <a:off x="4860" y="8148"/>
                <a:ext cx="138" cy="156"/>
                <a:chOff x="4677" y="8097"/>
                <a:chExt cx="138" cy="156"/>
              </a:xfrm>
            </p:grpSpPr>
            <p:sp>
              <p:nvSpPr>
                <p:cNvPr id="35878" name="Oval 37"/>
                <p:cNvSpPr>
                  <a:spLocks noChangeAspect="1" noChangeArrowheads="1"/>
                </p:cNvSpPr>
                <p:nvPr/>
              </p:nvSpPr>
              <p:spPr bwMode="auto">
                <a:xfrm>
                  <a:off x="4677" y="8148"/>
                  <a:ext cx="45" cy="45"/>
                </a:xfrm>
                <a:prstGeom prst="ellipse">
                  <a:avLst/>
                </a:prstGeom>
                <a:solidFill>
                  <a:schemeClr val="tx1"/>
                </a:solidFill>
                <a:ln w="9525">
                  <a:solidFill>
                    <a:schemeClr val="tx1"/>
                  </a:solidFill>
                  <a:round/>
                  <a:headEnd/>
                  <a:tailEnd/>
                </a:ln>
              </p:spPr>
              <p:txBody>
                <a:bodyPr/>
                <a:lstStyle/>
                <a:p>
                  <a:endParaRPr lang="zh-CN" altLang="en-US"/>
                </a:p>
              </p:txBody>
            </p:sp>
            <p:sp>
              <p:nvSpPr>
                <p:cNvPr id="35879" name="Line 38"/>
                <p:cNvSpPr>
                  <a:spLocks noChangeAspect="1" noChangeShapeType="1"/>
                </p:cNvSpPr>
                <p:nvPr/>
              </p:nvSpPr>
              <p:spPr bwMode="auto">
                <a:xfrm>
                  <a:off x="4815" y="8097"/>
                  <a:ext cx="0" cy="156"/>
                </a:xfrm>
                <a:prstGeom prst="line">
                  <a:avLst/>
                </a:prstGeom>
                <a:noFill/>
                <a:ln w="9525">
                  <a:solidFill>
                    <a:schemeClr val="tx1"/>
                  </a:solidFill>
                  <a:round/>
                  <a:headEnd/>
                  <a:tailEnd/>
                </a:ln>
              </p:spPr>
              <p:txBody>
                <a:bodyPr/>
                <a:lstStyle/>
                <a:p>
                  <a:endParaRPr lang="zh-CN" altLang="en-US"/>
                </a:p>
              </p:txBody>
            </p:sp>
          </p:grpSp>
          <p:grpSp>
            <p:nvGrpSpPr>
              <p:cNvPr id="12" name="Group 39"/>
              <p:cNvGrpSpPr>
                <a:grpSpLocks noChangeAspect="1"/>
              </p:cNvGrpSpPr>
              <p:nvPr/>
            </p:nvGrpSpPr>
            <p:grpSpPr bwMode="auto">
              <a:xfrm>
                <a:off x="5040" y="8148"/>
                <a:ext cx="138" cy="156"/>
                <a:chOff x="4677" y="8097"/>
                <a:chExt cx="138" cy="156"/>
              </a:xfrm>
            </p:grpSpPr>
            <p:sp>
              <p:nvSpPr>
                <p:cNvPr id="35876" name="Oval 40"/>
                <p:cNvSpPr>
                  <a:spLocks noChangeAspect="1" noChangeArrowheads="1"/>
                </p:cNvSpPr>
                <p:nvPr/>
              </p:nvSpPr>
              <p:spPr bwMode="auto">
                <a:xfrm>
                  <a:off x="4677" y="8148"/>
                  <a:ext cx="45" cy="45"/>
                </a:xfrm>
                <a:prstGeom prst="ellipse">
                  <a:avLst/>
                </a:prstGeom>
                <a:solidFill>
                  <a:schemeClr val="tx1"/>
                </a:solidFill>
                <a:ln w="9525">
                  <a:solidFill>
                    <a:schemeClr val="tx1"/>
                  </a:solidFill>
                  <a:round/>
                  <a:headEnd/>
                  <a:tailEnd/>
                </a:ln>
              </p:spPr>
              <p:txBody>
                <a:bodyPr/>
                <a:lstStyle/>
                <a:p>
                  <a:endParaRPr lang="zh-CN" altLang="en-US"/>
                </a:p>
              </p:txBody>
            </p:sp>
            <p:sp>
              <p:nvSpPr>
                <p:cNvPr id="35877" name="Line 41"/>
                <p:cNvSpPr>
                  <a:spLocks noChangeAspect="1" noChangeShapeType="1"/>
                </p:cNvSpPr>
                <p:nvPr/>
              </p:nvSpPr>
              <p:spPr bwMode="auto">
                <a:xfrm>
                  <a:off x="4815" y="8097"/>
                  <a:ext cx="0" cy="156"/>
                </a:xfrm>
                <a:prstGeom prst="line">
                  <a:avLst/>
                </a:prstGeom>
                <a:noFill/>
                <a:ln w="9525">
                  <a:solidFill>
                    <a:schemeClr val="tx1"/>
                  </a:solidFill>
                  <a:round/>
                  <a:headEnd/>
                  <a:tailEnd/>
                </a:ln>
              </p:spPr>
              <p:txBody>
                <a:bodyPr/>
                <a:lstStyle/>
                <a:p>
                  <a:endParaRPr lang="zh-CN" altLang="en-US"/>
                </a:p>
              </p:txBody>
            </p:sp>
          </p:grpSp>
        </p:grpSp>
        <p:sp>
          <p:nvSpPr>
            <p:cNvPr id="35859" name="Text Box 42"/>
            <p:cNvSpPr txBox="1">
              <a:spLocks noChangeAspect="1" noChangeArrowheads="1"/>
            </p:cNvSpPr>
            <p:nvPr/>
          </p:nvSpPr>
          <p:spPr bwMode="auto">
            <a:xfrm>
              <a:off x="1066" y="3067"/>
              <a:ext cx="595" cy="310"/>
            </a:xfrm>
            <a:prstGeom prst="rect">
              <a:avLst/>
            </a:prstGeom>
            <a:noFill/>
            <a:ln w="9525" algn="ctr">
              <a:noFill/>
              <a:miter lim="800000"/>
              <a:headEnd/>
              <a:tailEnd/>
            </a:ln>
          </p:spPr>
          <p:txBody>
            <a:bodyPr/>
            <a:lstStyle/>
            <a:p>
              <a:pPr algn="just"/>
              <a:r>
                <a:rPr lang="zh-CN" altLang="en-US">
                  <a:latin typeface="Times New Roman" pitchFamily="18" charset="0"/>
                </a:rPr>
                <a:t>自然光</a:t>
              </a:r>
            </a:p>
          </p:txBody>
        </p:sp>
        <p:sp>
          <p:nvSpPr>
            <p:cNvPr id="35860" name="Line 43"/>
            <p:cNvSpPr>
              <a:spLocks noChangeShapeType="1"/>
            </p:cNvSpPr>
            <p:nvPr/>
          </p:nvSpPr>
          <p:spPr bwMode="auto">
            <a:xfrm>
              <a:off x="2584" y="3389"/>
              <a:ext cx="1274" cy="0"/>
            </a:xfrm>
            <a:prstGeom prst="line">
              <a:avLst/>
            </a:prstGeom>
            <a:noFill/>
            <a:ln w="19050">
              <a:solidFill>
                <a:schemeClr val="tx1"/>
              </a:solidFill>
              <a:round/>
              <a:headEnd/>
              <a:tailEnd type="stealth" w="med" len="lg"/>
            </a:ln>
          </p:spPr>
          <p:txBody>
            <a:bodyPr/>
            <a:lstStyle/>
            <a:p>
              <a:endParaRPr lang="zh-CN" altLang="en-US"/>
            </a:p>
          </p:txBody>
        </p:sp>
        <p:sp>
          <p:nvSpPr>
            <p:cNvPr id="35861" name="AutoShape 44"/>
            <p:cNvSpPr>
              <a:spLocks noChangeAspect="1" noChangeArrowheads="1"/>
            </p:cNvSpPr>
            <p:nvPr/>
          </p:nvSpPr>
          <p:spPr bwMode="auto">
            <a:xfrm flipH="1">
              <a:off x="2515" y="3176"/>
              <a:ext cx="783" cy="413"/>
            </a:xfrm>
            <a:prstGeom prst="cube">
              <a:avLst>
                <a:gd name="adj" fmla="val 25000"/>
              </a:avLst>
            </a:prstGeom>
            <a:solidFill>
              <a:srgbClr val="CCFFCC">
                <a:alpha val="50195"/>
              </a:srgbClr>
            </a:solidFill>
            <a:ln w="9525">
              <a:solidFill>
                <a:schemeClr val="tx1"/>
              </a:solidFill>
              <a:miter lim="800000"/>
              <a:headEnd/>
              <a:tailEnd/>
            </a:ln>
          </p:spPr>
          <p:txBody>
            <a:bodyPr/>
            <a:lstStyle/>
            <a:p>
              <a:endParaRPr lang="zh-CN" altLang="en-US"/>
            </a:p>
          </p:txBody>
        </p:sp>
        <p:grpSp>
          <p:nvGrpSpPr>
            <p:cNvPr id="13" name="Group 45"/>
            <p:cNvGrpSpPr>
              <a:grpSpLocks noChangeAspect="1"/>
            </p:cNvGrpSpPr>
            <p:nvPr/>
          </p:nvGrpSpPr>
          <p:grpSpPr bwMode="auto">
            <a:xfrm>
              <a:off x="2108" y="3341"/>
              <a:ext cx="466" cy="107"/>
              <a:chOff x="3240" y="7140"/>
              <a:chExt cx="705" cy="162"/>
            </a:xfrm>
          </p:grpSpPr>
          <p:sp>
            <p:nvSpPr>
              <p:cNvPr id="35869" name="Line 46"/>
              <p:cNvSpPr>
                <a:spLocks noChangeAspect="1" noChangeShapeType="1"/>
              </p:cNvSpPr>
              <p:nvPr/>
            </p:nvSpPr>
            <p:spPr bwMode="auto">
              <a:xfrm>
                <a:off x="3240" y="7203"/>
                <a:ext cx="705" cy="3"/>
              </a:xfrm>
              <a:prstGeom prst="line">
                <a:avLst/>
              </a:prstGeom>
              <a:noFill/>
              <a:ln w="19050">
                <a:solidFill>
                  <a:schemeClr val="tx1"/>
                </a:solidFill>
                <a:round/>
                <a:headEnd/>
                <a:tailEnd type="stealth" w="med" len="lg"/>
              </a:ln>
            </p:spPr>
            <p:txBody>
              <a:bodyPr/>
              <a:lstStyle/>
              <a:p>
                <a:endParaRPr lang="zh-CN" altLang="en-US"/>
              </a:p>
            </p:txBody>
          </p:sp>
          <p:sp>
            <p:nvSpPr>
              <p:cNvPr id="35870" name="Line 47"/>
              <p:cNvSpPr>
                <a:spLocks noChangeAspect="1" noChangeShapeType="1"/>
              </p:cNvSpPr>
              <p:nvPr/>
            </p:nvSpPr>
            <p:spPr bwMode="auto">
              <a:xfrm>
                <a:off x="3513" y="7146"/>
                <a:ext cx="0" cy="156"/>
              </a:xfrm>
              <a:prstGeom prst="line">
                <a:avLst/>
              </a:prstGeom>
              <a:noFill/>
              <a:ln w="9525">
                <a:solidFill>
                  <a:schemeClr val="tx1"/>
                </a:solidFill>
                <a:round/>
                <a:headEnd/>
                <a:tailEnd/>
              </a:ln>
            </p:spPr>
            <p:txBody>
              <a:bodyPr/>
              <a:lstStyle/>
              <a:p>
                <a:endParaRPr lang="zh-CN" altLang="en-US"/>
              </a:p>
            </p:txBody>
          </p:sp>
          <p:sp>
            <p:nvSpPr>
              <p:cNvPr id="35871" name="Line 48"/>
              <p:cNvSpPr>
                <a:spLocks noChangeAspect="1" noChangeShapeType="1"/>
              </p:cNvSpPr>
              <p:nvPr/>
            </p:nvSpPr>
            <p:spPr bwMode="auto">
              <a:xfrm>
                <a:off x="3693" y="7146"/>
                <a:ext cx="0" cy="156"/>
              </a:xfrm>
              <a:prstGeom prst="line">
                <a:avLst/>
              </a:prstGeom>
              <a:noFill/>
              <a:ln w="9525">
                <a:solidFill>
                  <a:schemeClr val="tx1"/>
                </a:solidFill>
                <a:round/>
                <a:headEnd/>
                <a:tailEnd/>
              </a:ln>
            </p:spPr>
            <p:txBody>
              <a:bodyPr/>
              <a:lstStyle/>
              <a:p>
                <a:endParaRPr lang="zh-CN" altLang="en-US"/>
              </a:p>
            </p:txBody>
          </p:sp>
          <p:sp>
            <p:nvSpPr>
              <p:cNvPr id="35872" name="Line 49"/>
              <p:cNvSpPr>
                <a:spLocks noChangeAspect="1" noChangeShapeType="1"/>
              </p:cNvSpPr>
              <p:nvPr/>
            </p:nvSpPr>
            <p:spPr bwMode="auto">
              <a:xfrm>
                <a:off x="3330" y="7140"/>
                <a:ext cx="0" cy="156"/>
              </a:xfrm>
              <a:prstGeom prst="line">
                <a:avLst/>
              </a:prstGeom>
              <a:noFill/>
              <a:ln w="9525">
                <a:solidFill>
                  <a:schemeClr val="tx1"/>
                </a:solidFill>
                <a:round/>
                <a:headEnd/>
                <a:tailEnd/>
              </a:ln>
            </p:spPr>
            <p:txBody>
              <a:bodyPr/>
              <a:lstStyle/>
              <a:p>
                <a:endParaRPr lang="zh-CN" altLang="en-US"/>
              </a:p>
            </p:txBody>
          </p:sp>
        </p:grpSp>
        <p:sp>
          <p:nvSpPr>
            <p:cNvPr id="35863" name="Line 50"/>
            <p:cNvSpPr>
              <a:spLocks noChangeAspect="1" noChangeShapeType="1"/>
            </p:cNvSpPr>
            <p:nvPr/>
          </p:nvSpPr>
          <p:spPr bwMode="auto">
            <a:xfrm rot="2870350">
              <a:off x="3377" y="3337"/>
              <a:ext cx="1" cy="104"/>
            </a:xfrm>
            <a:prstGeom prst="line">
              <a:avLst/>
            </a:prstGeom>
            <a:noFill/>
            <a:ln w="9525">
              <a:solidFill>
                <a:schemeClr val="tx1"/>
              </a:solidFill>
              <a:round/>
              <a:headEnd/>
              <a:tailEnd/>
            </a:ln>
          </p:spPr>
          <p:txBody>
            <a:bodyPr/>
            <a:lstStyle/>
            <a:p>
              <a:endParaRPr lang="zh-CN" altLang="en-US"/>
            </a:p>
          </p:txBody>
        </p:sp>
        <p:sp>
          <p:nvSpPr>
            <p:cNvPr id="35864" name="Line 51"/>
            <p:cNvSpPr>
              <a:spLocks noChangeAspect="1" noChangeShapeType="1"/>
            </p:cNvSpPr>
            <p:nvPr/>
          </p:nvSpPr>
          <p:spPr bwMode="auto">
            <a:xfrm rot="2669030">
              <a:off x="3486" y="3335"/>
              <a:ext cx="1" cy="103"/>
            </a:xfrm>
            <a:prstGeom prst="line">
              <a:avLst/>
            </a:prstGeom>
            <a:noFill/>
            <a:ln w="9525">
              <a:solidFill>
                <a:schemeClr val="tx1"/>
              </a:solidFill>
              <a:round/>
              <a:headEnd/>
              <a:tailEnd/>
            </a:ln>
          </p:spPr>
          <p:txBody>
            <a:bodyPr/>
            <a:lstStyle/>
            <a:p>
              <a:endParaRPr lang="zh-CN" altLang="en-US"/>
            </a:p>
          </p:txBody>
        </p:sp>
        <p:sp>
          <p:nvSpPr>
            <p:cNvPr id="35865" name="Text Box 52"/>
            <p:cNvSpPr txBox="1">
              <a:spLocks noChangeAspect="1" noChangeArrowheads="1"/>
            </p:cNvSpPr>
            <p:nvPr/>
          </p:nvSpPr>
          <p:spPr bwMode="auto">
            <a:xfrm>
              <a:off x="2584" y="3698"/>
              <a:ext cx="595" cy="310"/>
            </a:xfrm>
            <a:prstGeom prst="rect">
              <a:avLst/>
            </a:prstGeom>
            <a:noFill/>
            <a:ln w="9525" algn="ctr">
              <a:noFill/>
              <a:miter lim="800000"/>
              <a:headEnd/>
              <a:tailEnd/>
            </a:ln>
          </p:spPr>
          <p:txBody>
            <a:bodyPr/>
            <a:lstStyle/>
            <a:p>
              <a:pPr algn="just"/>
              <a:r>
                <a:rPr lang="zh-CN" altLang="en-US">
                  <a:latin typeface="Times New Roman" pitchFamily="18" charset="0"/>
                </a:rPr>
                <a:t>样品室</a:t>
              </a:r>
            </a:p>
          </p:txBody>
        </p:sp>
        <p:sp>
          <p:nvSpPr>
            <p:cNvPr id="35866" name="Line 53"/>
            <p:cNvSpPr>
              <a:spLocks noChangeAspect="1" noChangeShapeType="1"/>
            </p:cNvSpPr>
            <p:nvPr/>
          </p:nvSpPr>
          <p:spPr bwMode="auto">
            <a:xfrm>
              <a:off x="1870" y="3492"/>
              <a:ext cx="0" cy="206"/>
            </a:xfrm>
            <a:prstGeom prst="line">
              <a:avLst/>
            </a:prstGeom>
            <a:noFill/>
            <a:ln w="6350">
              <a:solidFill>
                <a:srgbClr val="FF0000"/>
              </a:solidFill>
              <a:round/>
              <a:headEnd type="stealth" w="med" len="lg"/>
              <a:tailEnd type="stealth" w="med" len="lg"/>
            </a:ln>
          </p:spPr>
          <p:txBody>
            <a:bodyPr/>
            <a:lstStyle/>
            <a:p>
              <a:endParaRPr lang="zh-CN" altLang="en-US"/>
            </a:p>
          </p:txBody>
        </p:sp>
        <p:sp>
          <p:nvSpPr>
            <p:cNvPr id="35867" name="Line 54"/>
            <p:cNvSpPr>
              <a:spLocks noChangeAspect="1" noChangeShapeType="1"/>
            </p:cNvSpPr>
            <p:nvPr/>
          </p:nvSpPr>
          <p:spPr bwMode="auto">
            <a:xfrm rot="2669030">
              <a:off x="3605" y="3339"/>
              <a:ext cx="1" cy="103"/>
            </a:xfrm>
            <a:prstGeom prst="line">
              <a:avLst/>
            </a:prstGeom>
            <a:noFill/>
            <a:ln w="9525">
              <a:solidFill>
                <a:schemeClr val="tx1"/>
              </a:solidFill>
              <a:round/>
              <a:headEnd/>
              <a:tailEnd/>
            </a:ln>
          </p:spPr>
          <p:txBody>
            <a:bodyPr/>
            <a:lstStyle/>
            <a:p>
              <a:endParaRPr lang="zh-CN" altLang="en-US"/>
            </a:p>
          </p:txBody>
        </p:sp>
        <p:sp>
          <p:nvSpPr>
            <p:cNvPr id="35868" name="Arc 55"/>
            <p:cNvSpPr>
              <a:spLocks/>
            </p:cNvSpPr>
            <p:nvPr/>
          </p:nvSpPr>
          <p:spPr bwMode="auto">
            <a:xfrm>
              <a:off x="3923" y="3022"/>
              <a:ext cx="182" cy="227"/>
            </a:xfrm>
            <a:custGeom>
              <a:avLst/>
              <a:gdLst>
                <a:gd name="T0" fmla="*/ 0 w 21600"/>
                <a:gd name="T1" fmla="*/ 0 h 21600"/>
                <a:gd name="T2" fmla="*/ 182 w 21600"/>
                <a:gd name="T3" fmla="*/ 227 h 21600"/>
                <a:gd name="T4" fmla="*/ 0 w 21600"/>
                <a:gd name="T5" fmla="*/ 22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type="stealth" w="med" len="lg"/>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wipe(left)">
                                      <p:cBhvr>
                                        <p:cTn id="7" dur="500"/>
                                        <p:tgtEl>
                                          <p:spTgt spid="696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35"/>
                                        </p:tgtEl>
                                        <p:attrNameLst>
                                          <p:attrName>style.visibility</p:attrName>
                                        </p:attrNameLst>
                                      </p:cBhvr>
                                      <p:to>
                                        <p:strVal val="visible"/>
                                      </p:to>
                                    </p:set>
                                    <p:animEffect transition="in" filter="wipe(left)">
                                      <p:cBhvr>
                                        <p:cTn id="12" dur="500"/>
                                        <p:tgtEl>
                                          <p:spTgt spid="696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9636"/>
                                        </p:tgtEl>
                                        <p:attrNameLst>
                                          <p:attrName>style.visibility</p:attrName>
                                        </p:attrNameLst>
                                      </p:cBhvr>
                                      <p:to>
                                        <p:strVal val="visible"/>
                                      </p:to>
                                    </p:set>
                                    <p:animEffect transition="in" filter="wipe(left)">
                                      <p:cBhvr>
                                        <p:cTn id="17" dur="500"/>
                                        <p:tgtEl>
                                          <p:spTgt spid="696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640"/>
                                        </p:tgtEl>
                                        <p:attrNameLst>
                                          <p:attrName>style.visibility</p:attrName>
                                        </p:attrNameLst>
                                      </p:cBhvr>
                                      <p:to>
                                        <p:strVal val="visible"/>
                                      </p:to>
                                    </p:set>
                                    <p:animEffect transition="in" filter="wipe(left)">
                                      <p:cBhvr>
                                        <p:cTn id="27" dur="500"/>
                                        <p:tgtEl>
                                          <p:spTgt spid="696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9642"/>
                                        </p:tgtEl>
                                        <p:attrNameLst>
                                          <p:attrName>style.visibility</p:attrName>
                                        </p:attrNameLst>
                                      </p:cBhvr>
                                      <p:to>
                                        <p:strVal val="visible"/>
                                      </p:to>
                                    </p:set>
                                    <p:animEffect transition="in" filter="wipe(left)">
                                      <p:cBhvr>
                                        <p:cTn id="32" dur="500"/>
                                        <p:tgtEl>
                                          <p:spTgt spid="696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9643"/>
                                        </p:tgtEl>
                                        <p:attrNameLst>
                                          <p:attrName>style.visibility</p:attrName>
                                        </p:attrNameLst>
                                      </p:cBhvr>
                                      <p:to>
                                        <p:strVal val="visible"/>
                                      </p:to>
                                    </p:set>
                                    <p:animEffect transition="in" filter="wipe(left)">
                                      <p:cBhvr>
                                        <p:cTn id="37" dur="500"/>
                                        <p:tgtEl>
                                          <p:spTgt spid="696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5" grpId="0"/>
      <p:bldP spid="69640" grpId="0"/>
      <p:bldP spid="696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468313" y="476250"/>
            <a:ext cx="8064500" cy="1117600"/>
          </a:xfrm>
          <a:prstGeom prst="rect">
            <a:avLst/>
          </a:prstGeom>
          <a:noFill/>
          <a:ln w="9525">
            <a:noFill/>
            <a:miter lim="800000"/>
            <a:headEnd/>
            <a:tailEnd/>
          </a:ln>
        </p:spPr>
        <p:txBody>
          <a:bodyPr>
            <a:spAutoFit/>
          </a:bodyPr>
          <a:lstStyle/>
          <a:p>
            <a:pPr>
              <a:lnSpc>
                <a:spcPct val="120000"/>
              </a:lnSpc>
              <a:spcBef>
                <a:spcPct val="50000"/>
              </a:spcBef>
            </a:pPr>
            <a:r>
              <a:rPr lang="zh-CN" altLang="en-US" sz="2800" b="1">
                <a:solidFill>
                  <a:srgbClr val="FF0000"/>
                </a:solidFill>
                <a:ea typeface="黑体" pitchFamily="49" charset="-122"/>
              </a:rPr>
              <a:t>磁致旋光：</a:t>
            </a:r>
            <a:r>
              <a:rPr lang="zh-CN" altLang="en-US" sz="2800" b="1"/>
              <a:t>某些磁性物质在外磁场的作用下出现旋光现象，称为</a:t>
            </a:r>
            <a:r>
              <a:rPr lang="zh-CN" altLang="en-US" sz="2800" b="1">
                <a:solidFill>
                  <a:srgbClr val="FF0000"/>
                </a:solidFill>
                <a:ea typeface="黑体" pitchFamily="49" charset="-122"/>
              </a:rPr>
              <a:t>法拉第磁旋效应</a:t>
            </a:r>
            <a:r>
              <a:rPr lang="zh-CN" altLang="en-US" sz="2800" b="1">
                <a:ea typeface="黑体" pitchFamily="49" charset="-122"/>
              </a:rPr>
              <a:t>。</a:t>
            </a:r>
            <a:r>
              <a:rPr lang="zh-CN" altLang="en-US" sz="2800" b="1">
                <a:solidFill>
                  <a:srgbClr val="FFFF00"/>
                </a:solidFill>
                <a:ea typeface="黑体" pitchFamily="49" charset="-122"/>
              </a:rPr>
              <a:t> </a:t>
            </a:r>
          </a:p>
        </p:txBody>
      </p:sp>
      <p:sp>
        <p:nvSpPr>
          <p:cNvPr id="70659" name="Text Box 3"/>
          <p:cNvSpPr txBox="1">
            <a:spLocks noChangeArrowheads="1"/>
          </p:cNvSpPr>
          <p:nvPr/>
        </p:nvSpPr>
        <p:spPr bwMode="auto">
          <a:xfrm>
            <a:off x="539750" y="1628775"/>
            <a:ext cx="7993063" cy="1117600"/>
          </a:xfrm>
          <a:prstGeom prst="rect">
            <a:avLst/>
          </a:prstGeom>
          <a:noFill/>
          <a:ln w="9525" algn="ctr">
            <a:noFill/>
            <a:miter lim="800000"/>
            <a:headEnd/>
            <a:tailEnd/>
          </a:ln>
        </p:spPr>
        <p:txBody>
          <a:bodyPr>
            <a:spAutoFit/>
          </a:bodyPr>
          <a:lstStyle/>
          <a:p>
            <a:pPr>
              <a:lnSpc>
                <a:spcPct val="120000"/>
              </a:lnSpc>
              <a:spcBef>
                <a:spcPct val="50000"/>
              </a:spcBef>
            </a:pPr>
            <a:r>
              <a:rPr lang="zh-CN" altLang="en-US" sz="2800" b="1">
                <a:latin typeface="Times New Roman" pitchFamily="18" charset="0"/>
              </a:rPr>
              <a:t>实验表明，磁致旋光度与样品的长度 </a:t>
            </a:r>
            <a:r>
              <a:rPr lang="en-US" altLang="zh-CN" sz="2800" b="1" i="1">
                <a:latin typeface="Times New Roman" pitchFamily="18" charset="0"/>
              </a:rPr>
              <a:t>l </a:t>
            </a:r>
            <a:r>
              <a:rPr lang="zh-CN" altLang="en-US" sz="2800" b="1">
                <a:latin typeface="Times New Roman" pitchFamily="18" charset="0"/>
              </a:rPr>
              <a:t>、所加磁感应强度 </a:t>
            </a:r>
            <a:r>
              <a:rPr lang="en-US" altLang="zh-CN" sz="2800" b="1" i="1">
                <a:latin typeface="Times New Roman" pitchFamily="18" charset="0"/>
              </a:rPr>
              <a:t>B </a:t>
            </a:r>
            <a:r>
              <a:rPr lang="zh-CN" altLang="en-US" sz="2800" b="1">
                <a:latin typeface="Times New Roman" pitchFamily="18" charset="0"/>
              </a:rPr>
              <a:t>成正比： </a:t>
            </a:r>
          </a:p>
        </p:txBody>
      </p:sp>
      <p:sp>
        <p:nvSpPr>
          <p:cNvPr id="36870" name="Rectangle 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70661" name="Object 5"/>
          <p:cNvGraphicFramePr>
            <a:graphicFrameLocks noChangeAspect="1"/>
          </p:cNvGraphicFramePr>
          <p:nvPr/>
        </p:nvGraphicFramePr>
        <p:xfrm>
          <a:off x="2411413" y="2852738"/>
          <a:ext cx="1425575" cy="530225"/>
        </p:xfrm>
        <a:graphic>
          <a:graphicData uri="http://schemas.openxmlformats.org/presentationml/2006/ole">
            <p:oleObj spid="_x0000_s82946" name="Equation" r:id="rId3" imgW="545760" imgH="203040" progId="Equation.DSMT4">
              <p:embed/>
            </p:oleObj>
          </a:graphicData>
        </a:graphic>
      </p:graphicFrame>
      <p:sp>
        <p:nvSpPr>
          <p:cNvPr id="70662" name="Text Box 6"/>
          <p:cNvSpPr txBox="1">
            <a:spLocks noChangeArrowheads="1"/>
          </p:cNvSpPr>
          <p:nvPr/>
        </p:nvSpPr>
        <p:spPr bwMode="auto">
          <a:xfrm>
            <a:off x="539750" y="3357563"/>
            <a:ext cx="7921625" cy="1117600"/>
          </a:xfrm>
          <a:prstGeom prst="rect">
            <a:avLst/>
          </a:prstGeom>
          <a:noFill/>
          <a:ln w="9525" algn="ctr">
            <a:noFill/>
            <a:miter lim="800000"/>
            <a:headEnd/>
            <a:tailEnd/>
          </a:ln>
        </p:spPr>
        <p:txBody>
          <a:bodyPr>
            <a:spAutoFit/>
          </a:bodyPr>
          <a:lstStyle/>
          <a:p>
            <a:pPr>
              <a:lnSpc>
                <a:spcPct val="120000"/>
              </a:lnSpc>
              <a:spcBef>
                <a:spcPct val="50000"/>
              </a:spcBef>
            </a:pPr>
            <a:r>
              <a:rPr lang="en-US" altLang="zh-CN" sz="2800" b="1" i="1">
                <a:latin typeface="Times New Roman" pitchFamily="18" charset="0"/>
              </a:rPr>
              <a:t>V </a:t>
            </a:r>
            <a:r>
              <a:rPr lang="zh-CN" altLang="en-US" sz="2800" b="1">
                <a:latin typeface="Times New Roman" pitchFamily="18" charset="0"/>
              </a:rPr>
              <a:t>称为</a:t>
            </a:r>
            <a:r>
              <a:rPr lang="zh-CN" altLang="en-US" sz="2800" b="1">
                <a:solidFill>
                  <a:srgbClr val="FF0000"/>
                </a:solidFill>
                <a:latin typeface="Times New Roman" pitchFamily="18" charset="0"/>
                <a:ea typeface="黑体" pitchFamily="49" charset="-122"/>
              </a:rPr>
              <a:t>费尔德常量</a:t>
            </a:r>
            <a:r>
              <a:rPr lang="zh-CN" altLang="en-US" sz="2800" b="1">
                <a:latin typeface="Times New Roman" pitchFamily="18" charset="0"/>
              </a:rPr>
              <a:t>，与物质的性质、光的波长以及温度等有关。 </a:t>
            </a:r>
          </a:p>
        </p:txBody>
      </p:sp>
      <p:grpSp>
        <p:nvGrpSpPr>
          <p:cNvPr id="2" name="Group 7"/>
          <p:cNvGrpSpPr>
            <a:grpSpLocks/>
          </p:cNvGrpSpPr>
          <p:nvPr/>
        </p:nvGrpSpPr>
        <p:grpSpPr bwMode="auto">
          <a:xfrm>
            <a:off x="3419475" y="3933825"/>
            <a:ext cx="5029200" cy="2576513"/>
            <a:chOff x="2064" y="912"/>
            <a:chExt cx="3168" cy="1623"/>
          </a:xfrm>
        </p:grpSpPr>
        <p:grpSp>
          <p:nvGrpSpPr>
            <p:cNvPr id="3" name="Group 8"/>
            <p:cNvGrpSpPr>
              <a:grpSpLocks/>
            </p:cNvGrpSpPr>
            <p:nvPr/>
          </p:nvGrpSpPr>
          <p:grpSpPr bwMode="auto">
            <a:xfrm>
              <a:off x="3168" y="1200"/>
              <a:ext cx="1296" cy="960"/>
              <a:chOff x="3120" y="1200"/>
              <a:chExt cx="1296" cy="960"/>
            </a:xfrm>
          </p:grpSpPr>
          <p:sp>
            <p:nvSpPr>
              <p:cNvPr id="36886" name="Rectangle 9" descr="宽上对角线"/>
              <p:cNvSpPr>
                <a:spLocks noChangeArrowheads="1"/>
              </p:cNvSpPr>
              <p:nvPr/>
            </p:nvSpPr>
            <p:spPr bwMode="auto">
              <a:xfrm>
                <a:off x="3360" y="1392"/>
                <a:ext cx="240" cy="288"/>
              </a:xfrm>
              <a:prstGeom prst="rect">
                <a:avLst/>
              </a:prstGeom>
              <a:pattFill prst="wdUpDiag">
                <a:fgClr>
                  <a:schemeClr val="bg1"/>
                </a:fgClr>
                <a:bgClr>
                  <a:schemeClr val="tx1"/>
                </a:bgClr>
              </a:pattFill>
              <a:ln w="9525">
                <a:noFill/>
                <a:miter lim="800000"/>
                <a:headEnd/>
                <a:tailEnd/>
              </a:ln>
            </p:spPr>
            <p:txBody>
              <a:bodyPr wrap="none" anchor="ctr"/>
              <a:lstStyle/>
              <a:p>
                <a:endParaRPr lang="zh-CN" altLang="en-US"/>
              </a:p>
            </p:txBody>
          </p:sp>
          <p:sp>
            <p:nvSpPr>
              <p:cNvPr id="36887" name="Rectangle 10" descr="宽上对角线"/>
              <p:cNvSpPr>
                <a:spLocks noChangeArrowheads="1"/>
              </p:cNvSpPr>
              <p:nvPr/>
            </p:nvSpPr>
            <p:spPr bwMode="auto">
              <a:xfrm>
                <a:off x="3936" y="1392"/>
                <a:ext cx="240" cy="288"/>
              </a:xfrm>
              <a:prstGeom prst="rect">
                <a:avLst/>
              </a:prstGeom>
              <a:pattFill prst="wdUpDiag">
                <a:fgClr>
                  <a:schemeClr val="bg1"/>
                </a:fgClr>
                <a:bgClr>
                  <a:schemeClr val="tx1"/>
                </a:bgClr>
              </a:pattFill>
              <a:ln w="9525">
                <a:noFill/>
                <a:miter lim="800000"/>
                <a:headEnd/>
                <a:tailEnd/>
              </a:ln>
            </p:spPr>
            <p:txBody>
              <a:bodyPr wrap="none" anchor="ctr"/>
              <a:lstStyle/>
              <a:p>
                <a:endParaRPr lang="zh-CN" altLang="en-US"/>
              </a:p>
            </p:txBody>
          </p:sp>
          <p:sp>
            <p:nvSpPr>
              <p:cNvPr id="36888" name="Rectangle 11" descr="宽上对角线"/>
              <p:cNvSpPr>
                <a:spLocks noChangeArrowheads="1"/>
              </p:cNvSpPr>
              <p:nvPr/>
            </p:nvSpPr>
            <p:spPr bwMode="auto">
              <a:xfrm>
                <a:off x="3120" y="1920"/>
                <a:ext cx="1296" cy="240"/>
              </a:xfrm>
              <a:prstGeom prst="rect">
                <a:avLst/>
              </a:prstGeom>
              <a:pattFill prst="wdUpDiag">
                <a:fgClr>
                  <a:schemeClr val="bg1"/>
                </a:fgClr>
                <a:bgClr>
                  <a:schemeClr val="tx1"/>
                </a:bgClr>
              </a:pattFill>
              <a:ln w="9525">
                <a:noFill/>
                <a:miter lim="800000"/>
                <a:headEnd/>
                <a:tailEnd/>
              </a:ln>
            </p:spPr>
            <p:txBody>
              <a:bodyPr wrap="none" anchor="ctr"/>
              <a:lstStyle/>
              <a:p>
                <a:endParaRPr lang="zh-CN" altLang="en-US"/>
              </a:p>
            </p:txBody>
          </p:sp>
          <p:sp>
            <p:nvSpPr>
              <p:cNvPr id="36889" name="Rectangle 12" descr="宽上对角线"/>
              <p:cNvSpPr>
                <a:spLocks noChangeArrowheads="1"/>
              </p:cNvSpPr>
              <p:nvPr/>
            </p:nvSpPr>
            <p:spPr bwMode="auto">
              <a:xfrm>
                <a:off x="3120" y="1248"/>
                <a:ext cx="240" cy="672"/>
              </a:xfrm>
              <a:prstGeom prst="rect">
                <a:avLst/>
              </a:prstGeom>
              <a:pattFill prst="wdUpDiag">
                <a:fgClr>
                  <a:schemeClr val="bg1"/>
                </a:fgClr>
                <a:bgClr>
                  <a:schemeClr val="tx1"/>
                </a:bgClr>
              </a:pattFill>
              <a:ln w="9525">
                <a:noFill/>
                <a:miter lim="800000"/>
                <a:headEnd/>
                <a:tailEnd/>
              </a:ln>
            </p:spPr>
            <p:txBody>
              <a:bodyPr wrap="none" anchor="ctr"/>
              <a:lstStyle/>
              <a:p>
                <a:endParaRPr lang="zh-CN" altLang="en-US"/>
              </a:p>
            </p:txBody>
          </p:sp>
          <p:sp>
            <p:nvSpPr>
              <p:cNvPr id="36890" name="Rectangle 13" descr="宽上对角线"/>
              <p:cNvSpPr>
                <a:spLocks noChangeArrowheads="1"/>
              </p:cNvSpPr>
              <p:nvPr/>
            </p:nvSpPr>
            <p:spPr bwMode="auto">
              <a:xfrm>
                <a:off x="4176" y="1296"/>
                <a:ext cx="240" cy="624"/>
              </a:xfrm>
              <a:prstGeom prst="rect">
                <a:avLst/>
              </a:prstGeom>
              <a:pattFill prst="wdUpDiag">
                <a:fgClr>
                  <a:schemeClr val="bg1"/>
                </a:fgClr>
                <a:bgClr>
                  <a:schemeClr val="tx1"/>
                </a:bgClr>
              </a:pattFill>
              <a:ln w="9525">
                <a:noFill/>
                <a:miter lim="800000"/>
                <a:headEnd/>
                <a:tailEnd/>
              </a:ln>
            </p:spPr>
            <p:txBody>
              <a:bodyPr wrap="none" anchor="ctr"/>
              <a:lstStyle/>
              <a:p>
                <a:endParaRPr lang="zh-CN" altLang="en-US"/>
              </a:p>
            </p:txBody>
          </p:sp>
          <p:sp>
            <p:nvSpPr>
              <p:cNvPr id="36891" name="Rectangle 14" descr="轮廓式菱形"/>
              <p:cNvSpPr>
                <a:spLocks noChangeArrowheads="1"/>
              </p:cNvSpPr>
              <p:nvPr/>
            </p:nvSpPr>
            <p:spPr bwMode="auto">
              <a:xfrm>
                <a:off x="3408" y="1200"/>
                <a:ext cx="144" cy="624"/>
              </a:xfrm>
              <a:prstGeom prst="rect">
                <a:avLst/>
              </a:prstGeom>
              <a:pattFill prst="openDmnd">
                <a:fgClr>
                  <a:schemeClr val="tx2"/>
                </a:fgClr>
                <a:bgClr>
                  <a:schemeClr val="bg1"/>
                </a:bgClr>
              </a:pattFill>
              <a:ln w="28575">
                <a:solidFill>
                  <a:schemeClr val="tx1"/>
                </a:solidFill>
                <a:miter lim="800000"/>
                <a:headEnd/>
                <a:tailEnd/>
              </a:ln>
            </p:spPr>
            <p:txBody>
              <a:bodyPr wrap="none" anchor="ctr"/>
              <a:lstStyle/>
              <a:p>
                <a:endParaRPr lang="zh-CN" altLang="en-US"/>
              </a:p>
            </p:txBody>
          </p:sp>
          <p:sp>
            <p:nvSpPr>
              <p:cNvPr id="36892" name="Rectangle 15" descr="轮廓式菱形"/>
              <p:cNvSpPr>
                <a:spLocks noChangeArrowheads="1"/>
              </p:cNvSpPr>
              <p:nvPr/>
            </p:nvSpPr>
            <p:spPr bwMode="auto">
              <a:xfrm>
                <a:off x="3984" y="1200"/>
                <a:ext cx="144" cy="624"/>
              </a:xfrm>
              <a:prstGeom prst="rect">
                <a:avLst/>
              </a:prstGeom>
              <a:pattFill prst="openDmnd">
                <a:fgClr>
                  <a:schemeClr val="tx2"/>
                </a:fgClr>
                <a:bgClr>
                  <a:schemeClr val="bg1"/>
                </a:bgClr>
              </a:pattFill>
              <a:ln w="28575">
                <a:solidFill>
                  <a:schemeClr val="tx1"/>
                </a:solidFill>
                <a:miter lim="800000"/>
                <a:headEnd/>
                <a:tailEnd/>
              </a:ln>
            </p:spPr>
            <p:txBody>
              <a:bodyPr wrap="none" anchor="ctr"/>
              <a:lstStyle/>
              <a:p>
                <a:endParaRPr lang="zh-CN" altLang="en-US"/>
              </a:p>
            </p:txBody>
          </p:sp>
          <p:sp>
            <p:nvSpPr>
              <p:cNvPr id="36893" name="Rectangle 16"/>
              <p:cNvSpPr>
                <a:spLocks noChangeArrowheads="1"/>
              </p:cNvSpPr>
              <p:nvPr/>
            </p:nvSpPr>
            <p:spPr bwMode="auto">
              <a:xfrm>
                <a:off x="3936" y="1488"/>
                <a:ext cx="480" cy="96"/>
              </a:xfrm>
              <a:prstGeom prst="rect">
                <a:avLst/>
              </a:prstGeom>
              <a:solidFill>
                <a:schemeClr val="bg1"/>
              </a:solidFill>
              <a:ln w="9525">
                <a:noFill/>
                <a:miter lim="800000"/>
                <a:headEnd/>
                <a:tailEnd/>
              </a:ln>
            </p:spPr>
            <p:txBody>
              <a:bodyPr wrap="none" anchor="ctr"/>
              <a:lstStyle/>
              <a:p>
                <a:endParaRPr lang="zh-CN" altLang="en-US"/>
              </a:p>
            </p:txBody>
          </p:sp>
        </p:grpSp>
        <p:grpSp>
          <p:nvGrpSpPr>
            <p:cNvPr id="4" name="Group 17"/>
            <p:cNvGrpSpPr>
              <a:grpSpLocks/>
            </p:cNvGrpSpPr>
            <p:nvPr/>
          </p:nvGrpSpPr>
          <p:grpSpPr bwMode="auto">
            <a:xfrm>
              <a:off x="2736" y="1248"/>
              <a:ext cx="2016" cy="720"/>
              <a:chOff x="2736" y="1248"/>
              <a:chExt cx="2016" cy="720"/>
            </a:xfrm>
          </p:grpSpPr>
          <p:sp>
            <p:nvSpPr>
              <p:cNvPr id="36884" name="Rectangle 18"/>
              <p:cNvSpPr>
                <a:spLocks noChangeArrowheads="1"/>
              </p:cNvSpPr>
              <p:nvPr/>
            </p:nvSpPr>
            <p:spPr bwMode="auto">
              <a:xfrm>
                <a:off x="2736" y="1248"/>
                <a:ext cx="48" cy="72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36885" name="Rectangle 19"/>
              <p:cNvSpPr>
                <a:spLocks noChangeArrowheads="1"/>
              </p:cNvSpPr>
              <p:nvPr/>
            </p:nvSpPr>
            <p:spPr bwMode="auto">
              <a:xfrm>
                <a:off x="4704" y="1248"/>
                <a:ext cx="48" cy="72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grpSp>
        <p:grpSp>
          <p:nvGrpSpPr>
            <p:cNvPr id="5" name="Group 20"/>
            <p:cNvGrpSpPr>
              <a:grpSpLocks/>
            </p:cNvGrpSpPr>
            <p:nvPr/>
          </p:nvGrpSpPr>
          <p:grpSpPr bwMode="auto">
            <a:xfrm>
              <a:off x="2064" y="912"/>
              <a:ext cx="3168" cy="1623"/>
              <a:chOff x="2064" y="912"/>
              <a:chExt cx="3168" cy="1623"/>
            </a:xfrm>
          </p:grpSpPr>
          <p:sp>
            <p:nvSpPr>
              <p:cNvPr id="36877" name="Text Box 21"/>
              <p:cNvSpPr txBox="1">
                <a:spLocks noChangeArrowheads="1"/>
              </p:cNvSpPr>
              <p:nvPr/>
            </p:nvSpPr>
            <p:spPr bwMode="auto">
              <a:xfrm>
                <a:off x="3360" y="2208"/>
                <a:ext cx="96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66"/>
                    </a:solidFill>
                    <a:latin typeface="Times New Roman" pitchFamily="18" charset="0"/>
                    <a:ea typeface="楷体_GB2312" pitchFamily="49" charset="-122"/>
                  </a:rPr>
                  <a:t>电磁铁</a:t>
                </a:r>
              </a:p>
            </p:txBody>
          </p:sp>
          <p:sp>
            <p:nvSpPr>
              <p:cNvPr id="36878" name="Text Box 22"/>
              <p:cNvSpPr txBox="1">
                <a:spLocks noChangeArrowheads="1"/>
              </p:cNvSpPr>
              <p:nvPr/>
            </p:nvSpPr>
            <p:spPr bwMode="auto">
              <a:xfrm>
                <a:off x="3551" y="912"/>
                <a:ext cx="385" cy="576"/>
              </a:xfrm>
              <a:prstGeom prst="rect">
                <a:avLst/>
              </a:prstGeom>
              <a:noFill/>
              <a:ln w="9525">
                <a:noFill/>
                <a:miter lim="800000"/>
                <a:headEnd/>
                <a:tailEnd/>
              </a:ln>
            </p:spPr>
            <p:txBody>
              <a:bodyPr vert="eaVert">
                <a:spAutoFit/>
              </a:bodyPr>
              <a:lstStyle/>
              <a:p>
                <a:pPr>
                  <a:spcBef>
                    <a:spcPct val="50000"/>
                  </a:spcBef>
                </a:pPr>
                <a:r>
                  <a:rPr kumimoji="1" lang="zh-CN" altLang="en-US" sz="2800" b="1">
                    <a:latin typeface="Times New Roman" pitchFamily="18" charset="0"/>
                    <a:ea typeface="楷体_GB2312" pitchFamily="49" charset="-122"/>
                  </a:rPr>
                  <a:t>样品</a:t>
                </a:r>
              </a:p>
            </p:txBody>
          </p:sp>
          <p:sp>
            <p:nvSpPr>
              <p:cNvPr id="36879" name="Text Box 23"/>
              <p:cNvSpPr txBox="1">
                <a:spLocks noChangeArrowheads="1"/>
              </p:cNvSpPr>
              <p:nvPr/>
            </p:nvSpPr>
            <p:spPr bwMode="auto">
              <a:xfrm>
                <a:off x="2640" y="912"/>
                <a:ext cx="384" cy="288"/>
              </a:xfrm>
              <a:prstGeom prst="rect">
                <a:avLst/>
              </a:prstGeom>
              <a:noFill/>
              <a:ln w="9525">
                <a:noFill/>
                <a:miter lim="800000"/>
                <a:headEnd/>
                <a:tailEnd/>
              </a:ln>
            </p:spPr>
            <p:txBody>
              <a:bodyPr>
                <a:spAutoFit/>
              </a:bodyPr>
              <a:lstStyle/>
              <a:p>
                <a:pPr>
                  <a:spcBef>
                    <a:spcPct val="50000"/>
                  </a:spcBef>
                </a:pPr>
                <a:r>
                  <a:rPr kumimoji="1" lang="en-US" altLang="zh-CN" sz="2400">
                    <a:latin typeface="Times New Roman" pitchFamily="18" charset="0"/>
                  </a:rPr>
                  <a:t>P</a:t>
                </a:r>
                <a:r>
                  <a:rPr kumimoji="1" lang="en-US" altLang="zh-CN" sz="2400" baseline="-25000">
                    <a:latin typeface="Times New Roman" pitchFamily="18" charset="0"/>
                  </a:rPr>
                  <a:t>1</a:t>
                </a:r>
              </a:p>
            </p:txBody>
          </p:sp>
          <p:sp>
            <p:nvSpPr>
              <p:cNvPr id="36880" name="Text Box 24"/>
              <p:cNvSpPr txBox="1">
                <a:spLocks noChangeArrowheads="1"/>
              </p:cNvSpPr>
              <p:nvPr/>
            </p:nvSpPr>
            <p:spPr bwMode="auto">
              <a:xfrm>
                <a:off x="4608" y="912"/>
                <a:ext cx="384" cy="288"/>
              </a:xfrm>
              <a:prstGeom prst="rect">
                <a:avLst/>
              </a:prstGeom>
              <a:noFill/>
              <a:ln w="9525">
                <a:noFill/>
                <a:miter lim="800000"/>
                <a:headEnd/>
                <a:tailEnd/>
              </a:ln>
            </p:spPr>
            <p:txBody>
              <a:bodyPr>
                <a:spAutoFit/>
              </a:bodyPr>
              <a:lstStyle/>
              <a:p>
                <a:pPr>
                  <a:spcBef>
                    <a:spcPct val="50000"/>
                  </a:spcBef>
                </a:pPr>
                <a:r>
                  <a:rPr kumimoji="1" lang="en-US" altLang="zh-CN" sz="2400">
                    <a:solidFill>
                      <a:srgbClr val="000066"/>
                    </a:solidFill>
                    <a:latin typeface="Times New Roman" pitchFamily="18" charset="0"/>
                  </a:rPr>
                  <a:t>P</a:t>
                </a:r>
                <a:r>
                  <a:rPr kumimoji="1" lang="en-US" altLang="zh-CN" sz="2400" baseline="-25000">
                    <a:solidFill>
                      <a:srgbClr val="000066"/>
                    </a:solidFill>
                    <a:latin typeface="Times New Roman" pitchFamily="18" charset="0"/>
                  </a:rPr>
                  <a:t>2</a:t>
                </a:r>
              </a:p>
            </p:txBody>
          </p:sp>
          <p:graphicFrame>
            <p:nvGraphicFramePr>
              <p:cNvPr id="36867" name="Object 25"/>
              <p:cNvGraphicFramePr>
                <a:graphicFrameLocks noChangeAspect="1"/>
              </p:cNvGraphicFramePr>
              <p:nvPr/>
            </p:nvGraphicFramePr>
            <p:xfrm>
              <a:off x="2808" y="2000"/>
              <a:ext cx="144" cy="320"/>
            </p:xfrm>
            <a:graphic>
              <a:graphicData uri="http://schemas.openxmlformats.org/presentationml/2006/ole">
                <p:oleObj spid="_x0000_s82947" name="Equation" r:id="rId4" imgW="228600" imgH="507960" progId="Equation.3">
                  <p:embed/>
                </p:oleObj>
              </a:graphicData>
            </a:graphic>
          </p:graphicFrame>
          <p:sp>
            <p:nvSpPr>
              <p:cNvPr id="36881" name="Rectangle 26"/>
              <p:cNvSpPr>
                <a:spLocks noChangeArrowheads="1"/>
              </p:cNvSpPr>
              <p:nvPr/>
            </p:nvSpPr>
            <p:spPr bwMode="auto">
              <a:xfrm>
                <a:off x="3168" y="1488"/>
                <a:ext cx="480" cy="96"/>
              </a:xfrm>
              <a:prstGeom prst="rect">
                <a:avLst/>
              </a:prstGeom>
              <a:solidFill>
                <a:schemeClr val="bg1"/>
              </a:solidFill>
              <a:ln w="9525">
                <a:noFill/>
                <a:miter lim="800000"/>
                <a:headEnd/>
                <a:tailEnd/>
              </a:ln>
            </p:spPr>
            <p:txBody>
              <a:bodyPr wrap="none" anchor="ctr"/>
              <a:lstStyle/>
              <a:p>
                <a:endParaRPr lang="zh-CN" altLang="en-US"/>
              </a:p>
            </p:txBody>
          </p:sp>
          <p:sp>
            <p:nvSpPr>
              <p:cNvPr id="36882" name="Line 27"/>
              <p:cNvSpPr>
                <a:spLocks noChangeShapeType="1"/>
              </p:cNvSpPr>
              <p:nvPr/>
            </p:nvSpPr>
            <p:spPr bwMode="auto">
              <a:xfrm>
                <a:off x="2064" y="1536"/>
                <a:ext cx="3168" cy="0"/>
              </a:xfrm>
              <a:prstGeom prst="line">
                <a:avLst/>
              </a:prstGeom>
              <a:noFill/>
              <a:ln w="28575">
                <a:solidFill>
                  <a:schemeClr val="accent2"/>
                </a:solidFill>
                <a:round/>
                <a:headEnd/>
                <a:tailEnd type="triangle" w="med" len="med"/>
              </a:ln>
            </p:spPr>
            <p:txBody>
              <a:bodyPr/>
              <a:lstStyle/>
              <a:p>
                <a:endParaRPr lang="zh-CN" altLang="en-US"/>
              </a:p>
            </p:txBody>
          </p:sp>
          <p:sp>
            <p:nvSpPr>
              <p:cNvPr id="36883" name="Rectangle 28"/>
              <p:cNvSpPr>
                <a:spLocks noChangeArrowheads="1"/>
              </p:cNvSpPr>
              <p:nvPr/>
            </p:nvSpPr>
            <p:spPr bwMode="auto">
              <a:xfrm>
                <a:off x="3792" y="1416"/>
                <a:ext cx="96" cy="24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grpSp>
      </p:grpSp>
      <p:sp>
        <p:nvSpPr>
          <p:cNvPr id="70685" name="Text Box 29"/>
          <p:cNvSpPr txBox="1">
            <a:spLocks noChangeArrowheads="1"/>
          </p:cNvSpPr>
          <p:nvPr/>
        </p:nvSpPr>
        <p:spPr bwMode="auto">
          <a:xfrm>
            <a:off x="395288" y="4652963"/>
            <a:ext cx="3168650" cy="1801812"/>
          </a:xfrm>
          <a:prstGeom prst="rect">
            <a:avLst/>
          </a:prstGeom>
          <a:noFill/>
          <a:ln w="9525">
            <a:noFill/>
            <a:miter lim="800000"/>
            <a:headEnd/>
            <a:tailEnd/>
          </a:ln>
        </p:spPr>
        <p:txBody>
          <a:bodyPr>
            <a:spAutoFit/>
          </a:bodyPr>
          <a:lstStyle/>
          <a:p>
            <a:pPr>
              <a:spcBef>
                <a:spcPct val="50000"/>
              </a:spcBef>
            </a:pPr>
            <a:r>
              <a:rPr kumimoji="1" lang="en-US" altLang="zh-CN" sz="2800" b="1" i="1">
                <a:solidFill>
                  <a:srgbClr val="000066"/>
                </a:solidFill>
                <a:latin typeface="Times New Roman" pitchFamily="18" charset="0"/>
              </a:rPr>
              <a:t>l</a:t>
            </a:r>
            <a:r>
              <a:rPr kumimoji="1" lang="zh-CN" altLang="en-US" sz="2800" b="1">
                <a:solidFill>
                  <a:srgbClr val="000066"/>
                </a:solidFill>
                <a:latin typeface="Times New Roman" pitchFamily="18" charset="0"/>
              </a:rPr>
              <a:t>：</a:t>
            </a:r>
            <a:r>
              <a:rPr kumimoji="1" lang="zh-CN" altLang="en-US" sz="2800" b="1">
                <a:solidFill>
                  <a:srgbClr val="000066"/>
                </a:solidFill>
                <a:latin typeface="Times New Roman" pitchFamily="18" charset="0"/>
                <a:ea typeface="楷体_GB2312" pitchFamily="49" charset="-122"/>
              </a:rPr>
              <a:t>样品</a:t>
            </a:r>
            <a:r>
              <a:rPr kumimoji="1" lang="zh-CN" altLang="en-US" sz="2800" b="1">
                <a:solidFill>
                  <a:srgbClr val="000066"/>
                </a:solidFill>
                <a:latin typeface="Times New Roman" pitchFamily="18" charset="0"/>
              </a:rPr>
              <a:t>长度</a:t>
            </a:r>
          </a:p>
          <a:p>
            <a:pPr>
              <a:spcBef>
                <a:spcPct val="50000"/>
              </a:spcBef>
            </a:pPr>
            <a:r>
              <a:rPr kumimoji="1" lang="en-US" altLang="zh-CN" sz="2800" b="1">
                <a:solidFill>
                  <a:srgbClr val="000066"/>
                </a:solidFill>
                <a:latin typeface="Times New Roman" pitchFamily="18" charset="0"/>
              </a:rPr>
              <a:t>B</a:t>
            </a:r>
            <a:r>
              <a:rPr kumimoji="1" lang="zh-CN" altLang="en-US" sz="2800" b="1">
                <a:solidFill>
                  <a:srgbClr val="000066"/>
                </a:solidFill>
                <a:latin typeface="Times New Roman" pitchFamily="18" charset="0"/>
              </a:rPr>
              <a:t>：</a:t>
            </a:r>
            <a:r>
              <a:rPr kumimoji="1" lang="zh-CN" altLang="en-US" sz="2800" b="1">
                <a:solidFill>
                  <a:srgbClr val="000066"/>
                </a:solidFill>
                <a:latin typeface="Times New Roman" pitchFamily="18" charset="0"/>
                <a:ea typeface="楷体_GB2312" pitchFamily="49" charset="-122"/>
              </a:rPr>
              <a:t>磁感应强度</a:t>
            </a:r>
          </a:p>
          <a:p>
            <a:pPr>
              <a:spcBef>
                <a:spcPct val="50000"/>
              </a:spcBef>
            </a:pPr>
            <a:r>
              <a:rPr kumimoji="1" lang="en-US" altLang="zh-CN" sz="2800" b="1">
                <a:solidFill>
                  <a:srgbClr val="000066"/>
                </a:solidFill>
                <a:latin typeface="Times New Roman" pitchFamily="18" charset="0"/>
              </a:rPr>
              <a:t>V</a:t>
            </a:r>
            <a:r>
              <a:rPr kumimoji="1" lang="zh-CN" altLang="en-US" sz="2800" b="1">
                <a:solidFill>
                  <a:srgbClr val="000066"/>
                </a:solidFill>
                <a:latin typeface="Times New Roman" pitchFamily="18" charset="0"/>
              </a:rPr>
              <a:t>：</a:t>
            </a:r>
            <a:r>
              <a:rPr kumimoji="1" lang="zh-CN" altLang="en-US" sz="2800" b="1">
                <a:solidFill>
                  <a:srgbClr val="000066"/>
                </a:solidFill>
                <a:latin typeface="Times New Roman" pitchFamily="18" charset="0"/>
                <a:ea typeface="楷体_GB2312" pitchFamily="49" charset="-122"/>
              </a:rPr>
              <a:t>费尔德常量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wipe(lef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59"/>
                                        </p:tgtEl>
                                        <p:attrNameLst>
                                          <p:attrName>style.visibility</p:attrName>
                                        </p:attrNameLst>
                                      </p:cBhvr>
                                      <p:to>
                                        <p:strVal val="visible"/>
                                      </p:to>
                                    </p:set>
                                    <p:animEffect transition="in" filter="wipe(left)">
                                      <p:cBhvr>
                                        <p:cTn id="12" dur="500"/>
                                        <p:tgtEl>
                                          <p:spTgt spid="706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661"/>
                                        </p:tgtEl>
                                        <p:attrNameLst>
                                          <p:attrName>style.visibility</p:attrName>
                                        </p:attrNameLst>
                                      </p:cBhvr>
                                      <p:to>
                                        <p:strVal val="visible"/>
                                      </p:to>
                                    </p:set>
                                    <p:animEffect transition="in" filter="wipe(left)">
                                      <p:cBhvr>
                                        <p:cTn id="17" dur="500"/>
                                        <p:tgtEl>
                                          <p:spTgt spid="706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662"/>
                                        </p:tgtEl>
                                        <p:attrNameLst>
                                          <p:attrName>style.visibility</p:attrName>
                                        </p:attrNameLst>
                                      </p:cBhvr>
                                      <p:to>
                                        <p:strVal val="visible"/>
                                      </p:to>
                                    </p:set>
                                    <p:animEffect transition="in" filter="wipe(left)">
                                      <p:cBhvr>
                                        <p:cTn id="22" dur="500"/>
                                        <p:tgtEl>
                                          <p:spTgt spid="706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0685">
                                            <p:txEl>
                                              <p:pRg st="0" end="0"/>
                                            </p:txEl>
                                          </p:spTgt>
                                        </p:tgtEl>
                                        <p:attrNameLst>
                                          <p:attrName>style.visibility</p:attrName>
                                        </p:attrNameLst>
                                      </p:cBhvr>
                                      <p:to>
                                        <p:strVal val="visible"/>
                                      </p:to>
                                    </p:set>
                                    <p:animEffect transition="in" filter="wipe(left)">
                                      <p:cBhvr>
                                        <p:cTn id="32" dur="500"/>
                                        <p:tgtEl>
                                          <p:spTgt spid="7068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685">
                                            <p:txEl>
                                              <p:pRg st="1" end="1"/>
                                            </p:txEl>
                                          </p:spTgt>
                                        </p:tgtEl>
                                        <p:attrNameLst>
                                          <p:attrName>style.visibility</p:attrName>
                                        </p:attrNameLst>
                                      </p:cBhvr>
                                      <p:to>
                                        <p:strVal val="visible"/>
                                      </p:to>
                                    </p:set>
                                    <p:animEffect transition="in" filter="wipe(left)">
                                      <p:cBhvr>
                                        <p:cTn id="37" dur="500"/>
                                        <p:tgtEl>
                                          <p:spTgt spid="7068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0685">
                                            <p:txEl>
                                              <p:pRg st="2" end="2"/>
                                            </p:txEl>
                                          </p:spTgt>
                                        </p:tgtEl>
                                        <p:attrNameLst>
                                          <p:attrName>style.visibility</p:attrName>
                                        </p:attrNameLst>
                                      </p:cBhvr>
                                      <p:to>
                                        <p:strVal val="visible"/>
                                      </p:to>
                                    </p:set>
                                    <p:animEffect transition="in" filter="wipe(left)">
                                      <p:cBhvr>
                                        <p:cTn id="42" dur="500"/>
                                        <p:tgtEl>
                                          <p:spTgt spid="7068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P spid="70659" grpId="0"/>
      <p:bldP spid="70662" grpId="0"/>
      <p:bldP spid="70685"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0" y="228600"/>
            <a:ext cx="8991600" cy="1143000"/>
          </a:xfrm>
          <a:prstGeom prst="rect">
            <a:avLst/>
          </a:prstGeom>
          <a:gradFill rotWithShape="0">
            <a:gsLst>
              <a:gs pos="0">
                <a:srgbClr val="ADB044"/>
              </a:gs>
              <a:gs pos="50000">
                <a:srgbClr val="ADB044">
                  <a:gamma/>
                  <a:tint val="0"/>
                  <a:invGamma/>
                </a:srgbClr>
              </a:gs>
              <a:gs pos="100000">
                <a:srgbClr val="ADB044"/>
              </a:gs>
            </a:gsLst>
            <a:lin ang="5400000" scaled="1"/>
          </a:gradFill>
          <a:ln w="9525">
            <a:noFill/>
            <a:miter lim="800000"/>
            <a:headEnd/>
            <a:tailEnd/>
          </a:ln>
          <a:effectLst>
            <a:outerShdw dist="162639" dir="18519588" algn="ctr" rotWithShape="0">
              <a:srgbClr val="D9FB9D"/>
            </a:outerShdw>
          </a:effectLst>
        </p:spPr>
        <p:txBody>
          <a:bodyPr lIns="92075" tIns="46038" rIns="92075" bIns="46038" anchor="ctr"/>
          <a:lstStyle/>
          <a:p>
            <a:pPr algn="ctr" eaLnBrk="0" hangingPunct="0">
              <a:defRPr/>
            </a:pPr>
            <a:r>
              <a:rPr kumimoji="1" lang="zh-CN" altLang="en-US" sz="4800" b="1">
                <a:solidFill>
                  <a:schemeClr val="bg2"/>
                </a:solidFill>
                <a:latin typeface="Times New Roman" pitchFamily="18" charset="0"/>
                <a:ea typeface="楷体_GB2312" pitchFamily="49" charset="-122"/>
              </a:rPr>
              <a:t>测定糖液浓度的旋光实验</a:t>
            </a:r>
            <a:endParaRPr kumimoji="1" lang="zh-CN" altLang="en-US" sz="4800" b="1">
              <a:solidFill>
                <a:schemeClr val="bg2"/>
              </a:solidFill>
              <a:ea typeface="楷体_GB2312" pitchFamily="49" charset="-122"/>
            </a:endParaRPr>
          </a:p>
        </p:txBody>
      </p:sp>
      <p:pic>
        <p:nvPicPr>
          <p:cNvPr id="63491" name="旋光现象.MPG">
            <a:hlinkClick r:id="" action="ppaction://media"/>
          </p:cNvPr>
          <p:cNvPicPr>
            <a:picLocks noRot="1" noChangeAspect="1" noChangeArrowheads="1"/>
          </p:cNvPicPr>
          <p:nvPr>
            <a:videoFile r:link="rId1"/>
          </p:nvPr>
        </p:nvPicPr>
        <p:blipFill>
          <a:blip r:embed="rId3"/>
          <a:srcRect/>
          <a:stretch>
            <a:fillRect/>
          </a:stretch>
        </p:blipFill>
        <p:spPr bwMode="auto">
          <a:xfrm>
            <a:off x="2133600" y="2057400"/>
            <a:ext cx="4800600" cy="3927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490">
                                            <p:bg/>
                                          </p:spTgt>
                                        </p:tgtEl>
                                        <p:attrNameLst>
                                          <p:attrName>style.visibility</p:attrName>
                                        </p:attrNameLst>
                                      </p:cBhvr>
                                      <p:to>
                                        <p:strVal val="visible"/>
                                      </p:to>
                                    </p:set>
                                    <p:animEffect transition="in" filter="wipe(left)">
                                      <p:cBhvr>
                                        <p:cTn id="7" dur="500"/>
                                        <p:tgtEl>
                                          <p:spTgt spid="63490">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0">
                                            <p:txEl>
                                              <p:pRg st="0" end="0"/>
                                            </p:txEl>
                                          </p:spTgt>
                                        </p:tgtEl>
                                        <p:attrNameLst>
                                          <p:attrName>style.visibility</p:attrName>
                                        </p:attrNameLst>
                                      </p:cBhvr>
                                      <p:to>
                                        <p:strVal val="visible"/>
                                      </p:to>
                                    </p:set>
                                    <p:animEffect transition="in" filter="wipe(left)">
                                      <p:cBhvr>
                                        <p:cTn id="12" dur="500"/>
                                        <p:tgtEl>
                                          <p:spTgt spid="63490">
                                            <p:txEl>
                                              <p:pRg st="0" end="0"/>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1" fill="hold"/>
                                        <p:tgtEl>
                                          <p:spTgt spid="6349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6" fill="hold" display="0">
                  <p:stCondLst>
                    <p:cond delay="indefinite"/>
                  </p:stCondLst>
                  <p:endCondLst>
                    <p:cond evt="onNext" delay="0">
                      <p:tgtEl>
                        <p:sldTgt/>
                      </p:tgtEl>
                    </p:cond>
                    <p:cond evt="onPrev" delay="0">
                      <p:tgtEl>
                        <p:sldTgt/>
                      </p:tgtEl>
                    </p:cond>
                  </p:endCondLst>
                </p:cTn>
                <p:tgtEl>
                  <p:spTgt spid="63491"/>
                </p:tgtEl>
              </p:cMediaNode>
            </p:video>
            <p:seq concurrent="1" nextAc="seek">
              <p:cTn id="17" restart="whenNotActive" fill="hold" evtFilter="cancelBubble" nodeType="interactiveSeq">
                <p:stCondLst>
                  <p:cond evt="onClick" delay="0">
                    <p:tgtEl>
                      <p:spTgt spid="6349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3491"/>
                                        </p:tgtEl>
                                      </p:cBhvr>
                                    </p:cmd>
                                  </p:childTnLst>
                                </p:cTn>
                              </p:par>
                            </p:childTnLst>
                          </p:cTn>
                        </p:par>
                      </p:childTnLst>
                    </p:cTn>
                  </p:par>
                </p:childTnLst>
              </p:cTn>
              <p:nextCondLst>
                <p:cond evt="onClick" delay="0">
                  <p:tgtEl>
                    <p:spTgt spid="63491"/>
                  </p:tgtEl>
                </p:cond>
              </p:nextCondLst>
            </p:seq>
          </p:childTnLst>
        </p:cTn>
      </p:par>
    </p:tnLst>
    <p:bldLst>
      <p:bldP spid="63490" grpId="0" build="p"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0" y="212725"/>
            <a:ext cx="4022725" cy="519113"/>
          </a:xfrm>
          <a:prstGeom prst="rect">
            <a:avLst/>
          </a:prstGeom>
          <a:noFill/>
          <a:ln w="9525">
            <a:noFill/>
            <a:miter lim="800000"/>
            <a:headEnd/>
            <a:tailEnd/>
          </a:ln>
        </p:spPr>
        <p:txBody>
          <a:bodyPr wrap="none">
            <a:spAutoFit/>
          </a:bodyPr>
          <a:lstStyle/>
          <a:p>
            <a:r>
              <a:rPr kumimoji="1" lang="en-US" altLang="zh-CN" sz="2800" b="1">
                <a:solidFill>
                  <a:srgbClr val="FF3300"/>
                </a:solidFill>
                <a:latin typeface="Times New Roman" pitchFamily="18" charset="0"/>
              </a:rPr>
              <a:t>   </a:t>
            </a:r>
            <a:r>
              <a:rPr kumimoji="1" lang="zh-CN" altLang="en-US" sz="2800" b="1">
                <a:solidFill>
                  <a:srgbClr val="FF3300"/>
                </a:solidFill>
                <a:latin typeface="Times New Roman" pitchFamily="18" charset="0"/>
              </a:rPr>
              <a:t>圆偏振光和椭圆偏振光</a:t>
            </a:r>
          </a:p>
        </p:txBody>
      </p:sp>
      <p:grpSp>
        <p:nvGrpSpPr>
          <p:cNvPr id="2" name="Group 3"/>
          <p:cNvGrpSpPr>
            <a:grpSpLocks/>
          </p:cNvGrpSpPr>
          <p:nvPr/>
        </p:nvGrpSpPr>
        <p:grpSpPr bwMode="auto">
          <a:xfrm>
            <a:off x="457200" y="4057650"/>
            <a:ext cx="2379663" cy="1508125"/>
            <a:chOff x="288" y="2736"/>
            <a:chExt cx="1499" cy="950"/>
          </a:xfrm>
        </p:grpSpPr>
        <p:sp>
          <p:nvSpPr>
            <p:cNvPr id="38981" name="Line 4"/>
            <p:cNvSpPr>
              <a:spLocks noChangeShapeType="1"/>
            </p:cNvSpPr>
            <p:nvPr/>
          </p:nvSpPr>
          <p:spPr bwMode="auto">
            <a:xfrm>
              <a:off x="1248" y="2736"/>
              <a:ext cx="1" cy="735"/>
            </a:xfrm>
            <a:prstGeom prst="line">
              <a:avLst/>
            </a:prstGeom>
            <a:noFill/>
            <a:ln w="34925">
              <a:solidFill>
                <a:srgbClr val="000000"/>
              </a:solidFill>
              <a:round/>
              <a:headEnd type="none" w="med" len="sm"/>
              <a:tailEnd type="none" w="med" len="sm"/>
            </a:ln>
          </p:spPr>
          <p:txBody>
            <a:bodyPr/>
            <a:lstStyle/>
            <a:p>
              <a:endParaRPr lang="zh-CN" altLang="en-US"/>
            </a:p>
          </p:txBody>
        </p:sp>
        <p:grpSp>
          <p:nvGrpSpPr>
            <p:cNvPr id="38982" name="Group 5"/>
            <p:cNvGrpSpPr>
              <a:grpSpLocks/>
            </p:cNvGrpSpPr>
            <p:nvPr/>
          </p:nvGrpSpPr>
          <p:grpSpPr bwMode="auto">
            <a:xfrm>
              <a:off x="288" y="2736"/>
              <a:ext cx="1499" cy="950"/>
              <a:chOff x="2256" y="2946"/>
              <a:chExt cx="1499" cy="950"/>
            </a:xfrm>
          </p:grpSpPr>
          <p:sp>
            <p:nvSpPr>
              <p:cNvPr id="38983" name="Line 6"/>
              <p:cNvSpPr>
                <a:spLocks noChangeShapeType="1"/>
              </p:cNvSpPr>
              <p:nvPr/>
            </p:nvSpPr>
            <p:spPr bwMode="auto">
              <a:xfrm>
                <a:off x="2672" y="3139"/>
                <a:ext cx="0" cy="736"/>
              </a:xfrm>
              <a:prstGeom prst="line">
                <a:avLst/>
              </a:prstGeom>
              <a:noFill/>
              <a:ln w="34925">
                <a:solidFill>
                  <a:srgbClr val="000000"/>
                </a:solidFill>
                <a:round/>
                <a:headEnd type="none" w="med" len="sm"/>
                <a:tailEnd type="none" w="med" len="sm"/>
              </a:ln>
            </p:spPr>
            <p:txBody>
              <a:bodyPr/>
              <a:lstStyle/>
              <a:p>
                <a:endParaRPr lang="zh-CN" altLang="en-US"/>
              </a:p>
            </p:txBody>
          </p:sp>
          <p:sp>
            <p:nvSpPr>
              <p:cNvPr id="38984" name="Line 7"/>
              <p:cNvSpPr>
                <a:spLocks noChangeShapeType="1"/>
              </p:cNvSpPr>
              <p:nvPr/>
            </p:nvSpPr>
            <p:spPr bwMode="auto">
              <a:xfrm flipV="1">
                <a:off x="2666" y="2946"/>
                <a:ext cx="553" cy="192"/>
              </a:xfrm>
              <a:prstGeom prst="line">
                <a:avLst/>
              </a:prstGeom>
              <a:noFill/>
              <a:ln w="34925">
                <a:solidFill>
                  <a:srgbClr val="000000"/>
                </a:solidFill>
                <a:round/>
                <a:headEnd type="none" w="med" len="sm"/>
                <a:tailEnd type="none" w="med" len="sm"/>
              </a:ln>
            </p:spPr>
            <p:txBody>
              <a:bodyPr/>
              <a:lstStyle/>
              <a:p>
                <a:endParaRPr lang="zh-CN" altLang="en-US"/>
              </a:p>
            </p:txBody>
          </p:sp>
          <p:sp>
            <p:nvSpPr>
              <p:cNvPr id="38985" name="Line 8"/>
              <p:cNvSpPr>
                <a:spLocks noChangeShapeType="1"/>
              </p:cNvSpPr>
              <p:nvPr/>
            </p:nvSpPr>
            <p:spPr bwMode="auto">
              <a:xfrm flipV="1">
                <a:off x="2672" y="3679"/>
                <a:ext cx="553" cy="192"/>
              </a:xfrm>
              <a:prstGeom prst="line">
                <a:avLst/>
              </a:prstGeom>
              <a:noFill/>
              <a:ln w="34925">
                <a:solidFill>
                  <a:srgbClr val="000000"/>
                </a:solidFill>
                <a:round/>
                <a:headEnd type="none" w="med" len="sm"/>
                <a:tailEnd type="none" w="med" len="sm"/>
              </a:ln>
            </p:spPr>
            <p:txBody>
              <a:bodyPr/>
              <a:lstStyle/>
              <a:p>
                <a:endParaRPr lang="zh-CN" altLang="en-US"/>
              </a:p>
            </p:txBody>
          </p:sp>
          <p:sp>
            <p:nvSpPr>
              <p:cNvPr id="38986" name="Line 9"/>
              <p:cNvSpPr>
                <a:spLocks noChangeShapeType="1"/>
              </p:cNvSpPr>
              <p:nvPr/>
            </p:nvSpPr>
            <p:spPr bwMode="auto">
              <a:xfrm>
                <a:off x="2256" y="3413"/>
                <a:ext cx="408" cy="1"/>
              </a:xfrm>
              <a:prstGeom prst="line">
                <a:avLst/>
              </a:prstGeom>
              <a:noFill/>
              <a:ln w="34925">
                <a:solidFill>
                  <a:srgbClr val="000000"/>
                </a:solidFill>
                <a:round/>
                <a:headEnd type="none" w="med" len="sm"/>
                <a:tailEnd type="none" w="med" len="sm"/>
              </a:ln>
            </p:spPr>
            <p:txBody>
              <a:bodyPr/>
              <a:lstStyle/>
              <a:p>
                <a:endParaRPr lang="zh-CN" altLang="en-US"/>
              </a:p>
            </p:txBody>
          </p:sp>
          <p:sp>
            <p:nvSpPr>
              <p:cNvPr id="38987" name="Line 10"/>
              <p:cNvSpPr>
                <a:spLocks noChangeShapeType="1"/>
              </p:cNvSpPr>
              <p:nvPr/>
            </p:nvSpPr>
            <p:spPr bwMode="auto">
              <a:xfrm>
                <a:off x="2946" y="3416"/>
                <a:ext cx="809" cy="0"/>
              </a:xfrm>
              <a:prstGeom prst="line">
                <a:avLst/>
              </a:prstGeom>
              <a:noFill/>
              <a:ln w="34925">
                <a:solidFill>
                  <a:srgbClr val="000000"/>
                </a:solidFill>
                <a:round/>
                <a:headEnd type="none" w="med" len="sm"/>
                <a:tailEnd type="triangle" w="med" len="sm"/>
              </a:ln>
            </p:spPr>
            <p:txBody>
              <a:bodyPr/>
              <a:lstStyle/>
              <a:p>
                <a:endParaRPr lang="zh-CN" altLang="en-US"/>
              </a:p>
            </p:txBody>
          </p:sp>
          <p:sp>
            <p:nvSpPr>
              <p:cNvPr id="38988" name="Oval 11"/>
              <p:cNvSpPr>
                <a:spLocks noChangeArrowheads="1"/>
              </p:cNvSpPr>
              <p:nvPr/>
            </p:nvSpPr>
            <p:spPr bwMode="auto">
              <a:xfrm>
                <a:off x="2744" y="3192"/>
                <a:ext cx="393" cy="448"/>
              </a:xfrm>
              <a:prstGeom prst="ellipse">
                <a:avLst/>
              </a:prstGeom>
              <a:noFill/>
              <a:ln w="34925">
                <a:solidFill>
                  <a:srgbClr val="0000FF"/>
                </a:solidFill>
                <a:prstDash val="sysDot"/>
                <a:round/>
                <a:headEnd/>
                <a:tailEnd/>
              </a:ln>
            </p:spPr>
            <p:txBody>
              <a:bodyPr/>
              <a:lstStyle/>
              <a:p>
                <a:endParaRPr lang="zh-CN" altLang="en-US"/>
              </a:p>
            </p:txBody>
          </p:sp>
          <p:sp>
            <p:nvSpPr>
              <p:cNvPr id="38989" name="Line 12"/>
              <p:cNvSpPr>
                <a:spLocks noChangeShapeType="1"/>
              </p:cNvSpPr>
              <p:nvPr/>
            </p:nvSpPr>
            <p:spPr bwMode="auto">
              <a:xfrm flipV="1">
                <a:off x="2950" y="3204"/>
                <a:ext cx="71" cy="204"/>
              </a:xfrm>
              <a:prstGeom prst="line">
                <a:avLst/>
              </a:prstGeom>
              <a:noFill/>
              <a:ln w="34925">
                <a:solidFill>
                  <a:srgbClr val="0000FF"/>
                </a:solidFill>
                <a:round/>
                <a:headEnd type="none" w="med" len="sm"/>
                <a:tailEnd type="triangle" w="med" len="sm"/>
              </a:ln>
            </p:spPr>
            <p:txBody>
              <a:bodyPr/>
              <a:lstStyle/>
              <a:p>
                <a:endParaRPr lang="zh-CN" altLang="en-US"/>
              </a:p>
            </p:txBody>
          </p:sp>
          <p:sp>
            <p:nvSpPr>
              <p:cNvPr id="38990" name="Rectangle 13"/>
              <p:cNvSpPr>
                <a:spLocks noChangeArrowheads="1"/>
              </p:cNvSpPr>
              <p:nvPr/>
            </p:nvSpPr>
            <p:spPr bwMode="auto">
              <a:xfrm>
                <a:off x="3244" y="3470"/>
                <a:ext cx="505" cy="426"/>
              </a:xfrm>
              <a:prstGeom prst="rect">
                <a:avLst/>
              </a:prstGeom>
              <a:noFill/>
              <a:ln w="34925">
                <a:noFill/>
                <a:miter lim="800000"/>
                <a:headEnd/>
                <a:tailEnd/>
              </a:ln>
            </p:spPr>
            <p:txBody>
              <a:bodyPr lIns="12700" tIns="12700" rIns="12700" bIns="12700"/>
              <a:lstStyle/>
              <a:p>
                <a:pPr algn="just"/>
                <a:r>
                  <a:rPr kumimoji="1" lang="zh-CN" altLang="en-US" sz="2000" b="1">
                    <a:solidFill>
                      <a:srgbClr val="000000"/>
                    </a:solidFill>
                    <a:latin typeface="Times New Roman" pitchFamily="18" charset="0"/>
                  </a:rPr>
                  <a:t>右旋圆</a:t>
                </a:r>
              </a:p>
              <a:p>
                <a:pPr algn="just"/>
                <a:r>
                  <a:rPr kumimoji="1" lang="zh-CN" altLang="en-US" sz="2000" b="1">
                    <a:solidFill>
                      <a:srgbClr val="000000"/>
                    </a:solidFill>
                    <a:latin typeface="Times New Roman" pitchFamily="18" charset="0"/>
                  </a:rPr>
                  <a:t>偏振光</a:t>
                </a:r>
              </a:p>
            </p:txBody>
          </p:sp>
          <p:sp>
            <p:nvSpPr>
              <p:cNvPr id="38991" name="Freeform 14"/>
              <p:cNvSpPr>
                <a:spLocks/>
              </p:cNvSpPr>
              <p:nvPr/>
            </p:nvSpPr>
            <p:spPr bwMode="auto">
              <a:xfrm>
                <a:off x="2977" y="3121"/>
                <a:ext cx="174" cy="126"/>
              </a:xfrm>
              <a:custGeom>
                <a:avLst/>
                <a:gdLst>
                  <a:gd name="T0" fmla="*/ 0 w 435"/>
                  <a:gd name="T1" fmla="*/ 0 h 315"/>
                  <a:gd name="T2" fmla="*/ 270 w 435"/>
                  <a:gd name="T3" fmla="*/ 105 h 315"/>
                  <a:gd name="T4" fmla="*/ 435 w 435"/>
                  <a:gd name="T5" fmla="*/ 315 h 315"/>
                  <a:gd name="T6" fmla="*/ 0 60000 65536"/>
                  <a:gd name="T7" fmla="*/ 0 60000 65536"/>
                  <a:gd name="T8" fmla="*/ 0 60000 65536"/>
                  <a:gd name="T9" fmla="*/ 0 w 435"/>
                  <a:gd name="T10" fmla="*/ 0 h 315"/>
                  <a:gd name="T11" fmla="*/ 435 w 435"/>
                  <a:gd name="T12" fmla="*/ 315 h 315"/>
                </a:gdLst>
                <a:ahLst/>
                <a:cxnLst>
                  <a:cxn ang="T6">
                    <a:pos x="T0" y="T1"/>
                  </a:cxn>
                  <a:cxn ang="T7">
                    <a:pos x="T2" y="T3"/>
                  </a:cxn>
                  <a:cxn ang="T8">
                    <a:pos x="T4" y="T5"/>
                  </a:cxn>
                </a:cxnLst>
                <a:rect l="T9" t="T10" r="T11" b="T12"/>
                <a:pathLst>
                  <a:path w="435" h="315">
                    <a:moveTo>
                      <a:pt x="0" y="0"/>
                    </a:moveTo>
                    <a:cubicBezTo>
                      <a:pt x="99" y="26"/>
                      <a:pt x="198" y="53"/>
                      <a:pt x="270" y="105"/>
                    </a:cubicBezTo>
                    <a:cubicBezTo>
                      <a:pt x="342" y="157"/>
                      <a:pt x="388" y="236"/>
                      <a:pt x="435" y="315"/>
                    </a:cubicBezTo>
                  </a:path>
                </a:pathLst>
              </a:custGeom>
              <a:noFill/>
              <a:ln w="34925">
                <a:solidFill>
                  <a:srgbClr val="0000FF"/>
                </a:solidFill>
                <a:round/>
                <a:headEnd/>
                <a:tailEnd type="arrow" w="med" len="med"/>
              </a:ln>
            </p:spPr>
            <p:txBody>
              <a:bodyPr/>
              <a:lstStyle/>
              <a:p>
                <a:endParaRPr lang="zh-CN" altLang="en-US"/>
              </a:p>
            </p:txBody>
          </p:sp>
        </p:grpSp>
      </p:grpSp>
      <p:grpSp>
        <p:nvGrpSpPr>
          <p:cNvPr id="4" name="Group 15"/>
          <p:cNvGrpSpPr>
            <a:grpSpLocks/>
          </p:cNvGrpSpPr>
          <p:nvPr/>
        </p:nvGrpSpPr>
        <p:grpSpPr bwMode="auto">
          <a:xfrm>
            <a:off x="4876800" y="3981450"/>
            <a:ext cx="2608263" cy="1479550"/>
            <a:chOff x="3872" y="2928"/>
            <a:chExt cx="1643" cy="932"/>
          </a:xfrm>
        </p:grpSpPr>
        <p:sp>
          <p:nvSpPr>
            <p:cNvPr id="38971" name="Line 16"/>
            <p:cNvSpPr>
              <a:spLocks noChangeShapeType="1"/>
            </p:cNvSpPr>
            <p:nvPr/>
          </p:nvSpPr>
          <p:spPr bwMode="auto">
            <a:xfrm flipH="1">
              <a:off x="4289" y="3123"/>
              <a:ext cx="5" cy="736"/>
            </a:xfrm>
            <a:prstGeom prst="line">
              <a:avLst/>
            </a:prstGeom>
            <a:noFill/>
            <a:ln w="34925">
              <a:solidFill>
                <a:srgbClr val="000000"/>
              </a:solidFill>
              <a:round/>
              <a:headEnd type="none" w="med" len="sm"/>
              <a:tailEnd type="none" w="med" len="sm"/>
            </a:ln>
          </p:spPr>
          <p:txBody>
            <a:bodyPr/>
            <a:lstStyle/>
            <a:p>
              <a:endParaRPr lang="zh-CN" altLang="en-US"/>
            </a:p>
          </p:txBody>
        </p:sp>
        <p:sp>
          <p:nvSpPr>
            <p:cNvPr id="38972" name="Line 17"/>
            <p:cNvSpPr>
              <a:spLocks noChangeShapeType="1"/>
            </p:cNvSpPr>
            <p:nvPr/>
          </p:nvSpPr>
          <p:spPr bwMode="auto">
            <a:xfrm flipH="1">
              <a:off x="4841" y="2928"/>
              <a:ext cx="5" cy="736"/>
            </a:xfrm>
            <a:prstGeom prst="line">
              <a:avLst/>
            </a:prstGeom>
            <a:noFill/>
            <a:ln w="34925">
              <a:solidFill>
                <a:srgbClr val="000000"/>
              </a:solidFill>
              <a:round/>
              <a:headEnd type="none" w="med" len="sm"/>
              <a:tailEnd type="none" w="med" len="sm"/>
            </a:ln>
          </p:spPr>
          <p:txBody>
            <a:bodyPr/>
            <a:lstStyle/>
            <a:p>
              <a:endParaRPr lang="zh-CN" altLang="en-US"/>
            </a:p>
          </p:txBody>
        </p:sp>
        <p:sp>
          <p:nvSpPr>
            <p:cNvPr id="38973" name="Line 18"/>
            <p:cNvSpPr>
              <a:spLocks noChangeShapeType="1"/>
            </p:cNvSpPr>
            <p:nvPr/>
          </p:nvSpPr>
          <p:spPr bwMode="auto">
            <a:xfrm flipV="1">
              <a:off x="4288" y="2930"/>
              <a:ext cx="553" cy="192"/>
            </a:xfrm>
            <a:prstGeom prst="line">
              <a:avLst/>
            </a:prstGeom>
            <a:noFill/>
            <a:ln w="34925">
              <a:solidFill>
                <a:srgbClr val="000000"/>
              </a:solidFill>
              <a:round/>
              <a:headEnd type="none" w="med" len="sm"/>
              <a:tailEnd type="none" w="med" len="sm"/>
            </a:ln>
          </p:spPr>
          <p:txBody>
            <a:bodyPr/>
            <a:lstStyle/>
            <a:p>
              <a:endParaRPr lang="zh-CN" altLang="en-US"/>
            </a:p>
          </p:txBody>
        </p:sp>
        <p:sp>
          <p:nvSpPr>
            <p:cNvPr id="38974" name="Line 19"/>
            <p:cNvSpPr>
              <a:spLocks noChangeShapeType="1"/>
            </p:cNvSpPr>
            <p:nvPr/>
          </p:nvSpPr>
          <p:spPr bwMode="auto">
            <a:xfrm flipV="1">
              <a:off x="4288" y="3663"/>
              <a:ext cx="553" cy="193"/>
            </a:xfrm>
            <a:prstGeom prst="line">
              <a:avLst/>
            </a:prstGeom>
            <a:noFill/>
            <a:ln w="34925">
              <a:solidFill>
                <a:srgbClr val="000000"/>
              </a:solidFill>
              <a:round/>
              <a:headEnd type="none" w="med" len="sm"/>
              <a:tailEnd type="none" w="med" len="sm"/>
            </a:ln>
          </p:spPr>
          <p:txBody>
            <a:bodyPr/>
            <a:lstStyle/>
            <a:p>
              <a:endParaRPr lang="zh-CN" altLang="en-US"/>
            </a:p>
          </p:txBody>
        </p:sp>
        <p:sp>
          <p:nvSpPr>
            <p:cNvPr id="38975" name="Line 20"/>
            <p:cNvSpPr>
              <a:spLocks noChangeShapeType="1"/>
            </p:cNvSpPr>
            <p:nvPr/>
          </p:nvSpPr>
          <p:spPr bwMode="auto">
            <a:xfrm>
              <a:off x="3872" y="3404"/>
              <a:ext cx="409" cy="0"/>
            </a:xfrm>
            <a:prstGeom prst="line">
              <a:avLst/>
            </a:prstGeom>
            <a:noFill/>
            <a:ln w="34925">
              <a:solidFill>
                <a:srgbClr val="000000"/>
              </a:solidFill>
              <a:round/>
              <a:headEnd type="none" w="med" len="sm"/>
              <a:tailEnd type="none" w="med" len="sm"/>
            </a:ln>
          </p:spPr>
          <p:txBody>
            <a:bodyPr/>
            <a:lstStyle/>
            <a:p>
              <a:endParaRPr lang="zh-CN" altLang="en-US"/>
            </a:p>
          </p:txBody>
        </p:sp>
        <p:sp>
          <p:nvSpPr>
            <p:cNvPr id="38976" name="Line 21"/>
            <p:cNvSpPr>
              <a:spLocks noChangeShapeType="1"/>
            </p:cNvSpPr>
            <p:nvPr/>
          </p:nvSpPr>
          <p:spPr bwMode="auto">
            <a:xfrm>
              <a:off x="4568" y="3400"/>
              <a:ext cx="809" cy="0"/>
            </a:xfrm>
            <a:prstGeom prst="line">
              <a:avLst/>
            </a:prstGeom>
            <a:noFill/>
            <a:ln w="34925">
              <a:solidFill>
                <a:srgbClr val="000000"/>
              </a:solidFill>
              <a:round/>
              <a:headEnd type="none" w="med" len="sm"/>
              <a:tailEnd type="triangle" w="med" len="sm"/>
            </a:ln>
          </p:spPr>
          <p:txBody>
            <a:bodyPr/>
            <a:lstStyle/>
            <a:p>
              <a:endParaRPr lang="zh-CN" altLang="en-US"/>
            </a:p>
          </p:txBody>
        </p:sp>
        <p:sp>
          <p:nvSpPr>
            <p:cNvPr id="38977" name="Oval 22"/>
            <p:cNvSpPr>
              <a:spLocks noChangeArrowheads="1"/>
            </p:cNvSpPr>
            <p:nvPr/>
          </p:nvSpPr>
          <p:spPr bwMode="auto">
            <a:xfrm>
              <a:off x="4432" y="3095"/>
              <a:ext cx="265" cy="600"/>
            </a:xfrm>
            <a:prstGeom prst="ellipse">
              <a:avLst/>
            </a:prstGeom>
            <a:noFill/>
            <a:ln w="34925">
              <a:solidFill>
                <a:srgbClr val="0000FF"/>
              </a:solidFill>
              <a:prstDash val="sysDot"/>
              <a:round/>
              <a:headEnd/>
              <a:tailEnd/>
            </a:ln>
          </p:spPr>
          <p:txBody>
            <a:bodyPr/>
            <a:lstStyle/>
            <a:p>
              <a:endParaRPr lang="zh-CN" altLang="en-US"/>
            </a:p>
          </p:txBody>
        </p:sp>
        <p:sp>
          <p:nvSpPr>
            <p:cNvPr id="38978" name="Line 23"/>
            <p:cNvSpPr>
              <a:spLocks noChangeShapeType="1"/>
            </p:cNvSpPr>
            <p:nvPr/>
          </p:nvSpPr>
          <p:spPr bwMode="auto">
            <a:xfrm flipV="1">
              <a:off x="4576" y="3167"/>
              <a:ext cx="73" cy="233"/>
            </a:xfrm>
            <a:prstGeom prst="line">
              <a:avLst/>
            </a:prstGeom>
            <a:noFill/>
            <a:ln w="34925">
              <a:solidFill>
                <a:srgbClr val="0000FF"/>
              </a:solidFill>
              <a:round/>
              <a:headEnd type="none" w="med" len="sm"/>
              <a:tailEnd type="triangle" w="med" len="sm"/>
            </a:ln>
          </p:spPr>
          <p:txBody>
            <a:bodyPr/>
            <a:lstStyle/>
            <a:p>
              <a:endParaRPr lang="zh-CN" altLang="en-US"/>
            </a:p>
          </p:txBody>
        </p:sp>
        <p:sp>
          <p:nvSpPr>
            <p:cNvPr id="38979" name="Rectangle 24"/>
            <p:cNvSpPr>
              <a:spLocks noChangeArrowheads="1"/>
            </p:cNvSpPr>
            <p:nvPr/>
          </p:nvSpPr>
          <p:spPr bwMode="auto">
            <a:xfrm>
              <a:off x="4854" y="3440"/>
              <a:ext cx="661" cy="420"/>
            </a:xfrm>
            <a:prstGeom prst="rect">
              <a:avLst/>
            </a:prstGeom>
            <a:noFill/>
            <a:ln w="34925">
              <a:noFill/>
              <a:miter lim="800000"/>
              <a:headEnd/>
              <a:tailEnd/>
            </a:ln>
          </p:spPr>
          <p:txBody>
            <a:bodyPr lIns="12700" tIns="12700" rIns="12700" bIns="12700"/>
            <a:lstStyle/>
            <a:p>
              <a:pPr algn="just"/>
              <a:r>
                <a:rPr kumimoji="1" lang="zh-CN" altLang="en-US" sz="2000" b="1">
                  <a:solidFill>
                    <a:srgbClr val="000000"/>
                  </a:solidFill>
                  <a:latin typeface="Times New Roman" pitchFamily="18" charset="0"/>
                </a:rPr>
                <a:t>右旋椭圆</a:t>
              </a:r>
            </a:p>
            <a:p>
              <a:pPr algn="just"/>
              <a:r>
                <a:rPr kumimoji="1" lang="zh-CN" altLang="en-US" sz="2000" b="1">
                  <a:solidFill>
                    <a:srgbClr val="000000"/>
                  </a:solidFill>
                  <a:latin typeface="Times New Roman" pitchFamily="18" charset="0"/>
                </a:rPr>
                <a:t>偏振光</a:t>
              </a:r>
            </a:p>
            <a:p>
              <a:pPr algn="just"/>
              <a:endParaRPr kumimoji="1" lang="en-US" altLang="zh-CN" sz="2000" b="1">
                <a:solidFill>
                  <a:srgbClr val="000000"/>
                </a:solidFill>
                <a:latin typeface="Times New Roman" pitchFamily="18" charset="0"/>
              </a:endParaRPr>
            </a:p>
          </p:txBody>
        </p:sp>
        <p:sp>
          <p:nvSpPr>
            <p:cNvPr id="38980" name="Freeform 25"/>
            <p:cNvSpPr>
              <a:spLocks/>
            </p:cNvSpPr>
            <p:nvPr/>
          </p:nvSpPr>
          <p:spPr bwMode="auto">
            <a:xfrm rot="1047641">
              <a:off x="4598" y="3079"/>
              <a:ext cx="174" cy="126"/>
            </a:xfrm>
            <a:custGeom>
              <a:avLst/>
              <a:gdLst>
                <a:gd name="T0" fmla="*/ 0 w 435"/>
                <a:gd name="T1" fmla="*/ 0 h 315"/>
                <a:gd name="T2" fmla="*/ 270 w 435"/>
                <a:gd name="T3" fmla="*/ 105 h 315"/>
                <a:gd name="T4" fmla="*/ 435 w 435"/>
                <a:gd name="T5" fmla="*/ 315 h 315"/>
                <a:gd name="T6" fmla="*/ 0 60000 65536"/>
                <a:gd name="T7" fmla="*/ 0 60000 65536"/>
                <a:gd name="T8" fmla="*/ 0 60000 65536"/>
                <a:gd name="T9" fmla="*/ 0 w 435"/>
                <a:gd name="T10" fmla="*/ 0 h 315"/>
                <a:gd name="T11" fmla="*/ 435 w 435"/>
                <a:gd name="T12" fmla="*/ 315 h 315"/>
              </a:gdLst>
              <a:ahLst/>
              <a:cxnLst>
                <a:cxn ang="T6">
                  <a:pos x="T0" y="T1"/>
                </a:cxn>
                <a:cxn ang="T7">
                  <a:pos x="T2" y="T3"/>
                </a:cxn>
                <a:cxn ang="T8">
                  <a:pos x="T4" y="T5"/>
                </a:cxn>
              </a:cxnLst>
              <a:rect l="T9" t="T10" r="T11" b="T12"/>
              <a:pathLst>
                <a:path w="435" h="315">
                  <a:moveTo>
                    <a:pt x="0" y="0"/>
                  </a:moveTo>
                  <a:cubicBezTo>
                    <a:pt x="99" y="26"/>
                    <a:pt x="198" y="53"/>
                    <a:pt x="270" y="105"/>
                  </a:cubicBezTo>
                  <a:cubicBezTo>
                    <a:pt x="342" y="157"/>
                    <a:pt x="388" y="236"/>
                    <a:pt x="435" y="315"/>
                  </a:cubicBezTo>
                </a:path>
              </a:pathLst>
            </a:custGeom>
            <a:noFill/>
            <a:ln w="34925">
              <a:solidFill>
                <a:srgbClr val="0000FF"/>
              </a:solidFill>
              <a:round/>
              <a:headEnd/>
              <a:tailEnd type="arrow" w="med" len="med"/>
            </a:ln>
          </p:spPr>
          <p:txBody>
            <a:bodyPr/>
            <a:lstStyle/>
            <a:p>
              <a:endParaRPr lang="zh-CN" altLang="en-US"/>
            </a:p>
          </p:txBody>
        </p:sp>
      </p:grpSp>
      <p:sp>
        <p:nvSpPr>
          <p:cNvPr id="6170" name="Text Box 26"/>
          <p:cNvSpPr txBox="1">
            <a:spLocks noChangeArrowheads="1"/>
          </p:cNvSpPr>
          <p:nvPr/>
        </p:nvSpPr>
        <p:spPr bwMode="auto">
          <a:xfrm>
            <a:off x="304800" y="704850"/>
            <a:ext cx="4451350" cy="822325"/>
          </a:xfrm>
          <a:prstGeom prst="rect">
            <a:avLst/>
          </a:prstGeom>
          <a:noFill/>
          <a:ln w="9525">
            <a:noFill/>
            <a:miter lim="800000"/>
            <a:headEnd/>
            <a:tailEnd/>
          </a:ln>
        </p:spPr>
        <p:txBody>
          <a:bodyPr wrap="none">
            <a:spAutoFit/>
          </a:bodyPr>
          <a:lstStyle/>
          <a:p>
            <a:r>
              <a:rPr kumimoji="1" lang="zh-CN" altLang="en-US" sz="2400">
                <a:latin typeface="Times New Roman" pitchFamily="18" charset="0"/>
              </a:rPr>
              <a:t>光矢量的大小保持不变，其端</a:t>
            </a:r>
          </a:p>
          <a:p>
            <a:r>
              <a:rPr kumimoji="1" lang="zh-CN" altLang="en-US" sz="2400">
                <a:latin typeface="Times New Roman" pitchFamily="18" charset="0"/>
              </a:rPr>
              <a:t>点的轨迹为圆，则为圆偏振光；</a:t>
            </a:r>
          </a:p>
        </p:txBody>
      </p:sp>
      <p:sp>
        <p:nvSpPr>
          <p:cNvPr id="6171" name="Text Box 27"/>
          <p:cNvSpPr txBox="1">
            <a:spLocks noChangeArrowheads="1"/>
          </p:cNvSpPr>
          <p:nvPr/>
        </p:nvSpPr>
        <p:spPr bwMode="auto">
          <a:xfrm>
            <a:off x="228600" y="3810000"/>
            <a:ext cx="1409700" cy="457200"/>
          </a:xfrm>
          <a:prstGeom prst="rect">
            <a:avLst/>
          </a:prstGeom>
          <a:noFill/>
          <a:ln w="9525">
            <a:noFill/>
            <a:miter lim="800000"/>
            <a:headEnd/>
            <a:tailEnd/>
          </a:ln>
        </p:spPr>
        <p:txBody>
          <a:bodyPr wrap="none">
            <a:spAutoFit/>
          </a:bodyPr>
          <a:lstStyle/>
          <a:p>
            <a:r>
              <a:rPr kumimoji="1" lang="zh-CN" altLang="en-US" sz="2400" b="1">
                <a:solidFill>
                  <a:srgbClr val="FF3300"/>
                </a:solidFill>
                <a:latin typeface="Times New Roman" pitchFamily="18" charset="0"/>
              </a:rPr>
              <a:t>右旋光：</a:t>
            </a:r>
          </a:p>
        </p:txBody>
      </p:sp>
      <p:sp>
        <p:nvSpPr>
          <p:cNvPr id="6172" name="Text Box 28"/>
          <p:cNvSpPr txBox="1">
            <a:spLocks noChangeArrowheads="1"/>
          </p:cNvSpPr>
          <p:nvPr/>
        </p:nvSpPr>
        <p:spPr bwMode="auto">
          <a:xfrm>
            <a:off x="1600200" y="3524250"/>
            <a:ext cx="68897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rPr>
              <a:t>迎着光线看去，若光矢量顺时针旋转，则为右旋光</a:t>
            </a:r>
          </a:p>
        </p:txBody>
      </p:sp>
      <p:sp>
        <p:nvSpPr>
          <p:cNvPr id="6173" name="Text Box 29"/>
          <p:cNvSpPr txBox="1">
            <a:spLocks noChangeArrowheads="1"/>
          </p:cNvSpPr>
          <p:nvPr/>
        </p:nvSpPr>
        <p:spPr bwMode="auto">
          <a:xfrm>
            <a:off x="228600" y="5734050"/>
            <a:ext cx="1409700" cy="457200"/>
          </a:xfrm>
          <a:prstGeom prst="rect">
            <a:avLst/>
          </a:prstGeom>
          <a:noFill/>
          <a:ln w="9525">
            <a:noFill/>
            <a:miter lim="800000"/>
            <a:headEnd/>
            <a:tailEnd/>
          </a:ln>
        </p:spPr>
        <p:txBody>
          <a:bodyPr wrap="none">
            <a:spAutoFit/>
          </a:bodyPr>
          <a:lstStyle/>
          <a:p>
            <a:r>
              <a:rPr kumimoji="1" lang="zh-CN" altLang="en-US" sz="2400" b="1">
                <a:solidFill>
                  <a:srgbClr val="FF3300"/>
                </a:solidFill>
                <a:latin typeface="Times New Roman" pitchFamily="18" charset="0"/>
              </a:rPr>
              <a:t>左旋光：</a:t>
            </a:r>
          </a:p>
        </p:txBody>
      </p:sp>
      <p:sp>
        <p:nvSpPr>
          <p:cNvPr id="6174" name="Text Box 30"/>
          <p:cNvSpPr txBox="1">
            <a:spLocks noChangeArrowheads="1"/>
          </p:cNvSpPr>
          <p:nvPr/>
        </p:nvSpPr>
        <p:spPr bwMode="auto">
          <a:xfrm>
            <a:off x="1600200" y="5734050"/>
            <a:ext cx="68897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rPr>
              <a:t>迎着光线看去，若光矢量逆时针旋转，则为左旋光</a:t>
            </a:r>
          </a:p>
        </p:txBody>
      </p:sp>
      <p:sp>
        <p:nvSpPr>
          <p:cNvPr id="6175" name="Rectangle 31"/>
          <p:cNvSpPr>
            <a:spLocks noChangeArrowheads="1"/>
          </p:cNvSpPr>
          <p:nvPr/>
        </p:nvSpPr>
        <p:spPr bwMode="auto">
          <a:xfrm>
            <a:off x="304800" y="1771650"/>
            <a:ext cx="4267200" cy="1552575"/>
          </a:xfrm>
          <a:prstGeom prst="rect">
            <a:avLst/>
          </a:prstGeom>
          <a:noFill/>
          <a:ln w="9525">
            <a:noFill/>
            <a:miter lim="800000"/>
            <a:headEnd/>
            <a:tailEnd/>
          </a:ln>
        </p:spPr>
        <p:txBody>
          <a:bodyPr>
            <a:spAutoFit/>
          </a:bodyPr>
          <a:lstStyle/>
          <a:p>
            <a:pPr>
              <a:spcBef>
                <a:spcPct val="50000"/>
              </a:spcBef>
            </a:pPr>
            <a:r>
              <a:rPr kumimoji="1" lang="zh-CN" altLang="en-US" sz="2400">
                <a:latin typeface="Times New Roman" pitchFamily="18" charset="0"/>
              </a:rPr>
              <a:t>光矢量的大小不断改变，其端</a:t>
            </a:r>
          </a:p>
          <a:p>
            <a:pPr>
              <a:spcBef>
                <a:spcPct val="50000"/>
              </a:spcBef>
            </a:pPr>
            <a:r>
              <a:rPr kumimoji="1" lang="zh-CN" altLang="en-US" sz="2400">
                <a:latin typeface="Times New Roman" pitchFamily="18" charset="0"/>
              </a:rPr>
              <a:t>点轨迹为椭圆，则为</a:t>
            </a:r>
          </a:p>
          <a:p>
            <a:pPr>
              <a:spcBef>
                <a:spcPct val="50000"/>
              </a:spcBef>
            </a:pPr>
            <a:r>
              <a:rPr kumimoji="1" lang="zh-CN" altLang="en-US" sz="2400">
                <a:latin typeface="Times New Roman" pitchFamily="18" charset="0"/>
              </a:rPr>
              <a:t>椭圆偏振光。</a:t>
            </a:r>
          </a:p>
        </p:txBody>
      </p:sp>
      <p:grpSp>
        <p:nvGrpSpPr>
          <p:cNvPr id="5" name="Group 32"/>
          <p:cNvGrpSpPr>
            <a:grpSpLocks/>
          </p:cNvGrpSpPr>
          <p:nvPr/>
        </p:nvGrpSpPr>
        <p:grpSpPr bwMode="auto">
          <a:xfrm>
            <a:off x="4648200" y="228600"/>
            <a:ext cx="4267200" cy="2819400"/>
            <a:chOff x="1008" y="2160"/>
            <a:chExt cx="2688" cy="1776"/>
          </a:xfrm>
        </p:grpSpPr>
        <p:sp>
          <p:nvSpPr>
            <p:cNvPr id="38924" name="Line 33"/>
            <p:cNvSpPr>
              <a:spLocks noChangeShapeType="1"/>
            </p:cNvSpPr>
            <p:nvPr/>
          </p:nvSpPr>
          <p:spPr bwMode="auto">
            <a:xfrm>
              <a:off x="1688" y="2513"/>
              <a:ext cx="385" cy="80"/>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8925" name="Oval 34"/>
            <p:cNvSpPr>
              <a:spLocks noChangeArrowheads="1"/>
            </p:cNvSpPr>
            <p:nvPr/>
          </p:nvSpPr>
          <p:spPr bwMode="auto">
            <a:xfrm>
              <a:off x="1152" y="2568"/>
              <a:ext cx="408" cy="704"/>
            </a:xfrm>
            <a:prstGeom prst="ellipse">
              <a:avLst/>
            </a:prstGeom>
            <a:noFill/>
            <a:ln w="31750">
              <a:solidFill>
                <a:srgbClr val="800080"/>
              </a:solidFill>
              <a:prstDash val="sysDot"/>
              <a:round/>
              <a:headEnd/>
              <a:tailEnd/>
            </a:ln>
          </p:spPr>
          <p:txBody>
            <a:bodyPr/>
            <a:lstStyle/>
            <a:p>
              <a:endParaRPr lang="zh-CN" altLang="en-US"/>
            </a:p>
          </p:txBody>
        </p:sp>
        <p:sp>
          <p:nvSpPr>
            <p:cNvPr id="38926" name="Line 35"/>
            <p:cNvSpPr>
              <a:spLocks noChangeShapeType="1"/>
            </p:cNvSpPr>
            <p:nvPr/>
          </p:nvSpPr>
          <p:spPr bwMode="auto">
            <a:xfrm flipV="1">
              <a:off x="1152" y="2800"/>
              <a:ext cx="849" cy="168"/>
            </a:xfrm>
            <a:prstGeom prst="line">
              <a:avLst/>
            </a:prstGeom>
            <a:noFill/>
            <a:ln w="31750">
              <a:solidFill>
                <a:srgbClr val="000000"/>
              </a:solidFill>
              <a:round/>
              <a:headEnd type="none" w="med" len="sm"/>
              <a:tailEnd type="triangle" w="med" len="sm"/>
            </a:ln>
          </p:spPr>
          <p:txBody>
            <a:bodyPr/>
            <a:lstStyle/>
            <a:p>
              <a:endParaRPr lang="zh-CN" altLang="en-US"/>
            </a:p>
          </p:txBody>
        </p:sp>
        <p:sp>
          <p:nvSpPr>
            <p:cNvPr id="38927" name="Line 36"/>
            <p:cNvSpPr>
              <a:spLocks noChangeShapeType="1"/>
            </p:cNvSpPr>
            <p:nvPr/>
          </p:nvSpPr>
          <p:spPr bwMode="auto">
            <a:xfrm>
              <a:off x="1368" y="2344"/>
              <a:ext cx="0" cy="1108"/>
            </a:xfrm>
            <a:prstGeom prst="line">
              <a:avLst/>
            </a:prstGeom>
            <a:noFill/>
            <a:ln w="31750">
              <a:solidFill>
                <a:srgbClr val="000000"/>
              </a:solidFill>
              <a:round/>
              <a:headEnd type="triangle" w="med" len="sm"/>
              <a:tailEnd type="none" w="med" len="sm"/>
            </a:ln>
          </p:spPr>
          <p:txBody>
            <a:bodyPr/>
            <a:lstStyle/>
            <a:p>
              <a:endParaRPr lang="zh-CN" altLang="en-US"/>
            </a:p>
          </p:txBody>
        </p:sp>
        <p:sp>
          <p:nvSpPr>
            <p:cNvPr id="38928" name="Oval 37"/>
            <p:cNvSpPr>
              <a:spLocks noChangeArrowheads="1"/>
            </p:cNvSpPr>
            <p:nvPr/>
          </p:nvSpPr>
          <p:spPr bwMode="auto">
            <a:xfrm>
              <a:off x="2664" y="2824"/>
              <a:ext cx="409" cy="704"/>
            </a:xfrm>
            <a:prstGeom prst="ellipse">
              <a:avLst/>
            </a:prstGeom>
            <a:noFill/>
            <a:ln w="31750">
              <a:solidFill>
                <a:srgbClr val="800080"/>
              </a:solidFill>
              <a:prstDash val="sysDot"/>
              <a:round/>
              <a:headEnd/>
              <a:tailEnd/>
            </a:ln>
          </p:spPr>
          <p:txBody>
            <a:bodyPr/>
            <a:lstStyle/>
            <a:p>
              <a:endParaRPr lang="zh-CN" altLang="en-US"/>
            </a:p>
          </p:txBody>
        </p:sp>
        <p:sp>
          <p:nvSpPr>
            <p:cNvPr id="38929" name="Line 38"/>
            <p:cNvSpPr>
              <a:spLocks noChangeShapeType="1"/>
            </p:cNvSpPr>
            <p:nvPr/>
          </p:nvSpPr>
          <p:spPr bwMode="auto">
            <a:xfrm flipV="1">
              <a:off x="2664" y="3072"/>
              <a:ext cx="849" cy="168"/>
            </a:xfrm>
            <a:prstGeom prst="line">
              <a:avLst/>
            </a:prstGeom>
            <a:noFill/>
            <a:ln w="31750">
              <a:solidFill>
                <a:srgbClr val="000000"/>
              </a:solidFill>
              <a:round/>
              <a:headEnd type="none" w="med" len="sm"/>
              <a:tailEnd type="triangle" w="med" len="sm"/>
            </a:ln>
          </p:spPr>
          <p:txBody>
            <a:bodyPr/>
            <a:lstStyle/>
            <a:p>
              <a:endParaRPr lang="zh-CN" altLang="en-US"/>
            </a:p>
          </p:txBody>
        </p:sp>
        <p:sp>
          <p:nvSpPr>
            <p:cNvPr id="38930" name="Line 39"/>
            <p:cNvSpPr>
              <a:spLocks noChangeShapeType="1"/>
            </p:cNvSpPr>
            <p:nvPr/>
          </p:nvSpPr>
          <p:spPr bwMode="auto">
            <a:xfrm>
              <a:off x="2880" y="2584"/>
              <a:ext cx="1" cy="1090"/>
            </a:xfrm>
            <a:prstGeom prst="line">
              <a:avLst/>
            </a:prstGeom>
            <a:noFill/>
            <a:ln w="31750">
              <a:solidFill>
                <a:srgbClr val="000000"/>
              </a:solidFill>
              <a:round/>
              <a:headEnd type="triangle" w="med" len="sm"/>
              <a:tailEnd type="none" w="med" len="sm"/>
            </a:ln>
          </p:spPr>
          <p:txBody>
            <a:bodyPr/>
            <a:lstStyle/>
            <a:p>
              <a:endParaRPr lang="zh-CN" altLang="en-US"/>
            </a:p>
          </p:txBody>
        </p:sp>
        <p:sp>
          <p:nvSpPr>
            <p:cNvPr id="38931" name="Line 40"/>
            <p:cNvSpPr>
              <a:spLocks noChangeShapeType="1"/>
            </p:cNvSpPr>
            <p:nvPr/>
          </p:nvSpPr>
          <p:spPr bwMode="auto">
            <a:xfrm>
              <a:off x="1360" y="2568"/>
              <a:ext cx="1505" cy="248"/>
            </a:xfrm>
            <a:prstGeom prst="line">
              <a:avLst/>
            </a:prstGeom>
            <a:noFill/>
            <a:ln w="31750">
              <a:solidFill>
                <a:srgbClr val="800080"/>
              </a:solidFill>
              <a:prstDash val="sysDot"/>
              <a:round/>
              <a:headEnd type="none" w="med" len="sm"/>
              <a:tailEnd type="none" w="med" len="sm"/>
            </a:ln>
          </p:spPr>
          <p:txBody>
            <a:bodyPr/>
            <a:lstStyle/>
            <a:p>
              <a:endParaRPr lang="zh-CN" altLang="en-US"/>
            </a:p>
          </p:txBody>
        </p:sp>
        <p:sp>
          <p:nvSpPr>
            <p:cNvPr id="38932" name="Line 41"/>
            <p:cNvSpPr>
              <a:spLocks noChangeShapeType="1"/>
            </p:cNvSpPr>
            <p:nvPr/>
          </p:nvSpPr>
          <p:spPr bwMode="auto">
            <a:xfrm>
              <a:off x="1376" y="3280"/>
              <a:ext cx="1505" cy="248"/>
            </a:xfrm>
            <a:prstGeom prst="line">
              <a:avLst/>
            </a:prstGeom>
            <a:noFill/>
            <a:ln w="31750">
              <a:solidFill>
                <a:srgbClr val="800080"/>
              </a:solidFill>
              <a:prstDash val="sysDot"/>
              <a:round/>
              <a:headEnd type="none" w="med" len="sm"/>
              <a:tailEnd type="none" w="med" len="sm"/>
            </a:ln>
          </p:spPr>
          <p:txBody>
            <a:bodyPr/>
            <a:lstStyle/>
            <a:p>
              <a:endParaRPr lang="zh-CN" altLang="en-US"/>
            </a:p>
          </p:txBody>
        </p:sp>
        <p:sp>
          <p:nvSpPr>
            <p:cNvPr id="38933" name="Line 42"/>
            <p:cNvSpPr>
              <a:spLocks noChangeShapeType="1"/>
            </p:cNvSpPr>
            <p:nvPr/>
          </p:nvSpPr>
          <p:spPr bwMode="auto">
            <a:xfrm>
              <a:off x="1368" y="2928"/>
              <a:ext cx="2121" cy="376"/>
            </a:xfrm>
            <a:prstGeom prst="line">
              <a:avLst/>
            </a:prstGeom>
            <a:noFill/>
            <a:ln w="31750">
              <a:solidFill>
                <a:srgbClr val="000000"/>
              </a:solidFill>
              <a:round/>
              <a:headEnd type="none" w="med" len="sm"/>
              <a:tailEnd type="triangle" w="med" len="sm"/>
            </a:ln>
          </p:spPr>
          <p:txBody>
            <a:bodyPr/>
            <a:lstStyle/>
            <a:p>
              <a:endParaRPr lang="zh-CN" altLang="en-US"/>
            </a:p>
          </p:txBody>
        </p:sp>
        <p:sp>
          <p:nvSpPr>
            <p:cNvPr id="38934" name="Arc 43"/>
            <p:cNvSpPr>
              <a:spLocks/>
            </p:cNvSpPr>
            <p:nvPr/>
          </p:nvSpPr>
          <p:spPr bwMode="auto">
            <a:xfrm flipH="1">
              <a:off x="1944" y="2688"/>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35" name="Arc 44"/>
            <p:cNvSpPr>
              <a:spLocks/>
            </p:cNvSpPr>
            <p:nvPr/>
          </p:nvSpPr>
          <p:spPr bwMode="auto">
            <a:xfrm flipH="1" flipV="1">
              <a:off x="1936" y="3056"/>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36" name="Arc 45"/>
            <p:cNvSpPr>
              <a:spLocks/>
            </p:cNvSpPr>
            <p:nvPr/>
          </p:nvSpPr>
          <p:spPr bwMode="auto">
            <a:xfrm flipH="1">
              <a:off x="1480" y="2616"/>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37" name="Arc 46"/>
            <p:cNvSpPr>
              <a:spLocks/>
            </p:cNvSpPr>
            <p:nvPr/>
          </p:nvSpPr>
          <p:spPr bwMode="auto">
            <a:xfrm flipH="1" flipV="1">
              <a:off x="1472" y="2984"/>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38" name="Arc 47"/>
            <p:cNvSpPr>
              <a:spLocks/>
            </p:cNvSpPr>
            <p:nvPr/>
          </p:nvSpPr>
          <p:spPr bwMode="auto">
            <a:xfrm flipH="1">
              <a:off x="1704" y="2672"/>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39" name="Arc 48"/>
            <p:cNvSpPr>
              <a:spLocks/>
            </p:cNvSpPr>
            <p:nvPr/>
          </p:nvSpPr>
          <p:spPr bwMode="auto">
            <a:xfrm flipH="1" flipV="1">
              <a:off x="1696" y="3040"/>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40" name="Arc 49"/>
            <p:cNvSpPr>
              <a:spLocks/>
            </p:cNvSpPr>
            <p:nvPr/>
          </p:nvSpPr>
          <p:spPr bwMode="auto">
            <a:xfrm flipH="1">
              <a:off x="2432" y="2776"/>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41" name="Arc 50"/>
            <p:cNvSpPr>
              <a:spLocks/>
            </p:cNvSpPr>
            <p:nvPr/>
          </p:nvSpPr>
          <p:spPr bwMode="auto">
            <a:xfrm flipH="1" flipV="1">
              <a:off x="2424" y="3144"/>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42" name="Arc 51"/>
            <p:cNvSpPr>
              <a:spLocks/>
            </p:cNvSpPr>
            <p:nvPr/>
          </p:nvSpPr>
          <p:spPr bwMode="auto">
            <a:xfrm flipH="1">
              <a:off x="2184" y="2728"/>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43" name="Arc 52"/>
            <p:cNvSpPr>
              <a:spLocks/>
            </p:cNvSpPr>
            <p:nvPr/>
          </p:nvSpPr>
          <p:spPr bwMode="auto">
            <a:xfrm flipH="1" flipV="1">
              <a:off x="2176" y="3096"/>
              <a:ext cx="177" cy="336"/>
            </a:xfrm>
            <a:custGeom>
              <a:avLst/>
              <a:gdLst>
                <a:gd name="T0" fmla="*/ 0 w 21600"/>
                <a:gd name="T1" fmla="*/ 0 h 21600"/>
                <a:gd name="T2" fmla="*/ 177 w 21600"/>
                <a:gd name="T3" fmla="*/ 336 h 21600"/>
                <a:gd name="T4" fmla="*/ 0 w 21600"/>
                <a:gd name="T5" fmla="*/ 3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800080"/>
              </a:solidFill>
              <a:prstDash val="sysDot"/>
              <a:round/>
              <a:headEnd/>
              <a:tailEnd/>
            </a:ln>
          </p:spPr>
          <p:txBody>
            <a:bodyPr/>
            <a:lstStyle/>
            <a:p>
              <a:endParaRPr lang="zh-CN" altLang="en-US"/>
            </a:p>
          </p:txBody>
        </p:sp>
        <p:sp>
          <p:nvSpPr>
            <p:cNvPr id="38944" name="Line 53"/>
            <p:cNvSpPr>
              <a:spLocks noChangeShapeType="1"/>
            </p:cNvSpPr>
            <p:nvPr/>
          </p:nvSpPr>
          <p:spPr bwMode="auto">
            <a:xfrm>
              <a:off x="1374" y="2568"/>
              <a:ext cx="0" cy="368"/>
            </a:xfrm>
            <a:prstGeom prst="line">
              <a:avLst/>
            </a:prstGeom>
            <a:noFill/>
            <a:ln w="31750">
              <a:solidFill>
                <a:srgbClr val="0000FF"/>
              </a:solidFill>
              <a:round/>
              <a:headEnd type="triangle" w="med" len="sm"/>
              <a:tailEnd type="none" w="med" len="sm"/>
            </a:ln>
          </p:spPr>
          <p:txBody>
            <a:bodyPr/>
            <a:lstStyle/>
            <a:p>
              <a:endParaRPr lang="zh-CN" altLang="en-US"/>
            </a:p>
          </p:txBody>
        </p:sp>
        <p:sp>
          <p:nvSpPr>
            <p:cNvPr id="38945" name="Line 54"/>
            <p:cNvSpPr>
              <a:spLocks noChangeShapeType="1"/>
            </p:cNvSpPr>
            <p:nvPr/>
          </p:nvSpPr>
          <p:spPr bwMode="auto">
            <a:xfrm flipH="1">
              <a:off x="2879" y="3194"/>
              <a:ext cx="5" cy="342"/>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8946" name="Line 55"/>
            <p:cNvSpPr>
              <a:spLocks noChangeShapeType="1"/>
            </p:cNvSpPr>
            <p:nvPr/>
          </p:nvSpPr>
          <p:spPr bwMode="auto">
            <a:xfrm flipH="1" flipV="1">
              <a:off x="1500" y="2736"/>
              <a:ext cx="109" cy="240"/>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8947" name="Line 56"/>
            <p:cNvSpPr>
              <a:spLocks noChangeShapeType="1"/>
            </p:cNvSpPr>
            <p:nvPr/>
          </p:nvSpPr>
          <p:spPr bwMode="auto">
            <a:xfrm flipH="1" flipV="1">
              <a:off x="1714" y="2948"/>
              <a:ext cx="117" cy="66"/>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8948" name="Line 57"/>
            <p:cNvSpPr>
              <a:spLocks noChangeShapeType="1"/>
            </p:cNvSpPr>
            <p:nvPr/>
          </p:nvSpPr>
          <p:spPr bwMode="auto">
            <a:xfrm flipH="1">
              <a:off x="1938" y="3056"/>
              <a:ext cx="135" cy="106"/>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8949" name="Line 58"/>
            <p:cNvSpPr>
              <a:spLocks noChangeShapeType="1"/>
            </p:cNvSpPr>
            <p:nvPr/>
          </p:nvSpPr>
          <p:spPr bwMode="auto">
            <a:xfrm flipH="1">
              <a:off x="2236" y="3102"/>
              <a:ext cx="115" cy="224"/>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8950" name="Line 59"/>
            <p:cNvSpPr>
              <a:spLocks noChangeShapeType="1"/>
            </p:cNvSpPr>
            <p:nvPr/>
          </p:nvSpPr>
          <p:spPr bwMode="auto">
            <a:xfrm flipH="1">
              <a:off x="2518" y="3144"/>
              <a:ext cx="111" cy="294"/>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8951" name="Rectangle 60"/>
            <p:cNvSpPr>
              <a:spLocks noChangeArrowheads="1"/>
            </p:cNvSpPr>
            <p:nvPr/>
          </p:nvSpPr>
          <p:spPr bwMode="auto">
            <a:xfrm>
              <a:off x="1816" y="3104"/>
              <a:ext cx="97" cy="129"/>
            </a:xfrm>
            <a:prstGeom prst="rect">
              <a:avLst/>
            </a:prstGeom>
            <a:solidFill>
              <a:srgbClr val="FFFFFF"/>
            </a:solidFill>
            <a:ln w="31750">
              <a:solidFill>
                <a:srgbClr val="FFFFFF"/>
              </a:solidFill>
              <a:miter lim="800000"/>
              <a:headEnd/>
              <a:tailEnd/>
            </a:ln>
          </p:spPr>
          <p:txBody>
            <a:bodyPr/>
            <a:lstStyle/>
            <a:p>
              <a:endParaRPr lang="zh-CN" altLang="en-US"/>
            </a:p>
          </p:txBody>
        </p:sp>
        <p:sp>
          <p:nvSpPr>
            <p:cNvPr id="38952" name="Line 61"/>
            <p:cNvSpPr>
              <a:spLocks noChangeShapeType="1"/>
            </p:cNvSpPr>
            <p:nvPr/>
          </p:nvSpPr>
          <p:spPr bwMode="auto">
            <a:xfrm>
              <a:off x="1856" y="3224"/>
              <a:ext cx="65" cy="49"/>
            </a:xfrm>
            <a:prstGeom prst="line">
              <a:avLst/>
            </a:prstGeom>
            <a:noFill/>
            <a:ln w="31750">
              <a:solidFill>
                <a:srgbClr val="FFFFFF"/>
              </a:solidFill>
              <a:round/>
              <a:headEnd type="none" w="med" len="sm"/>
              <a:tailEnd type="none" w="med" len="sm"/>
            </a:ln>
          </p:spPr>
          <p:txBody>
            <a:bodyPr/>
            <a:lstStyle/>
            <a:p>
              <a:endParaRPr lang="zh-CN" altLang="en-US"/>
            </a:p>
          </p:txBody>
        </p:sp>
        <p:sp>
          <p:nvSpPr>
            <p:cNvPr id="38953" name="Line 62"/>
            <p:cNvSpPr>
              <a:spLocks noChangeShapeType="1"/>
            </p:cNvSpPr>
            <p:nvPr/>
          </p:nvSpPr>
          <p:spPr bwMode="auto">
            <a:xfrm>
              <a:off x="1928" y="3256"/>
              <a:ext cx="65" cy="65"/>
            </a:xfrm>
            <a:prstGeom prst="line">
              <a:avLst/>
            </a:prstGeom>
            <a:noFill/>
            <a:ln w="31750">
              <a:solidFill>
                <a:srgbClr val="FFFFFF"/>
              </a:solidFill>
              <a:round/>
              <a:headEnd type="none" w="med" len="sm"/>
              <a:tailEnd type="none" w="med" len="sm"/>
            </a:ln>
          </p:spPr>
          <p:txBody>
            <a:bodyPr/>
            <a:lstStyle/>
            <a:p>
              <a:endParaRPr lang="zh-CN" altLang="en-US"/>
            </a:p>
          </p:txBody>
        </p:sp>
        <p:sp>
          <p:nvSpPr>
            <p:cNvPr id="38954" name="Line 63"/>
            <p:cNvSpPr>
              <a:spLocks noChangeShapeType="1"/>
            </p:cNvSpPr>
            <p:nvPr/>
          </p:nvSpPr>
          <p:spPr bwMode="auto">
            <a:xfrm flipH="1">
              <a:off x="2072" y="3264"/>
              <a:ext cx="9" cy="80"/>
            </a:xfrm>
            <a:prstGeom prst="line">
              <a:avLst/>
            </a:prstGeom>
            <a:noFill/>
            <a:ln w="31750">
              <a:solidFill>
                <a:srgbClr val="FFFFFF"/>
              </a:solidFill>
              <a:round/>
              <a:headEnd type="none" w="med" len="sm"/>
              <a:tailEnd type="none" w="med" len="sm"/>
            </a:ln>
          </p:spPr>
          <p:txBody>
            <a:bodyPr/>
            <a:lstStyle/>
            <a:p>
              <a:endParaRPr lang="zh-CN" altLang="en-US"/>
            </a:p>
          </p:txBody>
        </p:sp>
        <p:sp>
          <p:nvSpPr>
            <p:cNvPr id="38955" name="Rectangle 64"/>
            <p:cNvSpPr>
              <a:spLocks noChangeArrowheads="1"/>
            </p:cNvSpPr>
            <p:nvPr/>
          </p:nvSpPr>
          <p:spPr bwMode="auto">
            <a:xfrm>
              <a:off x="1354" y="2160"/>
              <a:ext cx="231" cy="260"/>
            </a:xfrm>
            <a:prstGeom prst="rect">
              <a:avLst/>
            </a:prstGeom>
            <a:noFill/>
            <a:ln w="31750">
              <a:noFill/>
              <a:miter lim="800000"/>
              <a:headEnd/>
              <a:tailEnd/>
            </a:ln>
          </p:spPr>
          <p:txBody>
            <a:bodyPr lIns="12700" tIns="12700" rIns="12700" bIns="12700"/>
            <a:lstStyle/>
            <a:p>
              <a:pPr algn="just"/>
              <a:r>
                <a:rPr kumimoji="1" lang="en-US" altLang="zh-CN" sz="2000" b="1" i="1">
                  <a:latin typeface="Times New Roman" pitchFamily="18" charset="0"/>
                </a:rPr>
                <a:t> y</a:t>
              </a:r>
              <a:endParaRPr kumimoji="1" lang="en-US" altLang="zh-CN" sz="2000" b="1">
                <a:latin typeface="Times New Roman" pitchFamily="18" charset="0"/>
              </a:endParaRPr>
            </a:p>
          </p:txBody>
        </p:sp>
        <p:sp>
          <p:nvSpPr>
            <p:cNvPr id="38956" name="Rectangle 65"/>
            <p:cNvSpPr>
              <a:spLocks noChangeArrowheads="1"/>
            </p:cNvSpPr>
            <p:nvPr/>
          </p:nvSpPr>
          <p:spPr bwMode="auto">
            <a:xfrm>
              <a:off x="2935" y="2448"/>
              <a:ext cx="233" cy="192"/>
            </a:xfrm>
            <a:prstGeom prst="rect">
              <a:avLst/>
            </a:prstGeom>
            <a:noFill/>
            <a:ln w="31750">
              <a:noFill/>
              <a:miter lim="800000"/>
              <a:headEnd/>
              <a:tailEnd/>
            </a:ln>
          </p:spPr>
          <p:txBody>
            <a:bodyPr lIns="12700" tIns="12700" rIns="12700" bIns="12700"/>
            <a:lstStyle/>
            <a:p>
              <a:pPr algn="just"/>
              <a:r>
                <a:rPr kumimoji="1" lang="en-US" altLang="zh-CN" sz="2000" b="1">
                  <a:latin typeface="Times New Roman" pitchFamily="18" charset="0"/>
                </a:rPr>
                <a:t> </a:t>
              </a:r>
              <a:r>
                <a:rPr kumimoji="1" lang="en-US" altLang="zh-CN" sz="2000" b="1" i="1">
                  <a:latin typeface="Times New Roman" pitchFamily="18" charset="0"/>
                </a:rPr>
                <a:t>y</a:t>
              </a:r>
              <a:endParaRPr kumimoji="1" lang="en-US" altLang="zh-CN" sz="2000" b="1">
                <a:latin typeface="Times New Roman" pitchFamily="18" charset="0"/>
              </a:endParaRPr>
            </a:p>
          </p:txBody>
        </p:sp>
        <p:sp>
          <p:nvSpPr>
            <p:cNvPr id="38957" name="Rectangle 66"/>
            <p:cNvSpPr>
              <a:spLocks noChangeArrowheads="1"/>
            </p:cNvSpPr>
            <p:nvPr/>
          </p:nvSpPr>
          <p:spPr bwMode="auto">
            <a:xfrm>
              <a:off x="3562" y="2928"/>
              <a:ext cx="134" cy="196"/>
            </a:xfrm>
            <a:prstGeom prst="rect">
              <a:avLst/>
            </a:prstGeom>
            <a:noFill/>
            <a:ln w="31750">
              <a:noFill/>
              <a:miter lim="800000"/>
              <a:headEnd/>
              <a:tailEnd/>
            </a:ln>
          </p:spPr>
          <p:txBody>
            <a:bodyPr lIns="12700" tIns="12700" rIns="12700" bIns="12700"/>
            <a:lstStyle/>
            <a:p>
              <a:pPr algn="just"/>
              <a:r>
                <a:rPr kumimoji="1" lang="en-US" altLang="zh-CN" sz="2000" b="1" i="1">
                  <a:latin typeface="Times New Roman" pitchFamily="18" charset="0"/>
                </a:rPr>
                <a:t>x</a:t>
              </a:r>
            </a:p>
          </p:txBody>
        </p:sp>
        <p:sp>
          <p:nvSpPr>
            <p:cNvPr id="38958" name="Rectangle 67"/>
            <p:cNvSpPr>
              <a:spLocks noChangeArrowheads="1"/>
            </p:cNvSpPr>
            <p:nvPr/>
          </p:nvSpPr>
          <p:spPr bwMode="auto">
            <a:xfrm>
              <a:off x="3456" y="3224"/>
              <a:ext cx="192" cy="192"/>
            </a:xfrm>
            <a:prstGeom prst="rect">
              <a:avLst/>
            </a:prstGeom>
            <a:noFill/>
            <a:ln w="31750">
              <a:noFill/>
              <a:miter lim="800000"/>
              <a:headEnd/>
              <a:tailEnd/>
            </a:ln>
          </p:spPr>
          <p:txBody>
            <a:bodyPr lIns="12700" tIns="12700" rIns="12700" bIns="12700"/>
            <a:lstStyle/>
            <a:p>
              <a:pPr algn="just"/>
              <a:r>
                <a:rPr kumimoji="1" lang="en-US" altLang="zh-CN" sz="2000" b="1">
                  <a:latin typeface="Times New Roman" pitchFamily="18" charset="0"/>
                </a:rPr>
                <a:t> </a:t>
              </a:r>
              <a:r>
                <a:rPr kumimoji="1" lang="en-US" altLang="zh-CN" sz="2000" b="1" i="1">
                  <a:latin typeface="Times New Roman" pitchFamily="18" charset="0"/>
                </a:rPr>
                <a:t>z</a:t>
              </a:r>
              <a:endParaRPr kumimoji="1" lang="en-US" altLang="zh-CN" sz="2000" b="1">
                <a:latin typeface="Times New Roman" pitchFamily="18" charset="0"/>
              </a:endParaRPr>
            </a:p>
          </p:txBody>
        </p:sp>
        <p:sp>
          <p:nvSpPr>
            <p:cNvPr id="38959" name="Rectangle 68"/>
            <p:cNvSpPr>
              <a:spLocks noChangeArrowheads="1"/>
            </p:cNvSpPr>
            <p:nvPr/>
          </p:nvSpPr>
          <p:spPr bwMode="auto">
            <a:xfrm>
              <a:off x="2088" y="2448"/>
              <a:ext cx="696" cy="185"/>
            </a:xfrm>
            <a:prstGeom prst="rect">
              <a:avLst/>
            </a:prstGeom>
            <a:noFill/>
            <a:ln w="31750">
              <a:noFill/>
              <a:miter lim="800000"/>
              <a:headEnd/>
              <a:tailEnd/>
            </a:ln>
          </p:spPr>
          <p:txBody>
            <a:bodyPr lIns="12700" tIns="12700" rIns="12700" bIns="12700"/>
            <a:lstStyle/>
            <a:p>
              <a:pPr algn="just"/>
              <a:r>
                <a:rPr kumimoji="1" lang="zh-CN" altLang="en-US" sz="2000" b="1">
                  <a:solidFill>
                    <a:srgbClr val="0000FF"/>
                  </a:solidFill>
                  <a:latin typeface="Times New Roman" pitchFamily="18" charset="0"/>
                </a:rPr>
                <a:t>传播方向</a:t>
              </a:r>
            </a:p>
          </p:txBody>
        </p:sp>
        <p:sp>
          <p:nvSpPr>
            <p:cNvPr id="38960" name="Rectangle 69"/>
            <p:cNvSpPr>
              <a:spLocks noChangeArrowheads="1"/>
            </p:cNvSpPr>
            <p:nvPr/>
          </p:nvSpPr>
          <p:spPr bwMode="auto">
            <a:xfrm>
              <a:off x="1968" y="3388"/>
              <a:ext cx="353" cy="257"/>
            </a:xfrm>
            <a:prstGeom prst="rect">
              <a:avLst/>
            </a:prstGeom>
            <a:noFill/>
            <a:ln w="31750">
              <a:noFill/>
              <a:miter lim="800000"/>
              <a:headEnd/>
              <a:tailEnd/>
            </a:ln>
          </p:spPr>
          <p:txBody>
            <a:bodyPr lIns="12700" tIns="12700" rIns="12700" bIns="12700"/>
            <a:lstStyle/>
            <a:p>
              <a:pPr algn="just"/>
              <a:r>
                <a:rPr kumimoji="1" lang="en-US" altLang="zh-CN" sz="2000" b="1">
                  <a:latin typeface="Times New Roman" pitchFamily="18" charset="0"/>
                </a:rPr>
                <a:t> </a:t>
              </a:r>
              <a:r>
                <a:rPr kumimoji="1" lang="en-US" altLang="zh-CN" sz="2000" b="1" i="1">
                  <a:latin typeface="Times New Roman" pitchFamily="18" charset="0"/>
                  <a:sym typeface="Symbol" pitchFamily="18" charset="2"/>
                </a:rPr>
                <a:t></a:t>
              </a:r>
              <a:r>
                <a:rPr kumimoji="1" lang="en-US" altLang="zh-CN" sz="2000" b="1">
                  <a:latin typeface="Times New Roman" pitchFamily="18" charset="0"/>
                </a:rPr>
                <a:t> /2</a:t>
              </a:r>
            </a:p>
          </p:txBody>
        </p:sp>
        <p:sp>
          <p:nvSpPr>
            <p:cNvPr id="38961" name="Rectangle 70"/>
            <p:cNvSpPr>
              <a:spLocks noChangeArrowheads="1"/>
            </p:cNvSpPr>
            <p:nvPr/>
          </p:nvSpPr>
          <p:spPr bwMode="auto">
            <a:xfrm>
              <a:off x="2023" y="2688"/>
              <a:ext cx="185" cy="190"/>
            </a:xfrm>
            <a:prstGeom prst="rect">
              <a:avLst/>
            </a:prstGeom>
            <a:noFill/>
            <a:ln w="31750">
              <a:noFill/>
              <a:miter lim="800000"/>
              <a:headEnd/>
              <a:tailEnd/>
            </a:ln>
          </p:spPr>
          <p:txBody>
            <a:bodyPr lIns="12700" tIns="12700" rIns="12700" bIns="12700"/>
            <a:lstStyle/>
            <a:p>
              <a:pPr algn="just"/>
              <a:r>
                <a:rPr kumimoji="1" lang="en-US" altLang="zh-CN" sz="2000" b="1" i="1">
                  <a:latin typeface="Times New Roman" pitchFamily="18" charset="0"/>
                </a:rPr>
                <a:t>x</a:t>
              </a:r>
              <a:endParaRPr kumimoji="1" lang="en-US" altLang="zh-CN" sz="2000" b="1">
                <a:latin typeface="Times New Roman" pitchFamily="18" charset="0"/>
              </a:endParaRPr>
            </a:p>
          </p:txBody>
        </p:sp>
        <p:sp>
          <p:nvSpPr>
            <p:cNvPr id="38962" name="Line 71"/>
            <p:cNvSpPr>
              <a:spLocks noChangeShapeType="1"/>
            </p:cNvSpPr>
            <p:nvPr/>
          </p:nvSpPr>
          <p:spPr bwMode="auto">
            <a:xfrm flipV="1">
              <a:off x="1208" y="2534"/>
              <a:ext cx="64" cy="72"/>
            </a:xfrm>
            <a:prstGeom prst="line">
              <a:avLst/>
            </a:prstGeom>
            <a:noFill/>
            <a:ln w="31750">
              <a:solidFill>
                <a:srgbClr val="000000"/>
              </a:solidFill>
              <a:round/>
              <a:headEnd type="none" w="med" len="sm"/>
              <a:tailEnd type="triangle" w="med" len="sm"/>
            </a:ln>
          </p:spPr>
          <p:txBody>
            <a:bodyPr/>
            <a:lstStyle/>
            <a:p>
              <a:endParaRPr lang="zh-CN" altLang="en-US"/>
            </a:p>
          </p:txBody>
        </p:sp>
        <p:sp>
          <p:nvSpPr>
            <p:cNvPr id="38963" name="Rectangle 72"/>
            <p:cNvSpPr>
              <a:spLocks noChangeArrowheads="1"/>
            </p:cNvSpPr>
            <p:nvPr/>
          </p:nvSpPr>
          <p:spPr bwMode="auto">
            <a:xfrm>
              <a:off x="1008" y="3696"/>
              <a:ext cx="2374" cy="240"/>
            </a:xfrm>
            <a:prstGeom prst="rect">
              <a:avLst/>
            </a:prstGeom>
            <a:noFill/>
            <a:ln w="31750">
              <a:noFill/>
              <a:miter lim="800000"/>
              <a:headEnd/>
              <a:tailEnd/>
            </a:ln>
          </p:spPr>
          <p:txBody>
            <a:bodyPr lIns="12700" tIns="12700" rIns="12700" bIns="12700"/>
            <a:lstStyle/>
            <a:p>
              <a:pPr algn="just"/>
              <a:r>
                <a:rPr kumimoji="1" lang="zh-CN" altLang="en-US" sz="2000" b="1">
                  <a:solidFill>
                    <a:srgbClr val="0000FF"/>
                  </a:solidFill>
                  <a:latin typeface="Times New Roman" pitchFamily="18" charset="0"/>
                </a:rPr>
                <a:t>某时刻右旋圆偏振光</a:t>
              </a:r>
              <a:r>
                <a:rPr kumimoji="1" lang="en-US" altLang="zh-CN" sz="2000" b="1" i="1">
                  <a:solidFill>
                    <a:srgbClr val="0000FF"/>
                  </a:solidFill>
                  <a:latin typeface="Times New Roman" pitchFamily="18" charset="0"/>
                </a:rPr>
                <a:t>E</a:t>
              </a:r>
              <a:r>
                <a:rPr kumimoji="1" lang="zh-CN" altLang="en-US" sz="2000" b="1">
                  <a:solidFill>
                    <a:srgbClr val="0000FF"/>
                  </a:solidFill>
                  <a:latin typeface="Times New Roman" pitchFamily="18" charset="0"/>
                </a:rPr>
                <a:t>随</a:t>
              </a:r>
              <a:r>
                <a:rPr kumimoji="1" lang="en-US" altLang="zh-CN" sz="2000" b="1" i="1">
                  <a:solidFill>
                    <a:srgbClr val="0000FF"/>
                  </a:solidFill>
                  <a:latin typeface="Times New Roman" pitchFamily="18" charset="0"/>
                </a:rPr>
                <a:t>z</a:t>
              </a:r>
              <a:r>
                <a:rPr kumimoji="1" lang="zh-CN" altLang="en-US" sz="2000" b="1">
                  <a:solidFill>
                    <a:srgbClr val="0000FF"/>
                  </a:solidFill>
                  <a:latin typeface="Times New Roman" pitchFamily="18" charset="0"/>
                </a:rPr>
                <a:t>的变化</a:t>
              </a:r>
              <a:endParaRPr kumimoji="1" lang="zh-CN" altLang="en-US" sz="2000" b="1">
                <a:latin typeface="Times New Roman" pitchFamily="18" charset="0"/>
              </a:endParaRPr>
            </a:p>
          </p:txBody>
        </p:sp>
        <p:sp>
          <p:nvSpPr>
            <p:cNvPr id="38964" name="Rectangle 73"/>
            <p:cNvSpPr>
              <a:spLocks noChangeArrowheads="1"/>
            </p:cNvSpPr>
            <p:nvPr/>
          </p:nvSpPr>
          <p:spPr bwMode="auto">
            <a:xfrm>
              <a:off x="1220" y="2646"/>
              <a:ext cx="160" cy="200"/>
            </a:xfrm>
            <a:prstGeom prst="rect">
              <a:avLst/>
            </a:prstGeom>
            <a:noFill/>
            <a:ln w="31750">
              <a:noFill/>
              <a:miter lim="800000"/>
              <a:headEnd/>
              <a:tailEnd/>
            </a:ln>
          </p:spPr>
          <p:txBody>
            <a:bodyPr lIns="12700" tIns="12700" rIns="12700" bIns="12700"/>
            <a:lstStyle/>
            <a:p>
              <a:pPr algn="just"/>
              <a:r>
                <a:rPr kumimoji="1" lang="en-US" altLang="zh-CN" sz="2000" b="1" i="1">
                  <a:solidFill>
                    <a:srgbClr val="0000FF"/>
                  </a:solidFill>
                  <a:latin typeface="Times New Roman" pitchFamily="18" charset="0"/>
                </a:rPr>
                <a:t>E</a:t>
              </a:r>
              <a:endParaRPr kumimoji="1" lang="en-US" altLang="zh-CN" sz="2000" b="1">
                <a:latin typeface="Times New Roman" pitchFamily="18" charset="0"/>
              </a:endParaRPr>
            </a:p>
          </p:txBody>
        </p:sp>
        <p:sp>
          <p:nvSpPr>
            <p:cNvPr id="38965" name="Line 74"/>
            <p:cNvSpPr>
              <a:spLocks noChangeShapeType="1"/>
            </p:cNvSpPr>
            <p:nvPr/>
          </p:nvSpPr>
          <p:spPr bwMode="auto">
            <a:xfrm flipV="1">
              <a:off x="1258" y="2656"/>
              <a:ext cx="104" cy="5"/>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8966" name="Line 75"/>
            <p:cNvSpPr>
              <a:spLocks noChangeShapeType="1"/>
            </p:cNvSpPr>
            <p:nvPr/>
          </p:nvSpPr>
          <p:spPr bwMode="auto">
            <a:xfrm flipV="1">
              <a:off x="2450" y="3696"/>
              <a:ext cx="142" cy="1"/>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8967" name="Freeform 76"/>
            <p:cNvSpPr>
              <a:spLocks/>
            </p:cNvSpPr>
            <p:nvPr/>
          </p:nvSpPr>
          <p:spPr bwMode="auto">
            <a:xfrm>
              <a:off x="1363" y="2574"/>
              <a:ext cx="1513" cy="954"/>
            </a:xfrm>
            <a:custGeom>
              <a:avLst/>
              <a:gdLst>
                <a:gd name="T0" fmla="*/ 0 w 3780"/>
                <a:gd name="T1" fmla="*/ 0 h 2385"/>
                <a:gd name="T2" fmla="*/ 1725 w 3780"/>
                <a:gd name="T3" fmla="*/ 1650 h 2385"/>
                <a:gd name="T4" fmla="*/ 3780 w 3780"/>
                <a:gd name="T5" fmla="*/ 2385 h 2385"/>
                <a:gd name="T6" fmla="*/ 0 60000 65536"/>
                <a:gd name="T7" fmla="*/ 0 60000 65536"/>
                <a:gd name="T8" fmla="*/ 0 60000 65536"/>
                <a:gd name="T9" fmla="*/ 0 w 3780"/>
                <a:gd name="T10" fmla="*/ 0 h 2385"/>
                <a:gd name="T11" fmla="*/ 3780 w 3780"/>
                <a:gd name="T12" fmla="*/ 2385 h 2385"/>
              </a:gdLst>
              <a:ahLst/>
              <a:cxnLst>
                <a:cxn ang="T6">
                  <a:pos x="T0" y="T1"/>
                </a:cxn>
                <a:cxn ang="T7">
                  <a:pos x="T2" y="T3"/>
                </a:cxn>
                <a:cxn ang="T8">
                  <a:pos x="T4" y="T5"/>
                </a:cxn>
              </a:cxnLst>
              <a:rect l="T9" t="T10" r="T11" b="T12"/>
              <a:pathLst>
                <a:path w="3780" h="2385">
                  <a:moveTo>
                    <a:pt x="0" y="0"/>
                  </a:moveTo>
                  <a:cubicBezTo>
                    <a:pt x="547" y="626"/>
                    <a:pt x="1095" y="1253"/>
                    <a:pt x="1725" y="1650"/>
                  </a:cubicBezTo>
                  <a:cubicBezTo>
                    <a:pt x="2355" y="2047"/>
                    <a:pt x="3067" y="2216"/>
                    <a:pt x="3780" y="2385"/>
                  </a:cubicBezTo>
                </a:path>
              </a:pathLst>
            </a:custGeom>
            <a:noFill/>
            <a:ln w="31750">
              <a:solidFill>
                <a:srgbClr val="FF0000"/>
              </a:solidFill>
              <a:round/>
              <a:headEnd/>
              <a:tailEnd/>
            </a:ln>
          </p:spPr>
          <p:txBody>
            <a:bodyPr/>
            <a:lstStyle/>
            <a:p>
              <a:endParaRPr lang="zh-CN" altLang="en-US"/>
            </a:p>
          </p:txBody>
        </p:sp>
        <p:sp>
          <p:nvSpPr>
            <p:cNvPr id="38968" name="Line 77"/>
            <p:cNvSpPr>
              <a:spLocks noChangeShapeType="1"/>
            </p:cNvSpPr>
            <p:nvPr/>
          </p:nvSpPr>
          <p:spPr bwMode="auto">
            <a:xfrm>
              <a:off x="2269" y="3504"/>
              <a:ext cx="613" cy="96"/>
            </a:xfrm>
            <a:prstGeom prst="line">
              <a:avLst/>
            </a:prstGeom>
            <a:noFill/>
            <a:ln w="31750">
              <a:solidFill>
                <a:srgbClr val="000000"/>
              </a:solidFill>
              <a:round/>
              <a:headEnd/>
              <a:tailEnd type="triangle" w="med" len="med"/>
            </a:ln>
          </p:spPr>
          <p:txBody>
            <a:bodyPr/>
            <a:lstStyle/>
            <a:p>
              <a:endParaRPr lang="zh-CN" altLang="en-US"/>
            </a:p>
          </p:txBody>
        </p:sp>
        <p:sp>
          <p:nvSpPr>
            <p:cNvPr id="38969" name="Line 78"/>
            <p:cNvSpPr>
              <a:spLocks noChangeShapeType="1"/>
            </p:cNvSpPr>
            <p:nvPr/>
          </p:nvSpPr>
          <p:spPr bwMode="auto">
            <a:xfrm flipH="1" flipV="1">
              <a:off x="1369" y="3354"/>
              <a:ext cx="678" cy="114"/>
            </a:xfrm>
            <a:prstGeom prst="line">
              <a:avLst/>
            </a:prstGeom>
            <a:noFill/>
            <a:ln w="31750">
              <a:solidFill>
                <a:srgbClr val="000000"/>
              </a:solidFill>
              <a:round/>
              <a:headEnd/>
              <a:tailEnd type="triangle" w="med" len="med"/>
            </a:ln>
          </p:spPr>
          <p:txBody>
            <a:bodyPr/>
            <a:lstStyle/>
            <a:p>
              <a:endParaRPr lang="zh-CN" altLang="en-US"/>
            </a:p>
          </p:txBody>
        </p:sp>
        <p:sp>
          <p:nvSpPr>
            <p:cNvPr id="38970" name="Text Box 79"/>
            <p:cNvSpPr txBox="1">
              <a:spLocks noChangeArrowheads="1"/>
            </p:cNvSpPr>
            <p:nvPr/>
          </p:nvSpPr>
          <p:spPr bwMode="auto">
            <a:xfrm>
              <a:off x="1170" y="2718"/>
              <a:ext cx="222" cy="402"/>
            </a:xfrm>
            <a:prstGeom prst="rect">
              <a:avLst/>
            </a:prstGeom>
            <a:noFill/>
            <a:ln w="31750">
              <a:noFill/>
              <a:miter lim="800000"/>
              <a:headEnd/>
              <a:tailEnd/>
            </a:ln>
          </p:spPr>
          <p:txBody>
            <a:bodyPr/>
            <a:lstStyle/>
            <a:p>
              <a:pPr algn="just"/>
              <a:r>
                <a:rPr kumimoji="1" lang="en-US" altLang="zh-CN" sz="2000" b="1">
                  <a:latin typeface="Times New Roman" pitchFamily="18" charset="0"/>
                </a:rPr>
                <a:t> 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170"/>
                                        </p:tgtEl>
                                        <p:attrNameLst>
                                          <p:attrName>style.visibility</p:attrName>
                                        </p:attrNameLst>
                                      </p:cBhvr>
                                      <p:to>
                                        <p:strVal val="visible"/>
                                      </p:to>
                                    </p:set>
                                    <p:anim calcmode="lin" valueType="num">
                                      <p:cBhvr additive="base">
                                        <p:cTn id="12" dur="500" fill="hold"/>
                                        <p:tgtEl>
                                          <p:spTgt spid="6170"/>
                                        </p:tgtEl>
                                        <p:attrNameLst>
                                          <p:attrName>ppt_x</p:attrName>
                                        </p:attrNameLst>
                                      </p:cBhvr>
                                      <p:tavLst>
                                        <p:tav tm="0">
                                          <p:val>
                                            <p:strVal val="0-#ppt_w/2"/>
                                          </p:val>
                                        </p:tav>
                                        <p:tav tm="100000">
                                          <p:val>
                                            <p:strVal val="#ppt_x"/>
                                          </p:val>
                                        </p:tav>
                                      </p:tavLst>
                                    </p:anim>
                                    <p:anim calcmode="lin" valueType="num">
                                      <p:cBhvr additive="base">
                                        <p:cTn id="13" dur="500" fill="hold"/>
                                        <p:tgtEl>
                                          <p:spTgt spid="617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builtIn="1"/>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175"/>
                                        </p:tgtEl>
                                        <p:attrNameLst>
                                          <p:attrName>style.visibility</p:attrName>
                                        </p:attrNameLst>
                                      </p:cBhvr>
                                      <p:to>
                                        <p:strVal val="visible"/>
                                      </p:to>
                                    </p:set>
                                    <p:anim calcmode="lin" valueType="num">
                                      <p:cBhvr additive="base">
                                        <p:cTn id="18" dur="500" fill="hold"/>
                                        <p:tgtEl>
                                          <p:spTgt spid="6175"/>
                                        </p:tgtEl>
                                        <p:attrNameLst>
                                          <p:attrName>ppt_x</p:attrName>
                                        </p:attrNameLst>
                                      </p:cBhvr>
                                      <p:tavLst>
                                        <p:tav tm="0">
                                          <p:val>
                                            <p:strVal val="0-#ppt_w/2"/>
                                          </p:val>
                                        </p:tav>
                                        <p:tav tm="100000">
                                          <p:val>
                                            <p:strVal val="#ppt_x"/>
                                          </p:val>
                                        </p:tav>
                                      </p:tavLst>
                                    </p:anim>
                                    <p:anim calcmode="lin" valueType="num">
                                      <p:cBhvr additive="base">
                                        <p:cTn id="19" dur="500" fill="hold"/>
                                        <p:tgtEl>
                                          <p:spTgt spid="617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6171">
                                            <p:txEl>
                                              <p:pRg st="0" end="0"/>
                                            </p:txEl>
                                          </p:spTgt>
                                        </p:tgtEl>
                                        <p:attrNameLst>
                                          <p:attrName>style.visibility</p:attrName>
                                        </p:attrNameLst>
                                      </p:cBhvr>
                                      <p:to>
                                        <p:strVal val="visible"/>
                                      </p:to>
                                    </p:set>
                                    <p:anim calcmode="lin" valueType="num">
                                      <p:cBhvr additive="base">
                                        <p:cTn id="24" dur="500" fill="hold"/>
                                        <p:tgtEl>
                                          <p:spTgt spid="6171">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17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2" name="whoosh.wav" builtIn="1"/>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6172">
                                            <p:txEl>
                                              <p:pRg st="0" end="0"/>
                                            </p:txEl>
                                          </p:spTgt>
                                        </p:tgtEl>
                                        <p:attrNameLst>
                                          <p:attrName>style.visibility</p:attrName>
                                        </p:attrNameLst>
                                      </p:cBhvr>
                                      <p:to>
                                        <p:strVal val="visible"/>
                                      </p:to>
                                    </p:set>
                                    <p:anim calcmode="lin" valueType="num">
                                      <p:cBhvr additive="base">
                                        <p:cTn id="30" dur="500" fill="hold"/>
                                        <p:tgtEl>
                                          <p:spTgt spid="6172">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617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whoosh.wav" builtIn="1"/>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0-#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0-#ppt_w/2"/>
                                          </p:val>
                                        </p:tav>
                                        <p:tav tm="100000">
                                          <p:val>
                                            <p:strVal val="#ppt_x"/>
                                          </p:val>
                                        </p:tav>
                                      </p:tavLst>
                                    </p:anim>
                                    <p:anim calcmode="lin" valueType="num">
                                      <p:cBhvr additive="base">
                                        <p:cTn id="4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6173">
                                            <p:txEl>
                                              <p:pRg st="0" end="0"/>
                                            </p:txEl>
                                          </p:spTgt>
                                        </p:tgtEl>
                                        <p:attrNameLst>
                                          <p:attrName>style.visibility</p:attrName>
                                        </p:attrNameLst>
                                      </p:cBhvr>
                                      <p:to>
                                        <p:strVal val="visible"/>
                                      </p:to>
                                    </p:set>
                                    <p:anim calcmode="lin" valueType="num">
                                      <p:cBhvr additive="base">
                                        <p:cTn id="48" dur="500" fill="hold"/>
                                        <p:tgtEl>
                                          <p:spTgt spid="6173">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617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2" name="whoosh.wav" builtIn="1"/>
                                        </p:tgtEl>
                                      </p:cMediaNode>
                                    </p:audio>
                                  </p:sub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6174">
                                            <p:txEl>
                                              <p:pRg st="0" end="0"/>
                                            </p:txEl>
                                          </p:spTgt>
                                        </p:tgtEl>
                                        <p:attrNameLst>
                                          <p:attrName>style.visibility</p:attrName>
                                        </p:attrNameLst>
                                      </p:cBhvr>
                                      <p:to>
                                        <p:strVal val="visible"/>
                                      </p:to>
                                    </p:set>
                                    <p:anim calcmode="lin" valueType="num">
                                      <p:cBhvr additive="base">
                                        <p:cTn id="54" dur="500" fill="hold"/>
                                        <p:tgtEl>
                                          <p:spTgt spid="6174">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617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0" grpId="0" autoUpdateAnimBg="0"/>
      <p:bldP spid="6171" grpId="0" build="p" autoUpdateAnimBg="0"/>
      <p:bldP spid="6172" grpId="0" build="p" autoUpdateAnimBg="0"/>
      <p:bldP spid="6173" grpId="0" build="p" autoUpdateAnimBg="0"/>
      <p:bldP spid="6174" grpId="0" build="p" autoUpdateAnimBg="0"/>
      <p:bldP spid="617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9600" y="4572000"/>
            <a:ext cx="7772400" cy="1905000"/>
            <a:chOff x="336" y="2880"/>
            <a:chExt cx="4896" cy="1200"/>
          </a:xfrm>
        </p:grpSpPr>
        <p:sp>
          <p:nvSpPr>
            <p:cNvPr id="5160" name="Rectangle 3"/>
            <p:cNvSpPr>
              <a:spLocks noChangeArrowheads="1"/>
            </p:cNvSpPr>
            <p:nvPr/>
          </p:nvSpPr>
          <p:spPr bwMode="auto">
            <a:xfrm>
              <a:off x="336" y="2880"/>
              <a:ext cx="4896" cy="12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5161" name="Text Box 4"/>
            <p:cNvSpPr txBox="1">
              <a:spLocks noChangeArrowheads="1"/>
            </p:cNvSpPr>
            <p:nvPr/>
          </p:nvSpPr>
          <p:spPr bwMode="auto">
            <a:xfrm>
              <a:off x="339" y="2880"/>
              <a:ext cx="429" cy="120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vert="eaVert">
              <a:spAutoFit/>
            </a:bodyPr>
            <a:lstStyle/>
            <a:p>
              <a:pPr algn="ctr">
                <a:spcBef>
                  <a:spcPct val="50000"/>
                </a:spcBef>
              </a:pPr>
              <a:r>
                <a:rPr lang="en-US" altLang="zh-CN" sz="2800" b="1">
                  <a:solidFill>
                    <a:srgbClr val="1C1C1C"/>
                  </a:solidFill>
                  <a:latin typeface="Times New Roman" pitchFamily="18" charset="0"/>
                </a:rPr>
                <a:t> </a:t>
              </a:r>
              <a:r>
                <a:rPr lang="zh-CN" altLang="en-US" sz="3200" b="1">
                  <a:solidFill>
                    <a:srgbClr val="CC0000"/>
                  </a:solidFill>
                  <a:latin typeface="Times New Roman" pitchFamily="18" charset="0"/>
                </a:rPr>
                <a:t>起  偏</a:t>
              </a:r>
            </a:p>
          </p:txBody>
        </p:sp>
      </p:grpSp>
      <p:sp>
        <p:nvSpPr>
          <p:cNvPr id="5126" name="Text Box 5"/>
          <p:cNvSpPr txBox="1">
            <a:spLocks noChangeArrowheads="1"/>
          </p:cNvSpPr>
          <p:nvPr/>
        </p:nvSpPr>
        <p:spPr bwMode="auto">
          <a:xfrm>
            <a:off x="323850" y="260350"/>
            <a:ext cx="5029200" cy="519113"/>
          </a:xfrm>
          <a:prstGeom prst="rect">
            <a:avLst/>
          </a:prstGeom>
          <a:noFill/>
          <a:ln w="9525">
            <a:noFill/>
            <a:miter lim="800000"/>
            <a:headEnd/>
            <a:tailEnd/>
          </a:ln>
        </p:spPr>
        <p:txBody>
          <a:bodyPr>
            <a:spAutoFit/>
          </a:bodyPr>
          <a:lstStyle/>
          <a:p>
            <a:pPr>
              <a:spcBef>
                <a:spcPct val="50000"/>
              </a:spcBef>
            </a:pPr>
            <a:r>
              <a:rPr lang="en-US" altLang="zh-CN" sz="2800" b="1">
                <a:solidFill>
                  <a:srgbClr val="CC0000"/>
                </a:solidFill>
                <a:latin typeface="Times New Roman" pitchFamily="18" charset="0"/>
              </a:rPr>
              <a:t>10. 2  </a:t>
            </a:r>
            <a:r>
              <a:rPr lang="zh-CN" altLang="en-US" sz="2800" b="1">
                <a:solidFill>
                  <a:srgbClr val="CC0000"/>
                </a:solidFill>
                <a:latin typeface="Times New Roman" pitchFamily="18" charset="0"/>
              </a:rPr>
              <a:t>偏振片  马吕斯定律</a:t>
            </a:r>
            <a:endParaRPr lang="zh-CN" altLang="en-US" sz="2400" b="1">
              <a:latin typeface="Times New Roman" pitchFamily="18" charset="0"/>
            </a:endParaRPr>
          </a:p>
        </p:txBody>
      </p:sp>
      <p:sp>
        <p:nvSpPr>
          <p:cNvPr id="7174" name="Text Box 6"/>
          <p:cNvSpPr txBox="1">
            <a:spLocks noChangeArrowheads="1"/>
          </p:cNvSpPr>
          <p:nvPr/>
        </p:nvSpPr>
        <p:spPr bwMode="auto">
          <a:xfrm>
            <a:off x="323850" y="793750"/>
            <a:ext cx="8382000" cy="1373188"/>
          </a:xfrm>
          <a:prstGeom prst="rect">
            <a:avLst/>
          </a:prstGeom>
          <a:noFill/>
          <a:ln w="9525">
            <a:noFill/>
            <a:miter lim="800000"/>
            <a:headEnd/>
            <a:tailEnd/>
          </a:ln>
        </p:spPr>
        <p:txBody>
          <a:bodyPr>
            <a:spAutoFit/>
          </a:bodyPr>
          <a:lstStyle/>
          <a:p>
            <a:pPr>
              <a:spcBef>
                <a:spcPct val="50000"/>
              </a:spcBef>
              <a:buFontTx/>
              <a:buBlip>
                <a:blip r:embed="rId3"/>
              </a:buBlip>
            </a:pPr>
            <a:r>
              <a:rPr lang="en-US" altLang="zh-CN" sz="2800" b="1">
                <a:solidFill>
                  <a:srgbClr val="000000"/>
                </a:solidFill>
                <a:latin typeface="Times New Roman" pitchFamily="18" charset="0"/>
              </a:rPr>
              <a:t>      </a:t>
            </a:r>
            <a:r>
              <a:rPr lang="zh-CN" altLang="en-US" sz="2800" b="1">
                <a:solidFill>
                  <a:srgbClr val="0000FF"/>
                </a:solidFill>
                <a:latin typeface="Times New Roman" pitchFamily="18" charset="0"/>
              </a:rPr>
              <a:t>二向色性</a:t>
            </a:r>
            <a:r>
              <a:rPr lang="zh-CN" altLang="en-US" sz="2800" b="1">
                <a:solidFill>
                  <a:srgbClr val="000000"/>
                </a:solidFill>
                <a:latin typeface="Times New Roman" pitchFamily="18" charset="0"/>
              </a:rPr>
              <a:t> </a:t>
            </a:r>
            <a:r>
              <a:rPr lang="en-US" altLang="zh-CN" sz="2800" b="1">
                <a:solidFill>
                  <a:srgbClr val="000000"/>
                </a:solidFill>
                <a:latin typeface="Times New Roman" pitchFamily="18" charset="0"/>
              </a:rPr>
              <a:t>:       </a:t>
            </a:r>
            <a:r>
              <a:rPr lang="zh-CN" altLang="en-US" sz="2800" b="1">
                <a:solidFill>
                  <a:srgbClr val="000000"/>
                </a:solidFill>
                <a:latin typeface="Times New Roman" pitchFamily="18" charset="0"/>
              </a:rPr>
              <a:t>某些物质能吸收某一方向的光振动 </a:t>
            </a:r>
            <a:r>
              <a:rPr lang="en-US" altLang="zh-CN" sz="2800" b="1">
                <a:solidFill>
                  <a:srgbClr val="000000"/>
                </a:solidFill>
                <a:latin typeface="Times New Roman" pitchFamily="18" charset="0"/>
              </a:rPr>
              <a:t>,  </a:t>
            </a:r>
            <a:r>
              <a:rPr lang="zh-CN" altLang="en-US" sz="2800" b="1">
                <a:solidFill>
                  <a:srgbClr val="000000"/>
                </a:solidFill>
                <a:latin typeface="Times New Roman" pitchFamily="18" charset="0"/>
              </a:rPr>
              <a:t>而只让与这个方向垂直的光振动通过</a:t>
            </a:r>
            <a:r>
              <a:rPr lang="en-US" altLang="zh-CN" sz="2800" b="1">
                <a:solidFill>
                  <a:srgbClr val="000000"/>
                </a:solidFill>
                <a:latin typeface="Times New Roman" pitchFamily="18" charset="0"/>
              </a:rPr>
              <a:t>, </a:t>
            </a:r>
            <a:r>
              <a:rPr lang="zh-CN" altLang="en-US" sz="2800" b="1">
                <a:solidFill>
                  <a:srgbClr val="000000"/>
                </a:solidFill>
                <a:latin typeface="Times New Roman" pitchFamily="18" charset="0"/>
              </a:rPr>
              <a:t>这种性质称二向色性 </a:t>
            </a:r>
            <a:r>
              <a:rPr lang="en-US" altLang="zh-CN" sz="2800" b="1">
                <a:solidFill>
                  <a:srgbClr val="000000"/>
                </a:solidFill>
                <a:latin typeface="Times New Roman" pitchFamily="18" charset="0"/>
              </a:rPr>
              <a:t>.</a:t>
            </a:r>
          </a:p>
        </p:txBody>
      </p:sp>
      <p:sp>
        <p:nvSpPr>
          <p:cNvPr id="7175" name="Text Box 7"/>
          <p:cNvSpPr txBox="1">
            <a:spLocks noChangeArrowheads="1"/>
          </p:cNvSpPr>
          <p:nvPr/>
        </p:nvSpPr>
        <p:spPr bwMode="auto">
          <a:xfrm>
            <a:off x="323850" y="2165350"/>
            <a:ext cx="8107363" cy="519113"/>
          </a:xfrm>
          <a:prstGeom prst="rect">
            <a:avLst/>
          </a:prstGeom>
          <a:noFill/>
          <a:ln w="9525">
            <a:noFill/>
            <a:miter lim="800000"/>
            <a:headEnd/>
            <a:tailEnd/>
          </a:ln>
        </p:spPr>
        <p:txBody>
          <a:bodyPr>
            <a:spAutoFit/>
          </a:bodyPr>
          <a:lstStyle/>
          <a:p>
            <a:pPr>
              <a:spcBef>
                <a:spcPct val="50000"/>
              </a:spcBef>
              <a:buFontTx/>
              <a:buBlip>
                <a:blip r:embed="rId3"/>
              </a:buBlip>
            </a:pPr>
            <a:r>
              <a:rPr lang="en-US" altLang="zh-CN" sz="2800" b="1">
                <a:solidFill>
                  <a:srgbClr val="000000"/>
                </a:solidFill>
                <a:latin typeface="Times New Roman" pitchFamily="18" charset="0"/>
              </a:rPr>
              <a:t>      </a:t>
            </a:r>
            <a:r>
              <a:rPr lang="zh-CN" altLang="en-US" sz="2800" b="1">
                <a:solidFill>
                  <a:srgbClr val="CC0000"/>
                </a:solidFill>
                <a:latin typeface="Times New Roman" pitchFamily="18" charset="0"/>
              </a:rPr>
              <a:t>偏振片</a:t>
            </a:r>
            <a:r>
              <a:rPr lang="zh-CN" altLang="en-US" sz="2800" b="1">
                <a:solidFill>
                  <a:srgbClr val="000000"/>
                </a:solidFill>
                <a:latin typeface="Times New Roman" pitchFamily="18" charset="0"/>
              </a:rPr>
              <a:t> ：   涂有二向色性材料的透明薄片 </a:t>
            </a:r>
            <a:r>
              <a:rPr lang="en-US" altLang="zh-CN" sz="2800" b="1">
                <a:solidFill>
                  <a:srgbClr val="000000"/>
                </a:solidFill>
                <a:latin typeface="Times New Roman" pitchFamily="18" charset="0"/>
              </a:rPr>
              <a:t>.</a:t>
            </a:r>
          </a:p>
        </p:txBody>
      </p:sp>
      <p:sp>
        <p:nvSpPr>
          <p:cNvPr id="7176" name="Text Box 8"/>
          <p:cNvSpPr txBox="1">
            <a:spLocks noChangeArrowheads="1"/>
          </p:cNvSpPr>
          <p:nvPr/>
        </p:nvSpPr>
        <p:spPr bwMode="auto">
          <a:xfrm>
            <a:off x="323850" y="2760663"/>
            <a:ext cx="8153400" cy="1373187"/>
          </a:xfrm>
          <a:prstGeom prst="rect">
            <a:avLst/>
          </a:prstGeom>
          <a:noFill/>
          <a:ln w="9525">
            <a:noFill/>
            <a:miter lim="800000"/>
            <a:headEnd/>
            <a:tailEnd/>
          </a:ln>
        </p:spPr>
        <p:txBody>
          <a:bodyPr>
            <a:spAutoFit/>
          </a:bodyPr>
          <a:lstStyle/>
          <a:p>
            <a:pPr>
              <a:spcBef>
                <a:spcPct val="50000"/>
              </a:spcBef>
              <a:buFontTx/>
              <a:buBlip>
                <a:blip r:embed="rId3"/>
              </a:buBlip>
            </a:pPr>
            <a:r>
              <a:rPr lang="en-US" altLang="zh-CN" sz="2800" b="1">
                <a:solidFill>
                  <a:srgbClr val="CC0000"/>
                </a:solidFill>
                <a:latin typeface="Times New Roman" pitchFamily="18" charset="0"/>
              </a:rPr>
              <a:t>      </a:t>
            </a:r>
            <a:r>
              <a:rPr lang="zh-CN" altLang="en-US" sz="2800" b="1">
                <a:solidFill>
                  <a:srgbClr val="0000FF"/>
                </a:solidFill>
                <a:latin typeface="Times New Roman" pitchFamily="18" charset="0"/>
              </a:rPr>
              <a:t>偏振化方向</a:t>
            </a:r>
            <a:r>
              <a:rPr lang="zh-CN" altLang="en-US" sz="2800" b="1">
                <a:solidFill>
                  <a:srgbClr val="000000"/>
                </a:solidFill>
                <a:latin typeface="Times New Roman" pitchFamily="18" charset="0"/>
              </a:rPr>
              <a:t> ：    当自然光照射在偏振片上时，它只让某一特定方向的光通过，这个方向叫此偏振片的偏振化方向 </a:t>
            </a:r>
            <a:r>
              <a:rPr lang="en-US" altLang="zh-CN" sz="2800" b="1">
                <a:solidFill>
                  <a:srgbClr val="000000"/>
                </a:solidFill>
                <a:latin typeface="Times New Roman" pitchFamily="18" charset="0"/>
              </a:rPr>
              <a:t>.</a:t>
            </a:r>
          </a:p>
        </p:txBody>
      </p:sp>
      <p:grpSp>
        <p:nvGrpSpPr>
          <p:cNvPr id="3" name="Group 9"/>
          <p:cNvGrpSpPr>
            <a:grpSpLocks/>
          </p:cNvGrpSpPr>
          <p:nvPr/>
        </p:nvGrpSpPr>
        <p:grpSpPr bwMode="auto">
          <a:xfrm>
            <a:off x="4572000" y="4953000"/>
            <a:ext cx="3276600" cy="868363"/>
            <a:chOff x="2832" y="3120"/>
            <a:chExt cx="2064" cy="547"/>
          </a:xfrm>
        </p:grpSpPr>
        <p:grpSp>
          <p:nvGrpSpPr>
            <p:cNvPr id="5153" name="Group 10"/>
            <p:cNvGrpSpPr>
              <a:grpSpLocks/>
            </p:cNvGrpSpPr>
            <p:nvPr/>
          </p:nvGrpSpPr>
          <p:grpSpPr bwMode="auto">
            <a:xfrm>
              <a:off x="2832" y="3360"/>
              <a:ext cx="1632" cy="288"/>
              <a:chOff x="3120" y="3312"/>
              <a:chExt cx="1776" cy="384"/>
            </a:xfrm>
          </p:grpSpPr>
          <p:sp>
            <p:nvSpPr>
              <p:cNvPr id="5154" name="Line 11"/>
              <p:cNvSpPr>
                <a:spLocks noChangeShapeType="1"/>
              </p:cNvSpPr>
              <p:nvPr/>
            </p:nvSpPr>
            <p:spPr bwMode="auto">
              <a:xfrm>
                <a:off x="3120" y="3504"/>
                <a:ext cx="177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5155" name="Line 12"/>
              <p:cNvSpPr>
                <a:spLocks noChangeShapeType="1"/>
              </p:cNvSpPr>
              <p:nvPr/>
            </p:nvSpPr>
            <p:spPr bwMode="auto">
              <a:xfrm>
                <a:off x="3409" y="3312"/>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5156" name="Line 13"/>
              <p:cNvSpPr>
                <a:spLocks noChangeShapeType="1"/>
              </p:cNvSpPr>
              <p:nvPr/>
            </p:nvSpPr>
            <p:spPr bwMode="auto">
              <a:xfrm>
                <a:off x="3696" y="3312"/>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5157" name="Line 14"/>
              <p:cNvSpPr>
                <a:spLocks noChangeShapeType="1"/>
              </p:cNvSpPr>
              <p:nvPr/>
            </p:nvSpPr>
            <p:spPr bwMode="auto">
              <a:xfrm>
                <a:off x="3985" y="3312"/>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5158" name="Line 15"/>
              <p:cNvSpPr>
                <a:spLocks noChangeShapeType="1"/>
              </p:cNvSpPr>
              <p:nvPr/>
            </p:nvSpPr>
            <p:spPr bwMode="auto">
              <a:xfrm>
                <a:off x="4272" y="3312"/>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5159" name="Line 16"/>
              <p:cNvSpPr>
                <a:spLocks noChangeShapeType="1"/>
              </p:cNvSpPr>
              <p:nvPr/>
            </p:nvSpPr>
            <p:spPr bwMode="auto">
              <a:xfrm>
                <a:off x="4561" y="3312"/>
                <a:ext cx="0" cy="384"/>
              </a:xfrm>
              <a:prstGeom prst="line">
                <a:avLst/>
              </a:prstGeom>
              <a:noFill/>
              <a:ln w="19050">
                <a:solidFill>
                  <a:srgbClr val="0000FF"/>
                </a:solidFill>
                <a:round/>
                <a:headEnd/>
                <a:tailEnd type="none" w="sm" len="lg"/>
              </a:ln>
            </p:spPr>
            <p:txBody>
              <a:bodyPr wrap="none" anchor="ctr"/>
              <a:lstStyle/>
              <a:p>
                <a:endParaRPr lang="zh-CN" altLang="en-US"/>
              </a:p>
            </p:txBody>
          </p:sp>
        </p:grpSp>
        <p:graphicFrame>
          <p:nvGraphicFramePr>
            <p:cNvPr id="5124" name="Object 17"/>
            <p:cNvGraphicFramePr>
              <a:graphicFrameLocks noChangeAspect="1"/>
            </p:cNvGraphicFramePr>
            <p:nvPr/>
          </p:nvGraphicFramePr>
          <p:xfrm>
            <a:off x="4512" y="3120"/>
            <a:ext cx="384" cy="547"/>
          </p:xfrm>
          <a:graphic>
            <a:graphicData uri="http://schemas.openxmlformats.org/presentationml/2006/ole">
              <p:oleObj spid="_x0000_s5124" name="公式" r:id="rId4" imgW="393480" imgH="609480" progId="Equation.3">
                <p:embed/>
              </p:oleObj>
            </a:graphicData>
          </a:graphic>
        </p:graphicFrame>
      </p:grpSp>
      <p:grpSp>
        <p:nvGrpSpPr>
          <p:cNvPr id="5" name="Group 18"/>
          <p:cNvGrpSpPr>
            <a:grpSpLocks/>
          </p:cNvGrpSpPr>
          <p:nvPr/>
        </p:nvGrpSpPr>
        <p:grpSpPr bwMode="auto">
          <a:xfrm>
            <a:off x="5410200" y="5867400"/>
            <a:ext cx="2743200" cy="609600"/>
            <a:chOff x="4176" y="1344"/>
            <a:chExt cx="1728" cy="384"/>
          </a:xfrm>
        </p:grpSpPr>
        <p:sp>
          <p:nvSpPr>
            <p:cNvPr id="5151" name="AutoShape 19"/>
            <p:cNvSpPr>
              <a:spLocks noChangeArrowheads="1"/>
            </p:cNvSpPr>
            <p:nvPr/>
          </p:nvSpPr>
          <p:spPr bwMode="auto">
            <a:xfrm>
              <a:off x="4176" y="1344"/>
              <a:ext cx="1296" cy="384"/>
            </a:xfrm>
            <a:prstGeom prst="wedgeRoundRectCallout">
              <a:avLst>
                <a:gd name="adj1" fmla="val -73148"/>
                <a:gd name="adj2" fmla="val -40102"/>
                <a:gd name="adj3" fmla="val 16667"/>
              </a:avLst>
            </a:prstGeom>
            <a:solidFill>
              <a:srgbClr val="FFEFFF"/>
            </a:solidFill>
            <a:ln w="9525">
              <a:solidFill>
                <a:srgbClr val="CC00CC"/>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5152" name="Rectangle 20"/>
            <p:cNvSpPr>
              <a:spLocks noChangeArrowheads="1"/>
            </p:cNvSpPr>
            <p:nvPr/>
          </p:nvSpPr>
          <p:spPr bwMode="auto">
            <a:xfrm>
              <a:off x="4224" y="1344"/>
              <a:ext cx="1680" cy="327"/>
            </a:xfrm>
            <a:prstGeom prst="rect">
              <a:avLst/>
            </a:prstGeom>
            <a:noFill/>
            <a:ln w="28575">
              <a:noFill/>
              <a:prstDash val="dash"/>
              <a:miter lim="800000"/>
              <a:headEnd/>
              <a:tailEnd/>
            </a:ln>
          </p:spPr>
          <p:txBody>
            <a:bodyPr>
              <a:spAutoFit/>
            </a:bodyPr>
            <a:lstStyle/>
            <a:p>
              <a:r>
                <a:rPr lang="zh-CN" altLang="en-US" sz="2800" b="1">
                  <a:solidFill>
                    <a:srgbClr val="000000"/>
                  </a:solidFill>
                  <a:latin typeface="Times New Roman" pitchFamily="18" charset="0"/>
                </a:rPr>
                <a:t>偏振化方向</a:t>
              </a:r>
            </a:p>
          </p:txBody>
        </p:sp>
      </p:grpSp>
      <p:grpSp>
        <p:nvGrpSpPr>
          <p:cNvPr id="6" name="Group 21"/>
          <p:cNvGrpSpPr>
            <a:grpSpLocks/>
          </p:cNvGrpSpPr>
          <p:nvPr/>
        </p:nvGrpSpPr>
        <p:grpSpPr bwMode="auto">
          <a:xfrm>
            <a:off x="4114800" y="4724400"/>
            <a:ext cx="1066800" cy="1676400"/>
            <a:chOff x="2592" y="2976"/>
            <a:chExt cx="672" cy="1056"/>
          </a:xfrm>
        </p:grpSpPr>
        <p:sp>
          <p:nvSpPr>
            <p:cNvPr id="5149" name="Oval 22"/>
            <p:cNvSpPr>
              <a:spLocks noChangeArrowheads="1"/>
            </p:cNvSpPr>
            <p:nvPr/>
          </p:nvSpPr>
          <p:spPr bwMode="auto">
            <a:xfrm>
              <a:off x="2592" y="2976"/>
              <a:ext cx="672" cy="1056"/>
            </a:xfrm>
            <a:prstGeom prst="ellipse">
              <a:avLst/>
            </a:prstGeom>
            <a:solidFill>
              <a:srgbClr val="99FF99">
                <a:alpha val="50195"/>
              </a:srgbClr>
            </a:solidFill>
            <a:ln w="9525">
              <a:solidFill>
                <a:srgbClr val="996633"/>
              </a:solidFill>
              <a:round/>
              <a:headEnd/>
              <a:tailEnd/>
            </a:ln>
          </p:spPr>
          <p:txBody>
            <a:bodyPr wrap="none" anchor="ctr"/>
            <a:lstStyle/>
            <a:p>
              <a:endParaRPr lang="zh-CN" altLang="en-US"/>
            </a:p>
          </p:txBody>
        </p:sp>
        <p:sp>
          <p:nvSpPr>
            <p:cNvPr id="5150" name="Line 23"/>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7" name="Group 24"/>
          <p:cNvGrpSpPr>
            <a:grpSpLocks/>
          </p:cNvGrpSpPr>
          <p:nvPr/>
        </p:nvGrpSpPr>
        <p:grpSpPr bwMode="auto">
          <a:xfrm>
            <a:off x="1600200" y="5181600"/>
            <a:ext cx="2971800" cy="609600"/>
            <a:chOff x="960" y="3264"/>
            <a:chExt cx="1872" cy="384"/>
          </a:xfrm>
        </p:grpSpPr>
        <p:graphicFrame>
          <p:nvGraphicFramePr>
            <p:cNvPr id="5123" name="Object 25"/>
            <p:cNvGraphicFramePr>
              <a:graphicFrameLocks noChangeAspect="1"/>
            </p:cNvGraphicFramePr>
            <p:nvPr/>
          </p:nvGraphicFramePr>
          <p:xfrm>
            <a:off x="960" y="3264"/>
            <a:ext cx="250" cy="384"/>
          </p:xfrm>
          <a:graphic>
            <a:graphicData uri="http://schemas.openxmlformats.org/presentationml/2006/ole">
              <p:oleObj spid="_x0000_s5123" name="公式" r:id="rId5" imgW="215640" imgH="330120" progId="Equation.3">
                <p:embed/>
              </p:oleObj>
            </a:graphicData>
          </a:graphic>
        </p:graphicFrame>
        <p:grpSp>
          <p:nvGrpSpPr>
            <p:cNvPr id="5137" name="Group 26"/>
            <p:cNvGrpSpPr>
              <a:grpSpLocks/>
            </p:cNvGrpSpPr>
            <p:nvPr/>
          </p:nvGrpSpPr>
          <p:grpSpPr bwMode="auto">
            <a:xfrm>
              <a:off x="1296" y="3360"/>
              <a:ext cx="1536" cy="288"/>
              <a:chOff x="1104" y="3408"/>
              <a:chExt cx="1488" cy="288"/>
            </a:xfrm>
          </p:grpSpPr>
          <p:sp>
            <p:nvSpPr>
              <p:cNvPr id="5138" name="Line 27"/>
              <p:cNvSpPr>
                <a:spLocks noChangeShapeType="1"/>
              </p:cNvSpPr>
              <p:nvPr/>
            </p:nvSpPr>
            <p:spPr bwMode="auto">
              <a:xfrm>
                <a:off x="1104" y="3552"/>
                <a:ext cx="148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5139" name="Line 28"/>
              <p:cNvSpPr>
                <a:spLocks noChangeShapeType="1"/>
              </p:cNvSpPr>
              <p:nvPr/>
            </p:nvSpPr>
            <p:spPr bwMode="auto">
              <a:xfrm>
                <a:off x="1426"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5140" name="Line 29"/>
              <p:cNvSpPr>
                <a:spLocks noChangeShapeType="1"/>
              </p:cNvSpPr>
              <p:nvPr/>
            </p:nvSpPr>
            <p:spPr bwMode="auto">
              <a:xfrm>
                <a:off x="1667"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5141" name="Line 30"/>
              <p:cNvSpPr>
                <a:spLocks noChangeShapeType="1"/>
              </p:cNvSpPr>
              <p:nvPr/>
            </p:nvSpPr>
            <p:spPr bwMode="auto">
              <a:xfrm>
                <a:off x="1908"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5142" name="Line 31"/>
              <p:cNvSpPr>
                <a:spLocks noChangeShapeType="1"/>
              </p:cNvSpPr>
              <p:nvPr/>
            </p:nvSpPr>
            <p:spPr bwMode="auto">
              <a:xfrm>
                <a:off x="2150"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5143" name="Line 32"/>
              <p:cNvSpPr>
                <a:spLocks noChangeShapeType="1"/>
              </p:cNvSpPr>
              <p:nvPr/>
            </p:nvSpPr>
            <p:spPr bwMode="auto">
              <a:xfrm>
                <a:off x="2391"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5144" name="Oval 33"/>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5145" name="Oval 34"/>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5146" name="Oval 35"/>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5147" name="Oval 36"/>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5148" name="Oval 37"/>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grpSp>
        <p:nvGrpSpPr>
          <p:cNvPr id="9" name="Group 38"/>
          <p:cNvGrpSpPr>
            <a:grpSpLocks/>
          </p:cNvGrpSpPr>
          <p:nvPr/>
        </p:nvGrpSpPr>
        <p:grpSpPr bwMode="auto">
          <a:xfrm>
            <a:off x="2438400" y="5943600"/>
            <a:ext cx="1752600" cy="533400"/>
            <a:chOff x="1440" y="3744"/>
            <a:chExt cx="1104" cy="336"/>
          </a:xfrm>
        </p:grpSpPr>
        <p:sp>
          <p:nvSpPr>
            <p:cNvPr id="5135" name="AutoShape 39"/>
            <p:cNvSpPr>
              <a:spLocks noChangeArrowheads="1"/>
            </p:cNvSpPr>
            <p:nvPr/>
          </p:nvSpPr>
          <p:spPr bwMode="auto">
            <a:xfrm>
              <a:off x="1440" y="3744"/>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5136" name="Text Box 40"/>
            <p:cNvSpPr txBox="1">
              <a:spLocks noChangeArrowheads="1"/>
            </p:cNvSpPr>
            <p:nvPr/>
          </p:nvSpPr>
          <p:spPr bwMode="auto">
            <a:xfrm>
              <a:off x="1440" y="3744"/>
              <a:ext cx="1104" cy="32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起偏器</a:t>
              </a:r>
            </a:p>
          </p:txBody>
        </p:sp>
      </p:grpSp>
      <p:graphicFrame>
        <p:nvGraphicFramePr>
          <p:cNvPr id="7209" name="Object 41"/>
          <p:cNvGraphicFramePr>
            <a:graphicFrameLocks noChangeAspect="1"/>
          </p:cNvGraphicFramePr>
          <p:nvPr/>
        </p:nvGraphicFramePr>
        <p:xfrm>
          <a:off x="6002338" y="147638"/>
          <a:ext cx="1624012" cy="711200"/>
        </p:xfrm>
        <a:graphic>
          <a:graphicData uri="http://schemas.openxmlformats.org/presentationml/2006/ole">
            <p:oleObj spid="_x0000_s5122" name="包装程序外壳对象" showAsIcon="1" r:id="rId6" imgW="1624680" imgH="711360" progId="Package">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209"/>
                                        </p:tgtEl>
                                        <p:attrNameLst>
                                          <p:attrName>style.visibility</p:attrName>
                                        </p:attrNameLst>
                                      </p:cBhvr>
                                      <p:to>
                                        <p:strVal val="visible"/>
                                      </p:to>
                                    </p:set>
                                  </p:childTnLst>
                                </p:cTn>
                              </p:par>
                            </p:childTnLst>
                          </p:cTn>
                        </p:par>
                        <p:par>
                          <p:cTn id="7" fill="hold">
                            <p:stCondLst>
                              <p:cond delay="500"/>
                            </p:stCondLst>
                            <p:childTnLst>
                              <p:par>
                                <p:cTn id="8" presetID="0" presetClass="verb" presetSubtype="0" fill="hold" nodeType="afterEffect">
                                  <p:stCondLst>
                                    <p:cond delay="0"/>
                                  </p:stCondLst>
                                  <p:childTnLst>
                                    <p:cmd type="verb" cmd="0">
                                      <p:cBhvr>
                                        <p:cTn id="9" dur="1" fill="hold"/>
                                        <p:tgtEl>
                                          <p:spTgt spid="7209"/>
                                        </p:tgtEl>
                                      </p:cBhvr>
                                    </p:cmd>
                                  </p:childTnLst>
                                </p:cTn>
                              </p:par>
                            </p:childTnLst>
                          </p:cTn>
                        </p:par>
                      </p:childTnLst>
                    </p:cTn>
                  </p:par>
                  <p:par>
                    <p:cTn id="10" fill="hold">
                      <p:stCondLst>
                        <p:cond delay="indefinite"/>
                      </p:stCondLst>
                      <p:childTnLst>
                        <p:par>
                          <p:cTn id="11" fill="hold">
                            <p:stCondLst>
                              <p:cond delay="0"/>
                            </p:stCondLst>
                            <p:childTnLst>
                              <p:par>
                                <p:cTn id="12" presetID="3" presetClass="entr" presetSubtype="5" fill="hold" grpId="0" nodeType="clickEffect">
                                  <p:stCondLst>
                                    <p:cond delay="0"/>
                                  </p:stCondLst>
                                  <p:childTnLst>
                                    <p:set>
                                      <p:cBhvr>
                                        <p:cTn id="13" dur="1" fill="hold">
                                          <p:stCondLst>
                                            <p:cond delay="0"/>
                                          </p:stCondLst>
                                        </p:cTn>
                                        <p:tgtEl>
                                          <p:spTgt spid="7174"/>
                                        </p:tgtEl>
                                        <p:attrNameLst>
                                          <p:attrName>style.visibility</p:attrName>
                                        </p:attrNameLst>
                                      </p:cBhvr>
                                      <p:to>
                                        <p:strVal val="visible"/>
                                      </p:to>
                                    </p:set>
                                    <p:animEffect transition="in" filter="blinds(vertical)">
                                      <p:cBhvr>
                                        <p:cTn id="14" dur="500"/>
                                        <p:tgtEl>
                                          <p:spTgt spid="717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7175"/>
                                        </p:tgtEl>
                                        <p:attrNameLst>
                                          <p:attrName>style.visibility</p:attrName>
                                        </p:attrNameLst>
                                      </p:cBhvr>
                                      <p:to>
                                        <p:strVal val="visible"/>
                                      </p:to>
                                    </p:set>
                                    <p:animEffect transition="in" filter="blinds(horizontal)">
                                      <p:cBhvr>
                                        <p:cTn id="19" dur="500"/>
                                        <p:tgtEl>
                                          <p:spTgt spid="717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176"/>
                                        </p:tgtEl>
                                        <p:attrNameLst>
                                          <p:attrName>style.visibility</p:attrName>
                                        </p:attrNameLst>
                                      </p:cBhvr>
                                      <p:to>
                                        <p:strVal val="visible"/>
                                      </p:to>
                                    </p:set>
                                    <p:animEffect transition="in" filter="blinds(horizontal)">
                                      <p:cBhvr>
                                        <p:cTn id="24" dur="500"/>
                                        <p:tgtEl>
                                          <p:spTgt spid="7176"/>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ox(in)">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ox(ou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strips(upRigh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9"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strips(upLeft)">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strips(downRight)">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7" presetClass="entr" presetSubtype="8"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500" fill="hold"/>
                                        <p:tgtEl>
                                          <p:spTgt spid="3"/>
                                        </p:tgtEl>
                                        <p:attrNameLst>
                                          <p:attrName>ppt_x</p:attrName>
                                        </p:attrNameLst>
                                      </p:cBhvr>
                                      <p:tavLst>
                                        <p:tav tm="0">
                                          <p:val>
                                            <p:strVal val="#ppt_x-#ppt_w/2"/>
                                          </p:val>
                                        </p:tav>
                                        <p:tav tm="100000">
                                          <p:val>
                                            <p:strVal val="#ppt_x"/>
                                          </p:val>
                                        </p:tav>
                                      </p:tavLst>
                                    </p:anim>
                                    <p:anim calcmode="lin" valueType="num">
                                      <p:cBhvr>
                                        <p:cTn id="55" dur="500" fill="hold"/>
                                        <p:tgtEl>
                                          <p:spTgt spid="3"/>
                                        </p:tgtEl>
                                        <p:attrNameLst>
                                          <p:attrName>ppt_y</p:attrName>
                                        </p:attrNameLst>
                                      </p:cBhvr>
                                      <p:tavLst>
                                        <p:tav tm="0">
                                          <p:val>
                                            <p:strVal val="#ppt_y"/>
                                          </p:val>
                                        </p:tav>
                                        <p:tav tm="100000">
                                          <p:val>
                                            <p:strVal val="#ppt_y"/>
                                          </p:val>
                                        </p:tav>
                                      </p:tavLst>
                                    </p:anim>
                                    <p:anim calcmode="lin" valueType="num">
                                      <p:cBhvr>
                                        <p:cTn id="56" dur="500" fill="hold"/>
                                        <p:tgtEl>
                                          <p:spTgt spid="3"/>
                                        </p:tgtEl>
                                        <p:attrNameLst>
                                          <p:attrName>ppt_w</p:attrName>
                                        </p:attrNameLst>
                                      </p:cBhvr>
                                      <p:tavLst>
                                        <p:tav tm="0">
                                          <p:val>
                                            <p:fltVal val="0"/>
                                          </p:val>
                                        </p:tav>
                                        <p:tav tm="100000">
                                          <p:val>
                                            <p:strVal val="#ppt_w"/>
                                          </p:val>
                                        </p:tav>
                                      </p:tavLst>
                                    </p:anim>
                                    <p:anim calcmode="lin" valueType="num">
                                      <p:cBhvr>
                                        <p:cTn id="57"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autoUpdateAnimBg="0"/>
      <p:bldP spid="7175" grpId="0" autoUpdateAnimBg="0"/>
      <p:bldP spid="717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381000" y="685800"/>
            <a:ext cx="8382000" cy="2286000"/>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2" name="Group 3"/>
          <p:cNvGrpSpPr>
            <a:grpSpLocks/>
          </p:cNvGrpSpPr>
          <p:nvPr/>
        </p:nvGrpSpPr>
        <p:grpSpPr bwMode="auto">
          <a:xfrm>
            <a:off x="6019800" y="1752600"/>
            <a:ext cx="2286000" cy="304800"/>
            <a:chOff x="3696" y="1200"/>
            <a:chExt cx="1344" cy="192"/>
          </a:xfrm>
        </p:grpSpPr>
        <p:sp>
          <p:nvSpPr>
            <p:cNvPr id="6185" name="Line 4"/>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6186" name="Line 5"/>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6187" name="Line 6"/>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6188" name="Line 7"/>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6189" name="Line 8"/>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6190" name="Line 9"/>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6191" name="Line 10"/>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grpSp>
        <p:nvGrpSpPr>
          <p:cNvPr id="6150" name="Group 11"/>
          <p:cNvGrpSpPr>
            <a:grpSpLocks/>
          </p:cNvGrpSpPr>
          <p:nvPr/>
        </p:nvGrpSpPr>
        <p:grpSpPr bwMode="auto">
          <a:xfrm>
            <a:off x="5410200" y="990600"/>
            <a:ext cx="1066800" cy="1676400"/>
            <a:chOff x="3408" y="624"/>
            <a:chExt cx="672" cy="1056"/>
          </a:xfrm>
        </p:grpSpPr>
        <p:sp>
          <p:nvSpPr>
            <p:cNvPr id="6183" name="Oval 12"/>
            <p:cNvSpPr>
              <a:spLocks noChangeArrowheads="1"/>
            </p:cNvSpPr>
            <p:nvPr/>
          </p:nvSpPr>
          <p:spPr bwMode="auto">
            <a:xfrm>
              <a:off x="3408" y="624"/>
              <a:ext cx="672" cy="1056"/>
            </a:xfrm>
            <a:prstGeom prst="ellipse">
              <a:avLst/>
            </a:prstGeom>
            <a:solidFill>
              <a:srgbClr val="99FF99">
                <a:alpha val="50195"/>
              </a:srgbClr>
            </a:solidFill>
            <a:ln w="9525">
              <a:solidFill>
                <a:srgbClr val="996633"/>
              </a:solidFill>
              <a:round/>
              <a:headEnd/>
              <a:tailEnd/>
            </a:ln>
          </p:spPr>
          <p:txBody>
            <a:bodyPr wrap="none" anchor="ctr"/>
            <a:lstStyle/>
            <a:p>
              <a:endParaRPr lang="zh-CN" altLang="en-US"/>
            </a:p>
          </p:txBody>
        </p:sp>
        <p:sp>
          <p:nvSpPr>
            <p:cNvPr id="6184" name="Line 13"/>
            <p:cNvSpPr>
              <a:spLocks noChangeShapeType="1"/>
            </p:cNvSpPr>
            <p:nvPr/>
          </p:nvSpPr>
          <p:spPr bwMode="auto">
            <a:xfrm flipH="1" flipV="1">
              <a:off x="3744" y="1296"/>
              <a:ext cx="192" cy="288"/>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6151" name="Group 14"/>
          <p:cNvGrpSpPr>
            <a:grpSpLocks/>
          </p:cNvGrpSpPr>
          <p:nvPr/>
        </p:nvGrpSpPr>
        <p:grpSpPr bwMode="auto">
          <a:xfrm>
            <a:off x="6858000" y="2362200"/>
            <a:ext cx="1752600" cy="533400"/>
            <a:chOff x="4272" y="1632"/>
            <a:chExt cx="1104" cy="336"/>
          </a:xfrm>
        </p:grpSpPr>
        <p:sp>
          <p:nvSpPr>
            <p:cNvPr id="6181" name="AutoShape 15"/>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6182" name="Text Box 16"/>
            <p:cNvSpPr txBox="1">
              <a:spLocks noChangeArrowheads="1"/>
            </p:cNvSpPr>
            <p:nvPr/>
          </p:nvSpPr>
          <p:spPr bwMode="auto">
            <a:xfrm>
              <a:off x="4272" y="1632"/>
              <a:ext cx="1104" cy="32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检偏器</a:t>
              </a:r>
            </a:p>
          </p:txBody>
        </p:sp>
      </p:grpSp>
      <p:sp>
        <p:nvSpPr>
          <p:cNvPr id="6152" name="Text Box 17"/>
          <p:cNvSpPr txBox="1">
            <a:spLocks noChangeArrowheads="1"/>
          </p:cNvSpPr>
          <p:nvPr/>
        </p:nvSpPr>
        <p:spPr bwMode="auto">
          <a:xfrm>
            <a:off x="385763" y="685800"/>
            <a:ext cx="681037" cy="228600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vert="eaVert">
            <a:spAutoFit/>
          </a:bodyPr>
          <a:lstStyle/>
          <a:p>
            <a:pPr algn="ctr">
              <a:spcBef>
                <a:spcPct val="50000"/>
              </a:spcBef>
            </a:pPr>
            <a:r>
              <a:rPr lang="en-US" altLang="zh-CN" sz="2800" b="1">
                <a:solidFill>
                  <a:srgbClr val="1C1C1C"/>
                </a:solidFill>
                <a:latin typeface="Times New Roman" pitchFamily="18" charset="0"/>
              </a:rPr>
              <a:t> </a:t>
            </a:r>
            <a:r>
              <a:rPr lang="zh-CN" altLang="en-US" sz="3200" b="1">
                <a:solidFill>
                  <a:srgbClr val="CC0000"/>
                </a:solidFill>
                <a:latin typeface="Times New Roman" pitchFamily="18" charset="0"/>
              </a:rPr>
              <a:t>检  偏</a:t>
            </a:r>
          </a:p>
        </p:txBody>
      </p:sp>
      <p:grpSp>
        <p:nvGrpSpPr>
          <p:cNvPr id="5" name="Group 18"/>
          <p:cNvGrpSpPr>
            <a:grpSpLocks/>
          </p:cNvGrpSpPr>
          <p:nvPr/>
        </p:nvGrpSpPr>
        <p:grpSpPr bwMode="auto">
          <a:xfrm>
            <a:off x="3429000" y="1676400"/>
            <a:ext cx="2590800" cy="457200"/>
            <a:chOff x="2112" y="1152"/>
            <a:chExt cx="1632" cy="288"/>
          </a:xfrm>
        </p:grpSpPr>
        <p:grpSp>
          <p:nvGrpSpPr>
            <p:cNvPr id="6172" name="Group 19"/>
            <p:cNvGrpSpPr>
              <a:grpSpLocks/>
            </p:cNvGrpSpPr>
            <p:nvPr/>
          </p:nvGrpSpPr>
          <p:grpSpPr bwMode="auto">
            <a:xfrm>
              <a:off x="2112" y="1152"/>
              <a:ext cx="1632" cy="288"/>
              <a:chOff x="2112" y="1152"/>
              <a:chExt cx="1632" cy="288"/>
            </a:xfrm>
          </p:grpSpPr>
          <p:sp>
            <p:nvSpPr>
              <p:cNvPr id="6175" name="Line 20"/>
              <p:cNvSpPr>
                <a:spLocks noChangeShapeType="1"/>
              </p:cNvSpPr>
              <p:nvPr/>
            </p:nvSpPr>
            <p:spPr bwMode="auto">
              <a:xfrm>
                <a:off x="2112" y="1296"/>
                <a:ext cx="16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6176" name="Line 21"/>
              <p:cNvSpPr>
                <a:spLocks noChangeShapeType="1"/>
              </p:cNvSpPr>
              <p:nvPr/>
            </p:nvSpPr>
            <p:spPr bwMode="auto">
              <a:xfrm>
                <a:off x="2315"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77" name="Line 22"/>
              <p:cNvSpPr>
                <a:spLocks noChangeShapeType="1"/>
              </p:cNvSpPr>
              <p:nvPr/>
            </p:nvSpPr>
            <p:spPr bwMode="auto">
              <a:xfrm>
                <a:off x="2517"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78" name="Line 23"/>
              <p:cNvSpPr>
                <a:spLocks noChangeShapeType="1"/>
              </p:cNvSpPr>
              <p:nvPr/>
            </p:nvSpPr>
            <p:spPr bwMode="auto">
              <a:xfrm>
                <a:off x="2720"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79" name="Line 24"/>
              <p:cNvSpPr>
                <a:spLocks noChangeShapeType="1"/>
              </p:cNvSpPr>
              <p:nvPr/>
            </p:nvSpPr>
            <p:spPr bwMode="auto">
              <a:xfrm>
                <a:off x="2922"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80" name="Line 25"/>
              <p:cNvSpPr>
                <a:spLocks noChangeShapeType="1"/>
              </p:cNvSpPr>
              <p:nvPr/>
            </p:nvSpPr>
            <p:spPr bwMode="auto">
              <a:xfrm>
                <a:off x="3125" y="1152"/>
                <a:ext cx="0" cy="288"/>
              </a:xfrm>
              <a:prstGeom prst="line">
                <a:avLst/>
              </a:prstGeom>
              <a:noFill/>
              <a:ln w="19050">
                <a:solidFill>
                  <a:srgbClr val="0000FF"/>
                </a:solidFill>
                <a:round/>
                <a:headEnd/>
                <a:tailEnd type="none" w="sm" len="lg"/>
              </a:ln>
            </p:spPr>
            <p:txBody>
              <a:bodyPr wrap="none" anchor="ctr"/>
              <a:lstStyle/>
              <a:p>
                <a:endParaRPr lang="zh-CN" altLang="en-US"/>
              </a:p>
            </p:txBody>
          </p:sp>
        </p:grpSp>
        <p:sp>
          <p:nvSpPr>
            <p:cNvPr id="6173" name="Line 26"/>
            <p:cNvSpPr>
              <a:spLocks noChangeShapeType="1"/>
            </p:cNvSpPr>
            <p:nvPr/>
          </p:nvSpPr>
          <p:spPr bwMode="auto">
            <a:xfrm>
              <a:off x="3312"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74" name="Line 27"/>
            <p:cNvSpPr>
              <a:spLocks noChangeShapeType="1"/>
            </p:cNvSpPr>
            <p:nvPr/>
          </p:nvSpPr>
          <p:spPr bwMode="auto">
            <a:xfrm>
              <a:off x="3504" y="1152"/>
              <a:ext cx="0" cy="288"/>
            </a:xfrm>
            <a:prstGeom prst="line">
              <a:avLst/>
            </a:prstGeom>
            <a:noFill/>
            <a:ln w="19050">
              <a:solidFill>
                <a:srgbClr val="0000FF"/>
              </a:solidFill>
              <a:round/>
              <a:headEnd/>
              <a:tailEnd type="none" w="sm" len="lg"/>
            </a:ln>
          </p:spPr>
          <p:txBody>
            <a:bodyPr wrap="none" anchor="ctr"/>
            <a:lstStyle/>
            <a:p>
              <a:endParaRPr lang="zh-CN" altLang="en-US"/>
            </a:p>
          </p:txBody>
        </p:sp>
      </p:grpSp>
      <p:grpSp>
        <p:nvGrpSpPr>
          <p:cNvPr id="6154" name="Group 29"/>
          <p:cNvGrpSpPr>
            <a:grpSpLocks/>
          </p:cNvGrpSpPr>
          <p:nvPr/>
        </p:nvGrpSpPr>
        <p:grpSpPr bwMode="auto">
          <a:xfrm>
            <a:off x="2895600" y="990600"/>
            <a:ext cx="1066800" cy="1676400"/>
            <a:chOff x="2592" y="2976"/>
            <a:chExt cx="672" cy="1056"/>
          </a:xfrm>
        </p:grpSpPr>
        <p:sp>
          <p:nvSpPr>
            <p:cNvPr id="6170" name="Oval 30"/>
            <p:cNvSpPr>
              <a:spLocks noChangeArrowheads="1"/>
            </p:cNvSpPr>
            <p:nvPr/>
          </p:nvSpPr>
          <p:spPr bwMode="auto">
            <a:xfrm>
              <a:off x="2592" y="2976"/>
              <a:ext cx="672" cy="1056"/>
            </a:xfrm>
            <a:prstGeom prst="ellipse">
              <a:avLst/>
            </a:prstGeom>
            <a:solidFill>
              <a:srgbClr val="99FF99">
                <a:alpha val="50195"/>
              </a:srgbClr>
            </a:solidFill>
            <a:ln w="9525">
              <a:solidFill>
                <a:srgbClr val="996633"/>
              </a:solidFill>
              <a:round/>
              <a:headEnd/>
              <a:tailEnd/>
            </a:ln>
          </p:spPr>
          <p:txBody>
            <a:bodyPr wrap="none" anchor="ctr"/>
            <a:lstStyle/>
            <a:p>
              <a:endParaRPr lang="zh-CN" altLang="en-US"/>
            </a:p>
          </p:txBody>
        </p:sp>
        <p:sp>
          <p:nvSpPr>
            <p:cNvPr id="6171" name="Line 31"/>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8" name="Group 32"/>
          <p:cNvGrpSpPr>
            <a:grpSpLocks/>
          </p:cNvGrpSpPr>
          <p:nvPr/>
        </p:nvGrpSpPr>
        <p:grpSpPr bwMode="auto">
          <a:xfrm>
            <a:off x="1295400" y="1676400"/>
            <a:ext cx="2133600" cy="457200"/>
            <a:chOff x="1104" y="3408"/>
            <a:chExt cx="1488" cy="288"/>
          </a:xfrm>
        </p:grpSpPr>
        <p:sp>
          <p:nvSpPr>
            <p:cNvPr id="6159" name="Line 33"/>
            <p:cNvSpPr>
              <a:spLocks noChangeShapeType="1"/>
            </p:cNvSpPr>
            <p:nvPr/>
          </p:nvSpPr>
          <p:spPr bwMode="auto">
            <a:xfrm>
              <a:off x="1104" y="3552"/>
              <a:ext cx="148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6160" name="Line 34"/>
            <p:cNvSpPr>
              <a:spLocks noChangeShapeType="1"/>
            </p:cNvSpPr>
            <p:nvPr/>
          </p:nvSpPr>
          <p:spPr bwMode="auto">
            <a:xfrm>
              <a:off x="1426"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61" name="Line 35"/>
            <p:cNvSpPr>
              <a:spLocks noChangeShapeType="1"/>
            </p:cNvSpPr>
            <p:nvPr/>
          </p:nvSpPr>
          <p:spPr bwMode="auto">
            <a:xfrm>
              <a:off x="1667"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62" name="Line 36"/>
            <p:cNvSpPr>
              <a:spLocks noChangeShapeType="1"/>
            </p:cNvSpPr>
            <p:nvPr/>
          </p:nvSpPr>
          <p:spPr bwMode="auto">
            <a:xfrm>
              <a:off x="1908"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63" name="Line 37"/>
            <p:cNvSpPr>
              <a:spLocks noChangeShapeType="1"/>
            </p:cNvSpPr>
            <p:nvPr/>
          </p:nvSpPr>
          <p:spPr bwMode="auto">
            <a:xfrm>
              <a:off x="2150"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64" name="Line 38"/>
            <p:cNvSpPr>
              <a:spLocks noChangeShapeType="1"/>
            </p:cNvSpPr>
            <p:nvPr/>
          </p:nvSpPr>
          <p:spPr bwMode="auto">
            <a:xfrm>
              <a:off x="2391"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6165" name="Oval 39"/>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6166" name="Oval 40"/>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6167" name="Oval 41"/>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6168" name="Oval 42"/>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6169" name="Oval 43"/>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6156" name="Group 44"/>
          <p:cNvGrpSpPr>
            <a:grpSpLocks/>
          </p:cNvGrpSpPr>
          <p:nvPr/>
        </p:nvGrpSpPr>
        <p:grpSpPr bwMode="auto">
          <a:xfrm>
            <a:off x="1371600" y="2362200"/>
            <a:ext cx="1752600" cy="533400"/>
            <a:chOff x="1296" y="1392"/>
            <a:chExt cx="1104" cy="336"/>
          </a:xfrm>
        </p:grpSpPr>
        <p:sp>
          <p:nvSpPr>
            <p:cNvPr id="6157" name="AutoShape 45"/>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6158" name="Text Box 46"/>
            <p:cNvSpPr txBox="1">
              <a:spLocks noChangeArrowheads="1"/>
            </p:cNvSpPr>
            <p:nvPr/>
          </p:nvSpPr>
          <p:spPr bwMode="auto">
            <a:xfrm>
              <a:off x="1296" y="1392"/>
              <a:ext cx="1104" cy="32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起偏器</a:t>
              </a:r>
            </a:p>
          </p:txBody>
        </p:sp>
      </p:grpSp>
      <p:graphicFrame>
        <p:nvGraphicFramePr>
          <p:cNvPr id="8239" name="Object 47"/>
          <p:cNvGraphicFramePr>
            <a:graphicFrameLocks noChangeAspect="1"/>
          </p:cNvGraphicFramePr>
          <p:nvPr/>
        </p:nvGraphicFramePr>
        <p:xfrm>
          <a:off x="7956550" y="908050"/>
          <a:ext cx="504825" cy="485775"/>
        </p:xfrm>
        <a:graphic>
          <a:graphicData uri="http://schemas.openxmlformats.org/presentationml/2006/ole">
            <p:oleObj spid="_x0000_s6147" name="包" r:id="rId4" imgW="504720" imgH="485640" progId="Package">
              <p:embed/>
            </p:oleObj>
          </a:graphicData>
        </a:graphic>
      </p:graphicFrame>
    </p:spTree>
    <p:controls>
      <p:control spid="6146" name="ShockwaveFlash1" r:id="rId2" imgW="8458933" imgH="3276884"/>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ppt_w/2"/>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ppt_w/2"/>
                                          </p:val>
                                        </p:tav>
                                        <p:tav tm="100000">
                                          <p:val>
                                            <p:strVal val="#ppt_x"/>
                                          </p:val>
                                        </p:tav>
                                      </p:tavLst>
                                    </p:anim>
                                    <p:anim calcmode="lin" valueType="num">
                                      <p:cBhvr>
                                        <p:cTn id="24" dur="500" fill="hold"/>
                                        <p:tgtEl>
                                          <p:spTgt spid="2"/>
                                        </p:tgtEl>
                                        <p:attrNameLst>
                                          <p:attrName>ppt_y</p:attrName>
                                        </p:attrNameLst>
                                      </p:cBhvr>
                                      <p:tavLst>
                                        <p:tav tm="0">
                                          <p:val>
                                            <p:strVal val="#ppt_y"/>
                                          </p:val>
                                        </p:tav>
                                        <p:tav tm="100000">
                                          <p:val>
                                            <p:strVal val="#ppt_y"/>
                                          </p:val>
                                        </p:tav>
                                      </p:tavLst>
                                    </p:anim>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239"/>
                                        </p:tgtEl>
                                        <p:attrNameLst>
                                          <p:attrName>style.visibility</p:attrName>
                                        </p:attrNameLst>
                                      </p:cBhvr>
                                      <p:to>
                                        <p:strVal val="visible"/>
                                      </p:to>
                                    </p:set>
                                    <p:anim calcmode="lin" valueType="num">
                                      <p:cBhvr additive="base">
                                        <p:cTn id="31" dur="500" fill="hold"/>
                                        <p:tgtEl>
                                          <p:spTgt spid="8239"/>
                                        </p:tgtEl>
                                        <p:attrNameLst>
                                          <p:attrName>ppt_x</p:attrName>
                                        </p:attrNameLst>
                                      </p:cBhvr>
                                      <p:tavLst>
                                        <p:tav tm="0">
                                          <p:val>
                                            <p:strVal val="0-#ppt_w/2"/>
                                          </p:val>
                                        </p:tav>
                                        <p:tav tm="100000">
                                          <p:val>
                                            <p:strVal val="#ppt_x"/>
                                          </p:val>
                                        </p:tav>
                                      </p:tavLst>
                                    </p:anim>
                                    <p:anim calcmode="lin" valueType="num">
                                      <p:cBhvr additive="base">
                                        <p:cTn id="32" dur="500" fill="hold"/>
                                        <p:tgtEl>
                                          <p:spTgt spid="8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Text Box 6"/>
          <p:cNvSpPr txBox="1">
            <a:spLocks noChangeArrowheads="1"/>
          </p:cNvSpPr>
          <p:nvPr/>
        </p:nvSpPr>
        <p:spPr bwMode="auto">
          <a:xfrm>
            <a:off x="323850" y="333375"/>
            <a:ext cx="8413750" cy="822325"/>
          </a:xfrm>
          <a:prstGeom prst="rect">
            <a:avLst/>
          </a:prstGeom>
          <a:noFill/>
          <a:ln w="9525">
            <a:noFill/>
            <a:miter lim="800000"/>
            <a:headEnd/>
            <a:tailEnd/>
          </a:ln>
        </p:spPr>
        <p:txBody>
          <a:bodyPr wrap="none">
            <a:spAutoFit/>
          </a:bodyPr>
          <a:lstStyle/>
          <a:p>
            <a:r>
              <a:rPr kumimoji="1" lang="zh-CN" altLang="en-US" sz="2400">
                <a:solidFill>
                  <a:srgbClr val="FF3300"/>
                </a:solidFill>
                <a:latin typeface="宋体" pitchFamily="2" charset="-122"/>
              </a:rPr>
              <a:t>思考：</a:t>
            </a:r>
            <a:r>
              <a:rPr kumimoji="1" lang="zh-CN" altLang="en-US" sz="2400">
                <a:latin typeface="宋体" pitchFamily="2" charset="-122"/>
              </a:rPr>
              <a:t>设入射光可能是自然光、线偏振光或部分偏振光，如何</a:t>
            </a:r>
          </a:p>
          <a:p>
            <a:r>
              <a:rPr kumimoji="1" lang="zh-CN" altLang="en-US" sz="2400">
                <a:latin typeface="宋体" pitchFamily="2" charset="-122"/>
              </a:rPr>
              <a:t>用偏振片来区分它们？</a:t>
            </a:r>
          </a:p>
        </p:txBody>
      </p:sp>
      <p:sp>
        <p:nvSpPr>
          <p:cNvPr id="71687" name="Text Box 7"/>
          <p:cNvSpPr txBox="1">
            <a:spLocks noChangeArrowheads="1"/>
          </p:cNvSpPr>
          <p:nvPr/>
        </p:nvSpPr>
        <p:spPr bwMode="auto">
          <a:xfrm>
            <a:off x="5257800" y="3381375"/>
            <a:ext cx="2622550" cy="457200"/>
          </a:xfrm>
          <a:prstGeom prst="rect">
            <a:avLst/>
          </a:prstGeom>
          <a:noFill/>
          <a:ln w="9525">
            <a:noFill/>
            <a:miter lim="800000"/>
            <a:headEnd/>
            <a:tailEnd/>
          </a:ln>
        </p:spPr>
        <p:txBody>
          <a:bodyPr wrap="none">
            <a:spAutoFit/>
          </a:bodyPr>
          <a:lstStyle/>
          <a:p>
            <a:r>
              <a:rPr kumimoji="1" lang="zh-CN" altLang="en-US" sz="2400">
                <a:latin typeface="宋体" pitchFamily="2" charset="-122"/>
              </a:rPr>
              <a:t>以光线为轴转动</a:t>
            </a:r>
            <a:r>
              <a:rPr kumimoji="1" lang="en-US" altLang="zh-CN" sz="2400">
                <a:latin typeface="宋体" pitchFamily="2" charset="-122"/>
              </a:rPr>
              <a:t>P:</a:t>
            </a:r>
            <a:endParaRPr kumimoji="1" lang="en-US" altLang="zh-CN" sz="2400">
              <a:latin typeface="Times New Roman" pitchFamily="18" charset="0"/>
            </a:endParaRPr>
          </a:p>
        </p:txBody>
      </p:sp>
      <p:sp>
        <p:nvSpPr>
          <p:cNvPr id="71688" name="Text Box 8"/>
          <p:cNvSpPr txBox="1">
            <a:spLocks noChangeArrowheads="1"/>
          </p:cNvSpPr>
          <p:nvPr/>
        </p:nvSpPr>
        <p:spPr bwMode="auto">
          <a:xfrm>
            <a:off x="5410200" y="4038600"/>
            <a:ext cx="2362200" cy="457200"/>
          </a:xfrm>
          <a:prstGeom prst="rect">
            <a:avLst/>
          </a:prstGeom>
          <a:noFill/>
          <a:ln w="9525">
            <a:noFill/>
            <a:miter lim="800000"/>
            <a:headEnd/>
            <a:tailEnd/>
          </a:ln>
        </p:spPr>
        <p:txBody>
          <a:bodyPr>
            <a:spAutoFit/>
          </a:bodyPr>
          <a:lstStyle/>
          <a:p>
            <a:r>
              <a:rPr kumimoji="1" lang="en-US" altLang="zh-CN" sz="2400">
                <a:latin typeface="宋体" pitchFamily="2" charset="-122"/>
              </a:rPr>
              <a:t>I</a:t>
            </a:r>
            <a:r>
              <a:rPr kumimoji="1" lang="zh-CN" altLang="en-US" sz="2400">
                <a:latin typeface="宋体" pitchFamily="2" charset="-122"/>
              </a:rPr>
              <a:t>不变</a:t>
            </a:r>
            <a:r>
              <a:rPr kumimoji="1" lang="en-US" altLang="zh-CN" sz="2400">
                <a:latin typeface="Times New Roman" pitchFamily="18" charset="0"/>
              </a:rPr>
              <a:t>—</a:t>
            </a:r>
            <a:r>
              <a:rPr kumimoji="1" lang="zh-CN" altLang="en-US" sz="2400">
                <a:latin typeface="宋体" pitchFamily="2" charset="-122"/>
              </a:rPr>
              <a:t>？</a:t>
            </a:r>
            <a:endParaRPr kumimoji="1" lang="zh-CN" altLang="en-US" sz="2400">
              <a:latin typeface="Times New Roman" pitchFamily="18" charset="0"/>
            </a:endParaRPr>
          </a:p>
        </p:txBody>
      </p:sp>
      <p:sp>
        <p:nvSpPr>
          <p:cNvPr id="71689" name="Text Box 9"/>
          <p:cNvSpPr txBox="1">
            <a:spLocks noChangeArrowheads="1"/>
          </p:cNvSpPr>
          <p:nvPr/>
        </p:nvSpPr>
        <p:spPr bwMode="auto">
          <a:xfrm>
            <a:off x="5410200" y="4648200"/>
            <a:ext cx="2165350" cy="457200"/>
          </a:xfrm>
          <a:prstGeom prst="rect">
            <a:avLst/>
          </a:prstGeom>
          <a:noFill/>
          <a:ln w="9525">
            <a:noFill/>
            <a:miter lim="800000"/>
            <a:headEnd/>
            <a:tailEnd/>
          </a:ln>
        </p:spPr>
        <p:txBody>
          <a:bodyPr wrap="none">
            <a:spAutoFit/>
          </a:bodyPr>
          <a:lstStyle/>
          <a:p>
            <a:r>
              <a:rPr kumimoji="1" lang="en-US" altLang="zh-CN" sz="2400">
                <a:latin typeface="宋体" pitchFamily="2" charset="-122"/>
              </a:rPr>
              <a:t>I</a:t>
            </a:r>
            <a:r>
              <a:rPr kumimoji="1" lang="zh-CN" altLang="en-US" sz="2400">
                <a:latin typeface="宋体" pitchFamily="2" charset="-122"/>
              </a:rPr>
              <a:t>变有消光</a:t>
            </a:r>
            <a:r>
              <a:rPr kumimoji="1" lang="en-US" altLang="zh-CN" sz="2400">
                <a:latin typeface="Times New Roman" pitchFamily="18" charset="0"/>
              </a:rPr>
              <a:t>—</a:t>
            </a:r>
            <a:r>
              <a:rPr kumimoji="1" lang="zh-CN" altLang="en-US" sz="2400">
                <a:latin typeface="宋体" pitchFamily="2" charset="-122"/>
              </a:rPr>
              <a:t>？</a:t>
            </a:r>
            <a:endParaRPr kumimoji="1" lang="zh-CN" altLang="en-US" sz="2400">
              <a:latin typeface="Times New Roman" pitchFamily="18" charset="0"/>
            </a:endParaRPr>
          </a:p>
        </p:txBody>
      </p:sp>
      <p:sp>
        <p:nvSpPr>
          <p:cNvPr id="71690" name="Text Box 10"/>
          <p:cNvSpPr txBox="1">
            <a:spLocks noChangeArrowheads="1"/>
          </p:cNvSpPr>
          <p:nvPr/>
        </p:nvSpPr>
        <p:spPr bwMode="auto">
          <a:xfrm>
            <a:off x="5410200" y="5334000"/>
            <a:ext cx="2165350" cy="457200"/>
          </a:xfrm>
          <a:prstGeom prst="rect">
            <a:avLst/>
          </a:prstGeom>
          <a:noFill/>
          <a:ln w="9525">
            <a:noFill/>
            <a:miter lim="800000"/>
            <a:headEnd/>
            <a:tailEnd/>
          </a:ln>
        </p:spPr>
        <p:txBody>
          <a:bodyPr wrap="none">
            <a:spAutoFit/>
          </a:bodyPr>
          <a:lstStyle/>
          <a:p>
            <a:r>
              <a:rPr kumimoji="1" lang="en-US" altLang="zh-CN" sz="2400">
                <a:latin typeface="宋体" pitchFamily="2" charset="-122"/>
              </a:rPr>
              <a:t>I</a:t>
            </a:r>
            <a:r>
              <a:rPr kumimoji="1" lang="zh-CN" altLang="en-US" sz="2400">
                <a:latin typeface="宋体" pitchFamily="2" charset="-122"/>
              </a:rPr>
              <a:t>变无消光</a:t>
            </a:r>
            <a:r>
              <a:rPr kumimoji="1" lang="en-US" altLang="zh-CN" sz="2400">
                <a:latin typeface="Times New Roman" pitchFamily="18" charset="0"/>
              </a:rPr>
              <a:t>—</a:t>
            </a:r>
            <a:r>
              <a:rPr kumimoji="1" lang="zh-CN" altLang="en-US" sz="2400">
                <a:latin typeface="宋体" pitchFamily="2" charset="-122"/>
              </a:rPr>
              <a:t>？</a:t>
            </a:r>
            <a:endParaRPr kumimoji="1" lang="zh-CN" altLang="en-US" sz="2400">
              <a:latin typeface="Times New Roman" pitchFamily="18" charset="0"/>
            </a:endParaRPr>
          </a:p>
        </p:txBody>
      </p:sp>
      <p:sp>
        <p:nvSpPr>
          <p:cNvPr id="71691" name="Text Box 11"/>
          <p:cNvSpPr txBox="1">
            <a:spLocks noChangeArrowheads="1"/>
          </p:cNvSpPr>
          <p:nvPr/>
        </p:nvSpPr>
        <p:spPr bwMode="auto">
          <a:xfrm>
            <a:off x="457200" y="3810000"/>
            <a:ext cx="1708150" cy="1187450"/>
          </a:xfrm>
          <a:prstGeom prst="rect">
            <a:avLst/>
          </a:prstGeom>
          <a:noFill/>
          <a:ln w="9525">
            <a:noFill/>
            <a:miter lim="800000"/>
            <a:headEnd/>
            <a:tailEnd/>
          </a:ln>
        </p:spPr>
        <p:txBody>
          <a:bodyPr wrap="none">
            <a:spAutoFit/>
          </a:bodyPr>
          <a:lstStyle/>
          <a:p>
            <a:r>
              <a:rPr kumimoji="1" lang="zh-CN" altLang="en-US" sz="2400">
                <a:solidFill>
                  <a:srgbClr val="0000FF"/>
                </a:solidFill>
                <a:latin typeface="Times New Roman" pitchFamily="18" charset="0"/>
              </a:rPr>
              <a:t>自然光</a:t>
            </a:r>
          </a:p>
          <a:p>
            <a:r>
              <a:rPr kumimoji="1" lang="zh-CN" altLang="en-US" sz="2400">
                <a:solidFill>
                  <a:srgbClr val="0000FF"/>
                </a:solidFill>
                <a:latin typeface="Times New Roman" pitchFamily="18" charset="0"/>
              </a:rPr>
              <a:t>线偏振光</a:t>
            </a:r>
          </a:p>
          <a:p>
            <a:r>
              <a:rPr kumimoji="1" lang="zh-CN" altLang="en-US" sz="2400">
                <a:solidFill>
                  <a:srgbClr val="0000FF"/>
                </a:solidFill>
                <a:latin typeface="Times New Roman" pitchFamily="18" charset="0"/>
              </a:rPr>
              <a:t>部分偏振光</a:t>
            </a:r>
          </a:p>
        </p:txBody>
      </p:sp>
      <p:grpSp>
        <p:nvGrpSpPr>
          <p:cNvPr id="2" name="Group 12"/>
          <p:cNvGrpSpPr>
            <a:grpSpLocks/>
          </p:cNvGrpSpPr>
          <p:nvPr/>
        </p:nvGrpSpPr>
        <p:grpSpPr bwMode="auto">
          <a:xfrm>
            <a:off x="2209800" y="3276600"/>
            <a:ext cx="2660650" cy="2070100"/>
            <a:chOff x="1776" y="1680"/>
            <a:chExt cx="1676" cy="1304"/>
          </a:xfrm>
        </p:grpSpPr>
        <p:sp>
          <p:nvSpPr>
            <p:cNvPr id="39948" name="Rectangle 13"/>
            <p:cNvSpPr>
              <a:spLocks noChangeArrowheads="1"/>
            </p:cNvSpPr>
            <p:nvPr/>
          </p:nvSpPr>
          <p:spPr bwMode="auto">
            <a:xfrm>
              <a:off x="3152" y="2129"/>
              <a:ext cx="300" cy="258"/>
            </a:xfrm>
            <a:prstGeom prst="rect">
              <a:avLst/>
            </a:prstGeom>
            <a:noFill/>
            <a:ln w="31750">
              <a:noFill/>
              <a:miter lim="800000"/>
              <a:headEnd/>
              <a:tailEnd/>
            </a:ln>
          </p:spPr>
          <p:txBody>
            <a:bodyPr lIns="12700" tIns="12700" rIns="12700" bIns="12700"/>
            <a:lstStyle/>
            <a:p>
              <a:pPr algn="just"/>
              <a:r>
                <a:rPr kumimoji="1" lang="en-US" altLang="zh-CN" sz="2400" b="1" i="1">
                  <a:solidFill>
                    <a:srgbClr val="0000FF"/>
                  </a:solidFill>
                  <a:latin typeface="Times New Roman" pitchFamily="18" charset="0"/>
                </a:rPr>
                <a:t>I</a:t>
              </a:r>
              <a:endParaRPr kumimoji="1" lang="en-US" altLang="zh-CN" sz="2400" b="1" i="1">
                <a:latin typeface="Times New Roman" pitchFamily="18" charset="0"/>
              </a:endParaRPr>
            </a:p>
          </p:txBody>
        </p:sp>
        <p:sp>
          <p:nvSpPr>
            <p:cNvPr id="39949" name="Rectangle 14"/>
            <p:cNvSpPr>
              <a:spLocks noChangeArrowheads="1"/>
            </p:cNvSpPr>
            <p:nvPr/>
          </p:nvSpPr>
          <p:spPr bwMode="auto">
            <a:xfrm>
              <a:off x="2018" y="2464"/>
              <a:ext cx="289" cy="272"/>
            </a:xfrm>
            <a:prstGeom prst="rect">
              <a:avLst/>
            </a:prstGeom>
            <a:noFill/>
            <a:ln w="31750">
              <a:noFill/>
              <a:miter lim="800000"/>
              <a:headEnd/>
              <a:tailEnd/>
            </a:ln>
          </p:spPr>
          <p:txBody>
            <a:bodyPr lIns="12700" tIns="12700" rIns="12700" bIns="12700"/>
            <a:lstStyle/>
            <a:p>
              <a:pPr algn="just"/>
              <a:r>
                <a:rPr kumimoji="1" lang="en-US" altLang="zh-CN" sz="2400" b="1">
                  <a:solidFill>
                    <a:srgbClr val="0000FF"/>
                  </a:solidFill>
                  <a:latin typeface="Times New Roman" pitchFamily="18" charset="0"/>
                </a:rPr>
                <a:t>?</a:t>
              </a:r>
              <a:endParaRPr kumimoji="1" lang="en-US" altLang="zh-CN" sz="2400" b="1">
                <a:latin typeface="Times New Roman" pitchFamily="18" charset="0"/>
              </a:endParaRPr>
            </a:p>
          </p:txBody>
        </p:sp>
        <p:sp>
          <p:nvSpPr>
            <p:cNvPr id="39950" name="Rectangle 15"/>
            <p:cNvSpPr>
              <a:spLocks noChangeArrowheads="1"/>
            </p:cNvSpPr>
            <p:nvPr/>
          </p:nvSpPr>
          <p:spPr bwMode="auto">
            <a:xfrm>
              <a:off x="2661" y="1680"/>
              <a:ext cx="345" cy="308"/>
            </a:xfrm>
            <a:prstGeom prst="rect">
              <a:avLst/>
            </a:prstGeom>
            <a:noFill/>
            <a:ln w="31750">
              <a:noFill/>
              <a:miter lim="800000"/>
              <a:headEnd/>
              <a:tailEnd/>
            </a:ln>
          </p:spPr>
          <p:txBody>
            <a:bodyPr lIns="12700" tIns="12700" rIns="12700" bIns="12700"/>
            <a:lstStyle/>
            <a:p>
              <a:pPr algn="just"/>
              <a:r>
                <a:rPr kumimoji="1" lang="en-US" altLang="zh-CN" sz="2400" b="1" i="1">
                  <a:solidFill>
                    <a:srgbClr val="000000"/>
                  </a:solidFill>
                  <a:latin typeface="Times New Roman" pitchFamily="18" charset="0"/>
                </a:rPr>
                <a:t>P</a:t>
              </a:r>
              <a:endParaRPr kumimoji="1" lang="en-US" altLang="zh-CN" sz="2400" b="1">
                <a:solidFill>
                  <a:srgbClr val="000000"/>
                </a:solidFill>
                <a:latin typeface="Times New Roman" pitchFamily="18" charset="0"/>
              </a:endParaRPr>
            </a:p>
          </p:txBody>
        </p:sp>
        <p:sp>
          <p:nvSpPr>
            <p:cNvPr id="39951" name="Line 16"/>
            <p:cNvSpPr>
              <a:spLocks noChangeShapeType="1"/>
            </p:cNvSpPr>
            <p:nvPr/>
          </p:nvSpPr>
          <p:spPr bwMode="auto">
            <a:xfrm>
              <a:off x="2492" y="2111"/>
              <a:ext cx="1" cy="873"/>
            </a:xfrm>
            <a:prstGeom prst="line">
              <a:avLst/>
            </a:prstGeom>
            <a:noFill/>
            <a:ln w="31750">
              <a:solidFill>
                <a:srgbClr val="000000"/>
              </a:solidFill>
              <a:round/>
              <a:headEnd type="none" w="med" len="sm"/>
              <a:tailEnd type="none" w="med" len="sm"/>
            </a:ln>
          </p:spPr>
          <p:txBody>
            <a:bodyPr/>
            <a:lstStyle/>
            <a:p>
              <a:endParaRPr lang="zh-CN" altLang="en-US"/>
            </a:p>
          </p:txBody>
        </p:sp>
        <p:sp>
          <p:nvSpPr>
            <p:cNvPr id="39952" name="Line 17"/>
            <p:cNvSpPr>
              <a:spLocks noChangeShapeType="1"/>
            </p:cNvSpPr>
            <p:nvPr/>
          </p:nvSpPr>
          <p:spPr bwMode="auto">
            <a:xfrm>
              <a:off x="3016" y="1791"/>
              <a:ext cx="1" cy="873"/>
            </a:xfrm>
            <a:prstGeom prst="line">
              <a:avLst/>
            </a:prstGeom>
            <a:noFill/>
            <a:ln w="31750">
              <a:solidFill>
                <a:srgbClr val="000000"/>
              </a:solidFill>
              <a:round/>
              <a:headEnd type="none" w="med" len="sm"/>
              <a:tailEnd type="none" w="med" len="sm"/>
            </a:ln>
          </p:spPr>
          <p:txBody>
            <a:bodyPr/>
            <a:lstStyle/>
            <a:p>
              <a:endParaRPr lang="zh-CN" altLang="en-US"/>
            </a:p>
          </p:txBody>
        </p:sp>
        <p:sp>
          <p:nvSpPr>
            <p:cNvPr id="39953" name="Line 18"/>
            <p:cNvSpPr>
              <a:spLocks noChangeShapeType="1"/>
            </p:cNvSpPr>
            <p:nvPr/>
          </p:nvSpPr>
          <p:spPr bwMode="auto">
            <a:xfrm flipV="1">
              <a:off x="2495" y="1791"/>
              <a:ext cx="511" cy="320"/>
            </a:xfrm>
            <a:prstGeom prst="line">
              <a:avLst/>
            </a:prstGeom>
            <a:noFill/>
            <a:ln w="31750">
              <a:solidFill>
                <a:srgbClr val="000000"/>
              </a:solidFill>
              <a:round/>
              <a:headEnd type="none" w="med" len="sm"/>
              <a:tailEnd type="none" w="med" len="sm"/>
            </a:ln>
          </p:spPr>
          <p:txBody>
            <a:bodyPr/>
            <a:lstStyle/>
            <a:p>
              <a:endParaRPr lang="zh-CN" altLang="en-US"/>
            </a:p>
          </p:txBody>
        </p:sp>
        <p:sp>
          <p:nvSpPr>
            <p:cNvPr id="39954" name="Line 19"/>
            <p:cNvSpPr>
              <a:spLocks noChangeShapeType="1"/>
            </p:cNvSpPr>
            <p:nvPr/>
          </p:nvSpPr>
          <p:spPr bwMode="auto">
            <a:xfrm flipV="1">
              <a:off x="2495" y="2655"/>
              <a:ext cx="511" cy="320"/>
            </a:xfrm>
            <a:prstGeom prst="line">
              <a:avLst/>
            </a:prstGeom>
            <a:noFill/>
            <a:ln w="31750">
              <a:solidFill>
                <a:srgbClr val="000000"/>
              </a:solidFill>
              <a:round/>
              <a:headEnd type="none" w="med" len="sm"/>
              <a:tailEnd type="none" w="med" len="sm"/>
            </a:ln>
          </p:spPr>
          <p:txBody>
            <a:bodyPr/>
            <a:lstStyle/>
            <a:p>
              <a:endParaRPr lang="zh-CN" altLang="en-US"/>
            </a:p>
          </p:txBody>
        </p:sp>
        <p:sp>
          <p:nvSpPr>
            <p:cNvPr id="39955" name="Line 20"/>
            <p:cNvSpPr>
              <a:spLocks noChangeShapeType="1"/>
            </p:cNvSpPr>
            <p:nvPr/>
          </p:nvSpPr>
          <p:spPr bwMode="auto">
            <a:xfrm>
              <a:off x="2556" y="2544"/>
              <a:ext cx="0" cy="332"/>
            </a:xfrm>
            <a:prstGeom prst="line">
              <a:avLst/>
            </a:prstGeom>
            <a:noFill/>
            <a:ln w="31750">
              <a:solidFill>
                <a:srgbClr val="FF0000"/>
              </a:solidFill>
              <a:round/>
              <a:headEnd type="triangle" w="med" len="sm"/>
              <a:tailEnd type="triangle" w="med" len="sm"/>
            </a:ln>
          </p:spPr>
          <p:txBody>
            <a:bodyPr/>
            <a:lstStyle/>
            <a:p>
              <a:endParaRPr lang="zh-CN" altLang="en-US"/>
            </a:p>
          </p:txBody>
        </p:sp>
        <p:sp>
          <p:nvSpPr>
            <p:cNvPr id="39956" name="Line 21"/>
            <p:cNvSpPr>
              <a:spLocks noChangeShapeType="1"/>
            </p:cNvSpPr>
            <p:nvPr/>
          </p:nvSpPr>
          <p:spPr bwMode="auto">
            <a:xfrm>
              <a:off x="1824" y="2442"/>
              <a:ext cx="655" cy="1"/>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9957" name="Line 22"/>
            <p:cNvSpPr>
              <a:spLocks noChangeShapeType="1"/>
            </p:cNvSpPr>
            <p:nvPr/>
          </p:nvSpPr>
          <p:spPr bwMode="auto">
            <a:xfrm>
              <a:off x="2750" y="2430"/>
              <a:ext cx="541" cy="0"/>
            </a:xfrm>
            <a:prstGeom prst="line">
              <a:avLst/>
            </a:prstGeom>
            <a:noFill/>
            <a:ln w="31750">
              <a:solidFill>
                <a:srgbClr val="0000FF"/>
              </a:solidFill>
              <a:round/>
              <a:headEnd type="none" w="med" len="sm"/>
              <a:tailEnd type="triangle" w="med" len="sm"/>
            </a:ln>
          </p:spPr>
          <p:txBody>
            <a:bodyPr/>
            <a:lstStyle/>
            <a:p>
              <a:endParaRPr lang="zh-CN" altLang="en-US"/>
            </a:p>
          </p:txBody>
        </p:sp>
        <p:sp>
          <p:nvSpPr>
            <p:cNvPr id="39958" name="Rectangle 23"/>
            <p:cNvSpPr>
              <a:spLocks noChangeArrowheads="1"/>
            </p:cNvSpPr>
            <p:nvPr/>
          </p:nvSpPr>
          <p:spPr bwMode="auto">
            <a:xfrm>
              <a:off x="1776" y="2117"/>
              <a:ext cx="672" cy="283"/>
            </a:xfrm>
            <a:prstGeom prst="rect">
              <a:avLst/>
            </a:prstGeom>
            <a:noFill/>
            <a:ln w="31750">
              <a:noFill/>
              <a:miter lim="800000"/>
              <a:headEnd/>
              <a:tailEnd/>
            </a:ln>
          </p:spPr>
          <p:txBody>
            <a:bodyPr lIns="12700" tIns="12700" rIns="12700" bIns="12700"/>
            <a:lstStyle/>
            <a:p>
              <a:pPr algn="just"/>
              <a:r>
                <a:rPr kumimoji="1" lang="zh-CN" altLang="en-US" sz="2400" b="1">
                  <a:solidFill>
                    <a:srgbClr val="0000FF"/>
                  </a:solidFill>
                  <a:latin typeface="Times New Roman" pitchFamily="18" charset="0"/>
                </a:rPr>
                <a:t>待检光</a:t>
              </a:r>
              <a:endParaRPr kumimoji="1" lang="zh-CN" altLang="en-US" sz="2400" b="1">
                <a:latin typeface="Times New Roman" pitchFamily="18" charset="0"/>
              </a:endParaRPr>
            </a:p>
          </p:txBody>
        </p:sp>
        <p:sp>
          <p:nvSpPr>
            <p:cNvPr id="39959" name="Line 24"/>
            <p:cNvSpPr>
              <a:spLocks noChangeShapeType="1"/>
            </p:cNvSpPr>
            <p:nvPr/>
          </p:nvSpPr>
          <p:spPr bwMode="auto">
            <a:xfrm flipH="1">
              <a:off x="2761" y="2251"/>
              <a:ext cx="67" cy="50"/>
            </a:xfrm>
            <a:prstGeom prst="line">
              <a:avLst/>
            </a:prstGeom>
            <a:noFill/>
            <a:ln w="31750">
              <a:solidFill>
                <a:srgbClr val="008080"/>
              </a:solidFill>
              <a:round/>
              <a:headEnd type="none" w="med" len="sm"/>
              <a:tailEnd type="none" w="med" len="sm"/>
            </a:ln>
          </p:spPr>
          <p:txBody>
            <a:bodyPr/>
            <a:lstStyle/>
            <a:p>
              <a:endParaRPr lang="zh-CN" altLang="en-US"/>
            </a:p>
          </p:txBody>
        </p:sp>
        <p:sp>
          <p:nvSpPr>
            <p:cNvPr id="39960" name="Arc 25"/>
            <p:cNvSpPr>
              <a:spLocks/>
            </p:cNvSpPr>
            <p:nvPr/>
          </p:nvSpPr>
          <p:spPr bwMode="auto">
            <a:xfrm flipV="1">
              <a:off x="2750" y="2430"/>
              <a:ext cx="111" cy="136"/>
            </a:xfrm>
            <a:custGeom>
              <a:avLst/>
              <a:gdLst>
                <a:gd name="T0" fmla="*/ 0 w 21600"/>
                <a:gd name="T1" fmla="*/ 0 h 21600"/>
                <a:gd name="T2" fmla="*/ 111 w 21600"/>
                <a:gd name="T3" fmla="*/ 136 h 21600"/>
                <a:gd name="T4" fmla="*/ 0 w 21600"/>
                <a:gd name="T5" fmla="*/ 1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008080"/>
              </a:solidFill>
              <a:round/>
              <a:headEnd/>
              <a:tailEnd/>
            </a:ln>
          </p:spPr>
          <p:txBody>
            <a:bodyPr/>
            <a:lstStyle/>
            <a:p>
              <a:endParaRPr lang="zh-CN" altLang="en-US"/>
            </a:p>
          </p:txBody>
        </p:sp>
        <p:sp>
          <p:nvSpPr>
            <p:cNvPr id="39961" name="Arc 26"/>
            <p:cNvSpPr>
              <a:spLocks/>
            </p:cNvSpPr>
            <p:nvPr/>
          </p:nvSpPr>
          <p:spPr bwMode="auto">
            <a:xfrm>
              <a:off x="2761" y="2294"/>
              <a:ext cx="112" cy="136"/>
            </a:xfrm>
            <a:custGeom>
              <a:avLst/>
              <a:gdLst>
                <a:gd name="T0" fmla="*/ 0 w 21600"/>
                <a:gd name="T1" fmla="*/ 0 h 21600"/>
                <a:gd name="T2" fmla="*/ 112 w 21600"/>
                <a:gd name="T3" fmla="*/ 136 h 21600"/>
                <a:gd name="T4" fmla="*/ 0 w 21600"/>
                <a:gd name="T5" fmla="*/ 1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008080"/>
              </a:solidFill>
              <a:round/>
              <a:headEnd/>
              <a:tailEnd/>
            </a:ln>
          </p:spPr>
          <p:txBody>
            <a:bodyPr/>
            <a:lstStyle/>
            <a:p>
              <a:endParaRPr lang="zh-CN" altLang="en-US"/>
            </a:p>
          </p:txBody>
        </p:sp>
        <p:sp>
          <p:nvSpPr>
            <p:cNvPr id="39962" name="Line 27"/>
            <p:cNvSpPr>
              <a:spLocks noChangeShapeType="1"/>
            </p:cNvSpPr>
            <p:nvPr/>
          </p:nvSpPr>
          <p:spPr bwMode="auto">
            <a:xfrm>
              <a:off x="2761" y="2287"/>
              <a:ext cx="12" cy="111"/>
            </a:xfrm>
            <a:prstGeom prst="line">
              <a:avLst/>
            </a:prstGeom>
            <a:noFill/>
            <a:ln w="31750">
              <a:solidFill>
                <a:srgbClr val="008080"/>
              </a:solidFill>
              <a:round/>
              <a:headEnd type="none" w="med" len="sm"/>
              <a:tailEnd type="none" w="med" len="sm"/>
            </a:ln>
          </p:spPr>
          <p:txBody>
            <a:bodyPr/>
            <a:lstStyle/>
            <a:p>
              <a:endParaRPr lang="zh-CN" altLang="en-US"/>
            </a:p>
          </p:txBody>
        </p:sp>
      </p:grpSp>
      <p:sp>
        <p:nvSpPr>
          <p:cNvPr id="71708" name="Text Box 28"/>
          <p:cNvSpPr txBox="1">
            <a:spLocks noChangeArrowheads="1"/>
          </p:cNvSpPr>
          <p:nvPr/>
        </p:nvSpPr>
        <p:spPr bwMode="auto">
          <a:xfrm>
            <a:off x="6918325" y="3983038"/>
            <a:ext cx="1098550" cy="457200"/>
          </a:xfrm>
          <a:prstGeom prst="rect">
            <a:avLst/>
          </a:prstGeom>
          <a:noFill/>
          <a:ln w="9525">
            <a:noFill/>
            <a:miter lim="800000"/>
            <a:headEnd/>
            <a:tailEnd/>
          </a:ln>
        </p:spPr>
        <p:txBody>
          <a:bodyPr wrap="none">
            <a:spAutoFit/>
          </a:bodyPr>
          <a:lstStyle/>
          <a:p>
            <a:r>
              <a:rPr kumimoji="1" lang="zh-CN" altLang="en-US" sz="2400">
                <a:solidFill>
                  <a:srgbClr val="FF3300"/>
                </a:solidFill>
                <a:latin typeface="宋体" pitchFamily="2" charset="-122"/>
              </a:rPr>
              <a:t>自然光</a:t>
            </a:r>
          </a:p>
        </p:txBody>
      </p:sp>
      <p:sp>
        <p:nvSpPr>
          <p:cNvPr id="71709" name="Text Box 29"/>
          <p:cNvSpPr txBox="1">
            <a:spLocks noChangeArrowheads="1"/>
          </p:cNvSpPr>
          <p:nvPr/>
        </p:nvSpPr>
        <p:spPr bwMode="auto">
          <a:xfrm>
            <a:off x="7451725" y="4592638"/>
            <a:ext cx="1403350" cy="457200"/>
          </a:xfrm>
          <a:prstGeom prst="rect">
            <a:avLst/>
          </a:prstGeom>
          <a:noFill/>
          <a:ln w="9525">
            <a:noFill/>
            <a:miter lim="800000"/>
            <a:headEnd/>
            <a:tailEnd/>
          </a:ln>
        </p:spPr>
        <p:txBody>
          <a:bodyPr wrap="none">
            <a:spAutoFit/>
          </a:bodyPr>
          <a:lstStyle/>
          <a:p>
            <a:r>
              <a:rPr kumimoji="1" lang="zh-CN" altLang="en-US" sz="2400">
                <a:solidFill>
                  <a:srgbClr val="FF3300"/>
                </a:solidFill>
                <a:latin typeface="宋体" pitchFamily="2" charset="-122"/>
              </a:rPr>
              <a:t>线偏振光</a:t>
            </a:r>
          </a:p>
        </p:txBody>
      </p:sp>
      <p:sp>
        <p:nvSpPr>
          <p:cNvPr id="71710" name="Text Box 30"/>
          <p:cNvSpPr txBox="1">
            <a:spLocks noChangeArrowheads="1"/>
          </p:cNvSpPr>
          <p:nvPr/>
        </p:nvSpPr>
        <p:spPr bwMode="auto">
          <a:xfrm>
            <a:off x="7451725" y="5278438"/>
            <a:ext cx="1708150" cy="457200"/>
          </a:xfrm>
          <a:prstGeom prst="rect">
            <a:avLst/>
          </a:prstGeom>
          <a:noFill/>
          <a:ln w="9525">
            <a:noFill/>
            <a:miter lim="800000"/>
            <a:headEnd/>
            <a:tailEnd/>
          </a:ln>
        </p:spPr>
        <p:txBody>
          <a:bodyPr wrap="none">
            <a:spAutoFit/>
          </a:bodyPr>
          <a:lstStyle/>
          <a:p>
            <a:r>
              <a:rPr kumimoji="1" lang="zh-CN" altLang="en-US" sz="2400">
                <a:solidFill>
                  <a:srgbClr val="FF3300"/>
                </a:solidFill>
                <a:latin typeface="宋体" pitchFamily="2" charset="-122"/>
              </a:rPr>
              <a:t>部分偏振光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6"/>
                                        </p:tgtEl>
                                        <p:attrNameLst>
                                          <p:attrName>style.visibility</p:attrName>
                                        </p:attrNameLst>
                                      </p:cBhvr>
                                      <p:to>
                                        <p:strVal val="visible"/>
                                      </p:to>
                                    </p:set>
                                    <p:animEffect transition="in" filter="wipe(left)">
                                      <p:cBhvr>
                                        <p:cTn id="7" dur="500"/>
                                        <p:tgtEl>
                                          <p:spTgt spid="71686"/>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builtIn="1"/>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builtIn="1"/>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691"/>
                                        </p:tgtEl>
                                        <p:attrNameLst>
                                          <p:attrName>style.visibility</p:attrName>
                                        </p:attrNameLst>
                                      </p:cBhvr>
                                      <p:to>
                                        <p:strVal val="visible"/>
                                      </p:to>
                                    </p:set>
                                    <p:animEffect transition="in" filter="wipe(left)">
                                      <p:cBhvr>
                                        <p:cTn id="17" dur="500"/>
                                        <p:tgtEl>
                                          <p:spTgt spid="71691"/>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AV" builtIn="1"/>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687"/>
                                        </p:tgtEl>
                                        <p:attrNameLst>
                                          <p:attrName>style.visibility</p:attrName>
                                        </p:attrNameLst>
                                      </p:cBhvr>
                                      <p:to>
                                        <p:strVal val="visible"/>
                                      </p:to>
                                    </p:set>
                                    <p:animEffect transition="in" filter="wipe(left)">
                                      <p:cBhvr>
                                        <p:cTn id="22" dur="500"/>
                                        <p:tgtEl>
                                          <p:spTgt spid="71687"/>
                                        </p:tgtEl>
                                      </p:cBhvr>
                                    </p:animEffect>
                                  </p:childTnLst>
                                  <p:subTnLst>
                                    <p:audio>
                                      <p:cMediaNode>
                                        <p:cTn display="0" masterRel="sameClick">
                                          <p:stCondLst>
                                            <p:cond evt="begin" delay="0">
                                              <p:tn val="20"/>
                                            </p:cond>
                                          </p:stCondLst>
                                          <p:endCondLst>
                                            <p:cond evt="onStopAudio" delay="0">
                                              <p:tgtEl>
                                                <p:sldTgt/>
                                              </p:tgtEl>
                                            </p:cond>
                                          </p:endCondLst>
                                        </p:cTn>
                                        <p:tgtEl>
                                          <p:sndTgt r:embed="rId2" name="TYPE.WAV" builtIn="1"/>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688"/>
                                        </p:tgtEl>
                                        <p:attrNameLst>
                                          <p:attrName>style.visibility</p:attrName>
                                        </p:attrNameLst>
                                      </p:cBhvr>
                                      <p:to>
                                        <p:strVal val="visible"/>
                                      </p:to>
                                    </p:set>
                                    <p:animEffect transition="in" filter="wipe(left)">
                                      <p:cBhvr>
                                        <p:cTn id="27" dur="500"/>
                                        <p:tgtEl>
                                          <p:spTgt spid="71688"/>
                                        </p:tgtEl>
                                      </p:cBhvr>
                                    </p:animEffect>
                                  </p:childTnLst>
                                  <p:subTnLst>
                                    <p:audio>
                                      <p:cMediaNode>
                                        <p:cTn display="0" masterRel="sameClick">
                                          <p:stCondLst>
                                            <p:cond evt="begin" delay="0">
                                              <p:tn val="25"/>
                                            </p:cond>
                                          </p:stCondLst>
                                          <p:endCondLst>
                                            <p:cond evt="onStopAudio" delay="0">
                                              <p:tgtEl>
                                                <p:sldTgt/>
                                              </p:tgtEl>
                                            </p:cond>
                                          </p:endCondLst>
                                        </p:cTn>
                                        <p:tgtEl>
                                          <p:sndTgt r:embed="rId2" name="TYPE.WAV" builtIn="1"/>
                                        </p:tgtEl>
                                      </p:cMediaNode>
                                    </p:audio>
                                  </p:sub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71708"/>
                                        </p:tgtEl>
                                        <p:attrNameLst>
                                          <p:attrName>style.visibility</p:attrName>
                                        </p:attrNameLst>
                                      </p:cBhvr>
                                      <p:to>
                                        <p:strVal val="visible"/>
                                      </p:to>
                                    </p:set>
                                    <p:anim calcmode="lin" valueType="num">
                                      <p:cBhvr additive="base">
                                        <p:cTn id="32" dur="500" fill="hold"/>
                                        <p:tgtEl>
                                          <p:spTgt spid="71708"/>
                                        </p:tgtEl>
                                        <p:attrNameLst>
                                          <p:attrName>ppt_x</p:attrName>
                                        </p:attrNameLst>
                                      </p:cBhvr>
                                      <p:tavLst>
                                        <p:tav tm="0">
                                          <p:val>
                                            <p:strVal val="0-#ppt_w/2"/>
                                          </p:val>
                                        </p:tav>
                                        <p:tav tm="100000">
                                          <p:val>
                                            <p:strVal val="#ppt_x"/>
                                          </p:val>
                                        </p:tav>
                                      </p:tavLst>
                                    </p:anim>
                                    <p:anim calcmode="lin" valueType="num">
                                      <p:cBhvr additive="base">
                                        <p:cTn id="33" dur="500" fill="hold"/>
                                        <p:tgtEl>
                                          <p:spTgt spid="7170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1689"/>
                                        </p:tgtEl>
                                        <p:attrNameLst>
                                          <p:attrName>style.visibility</p:attrName>
                                        </p:attrNameLst>
                                      </p:cBhvr>
                                      <p:to>
                                        <p:strVal val="visible"/>
                                      </p:to>
                                    </p:set>
                                    <p:animEffect transition="in" filter="wipe(left)">
                                      <p:cBhvr>
                                        <p:cTn id="38" dur="500"/>
                                        <p:tgtEl>
                                          <p:spTgt spid="71689"/>
                                        </p:tgtEl>
                                      </p:cBhvr>
                                    </p:animEffect>
                                  </p:childTnLst>
                                  <p:subTnLst>
                                    <p:audio>
                                      <p:cMediaNode>
                                        <p:cTn display="0" masterRel="sameClick">
                                          <p:stCondLst>
                                            <p:cond evt="begin" delay="0">
                                              <p:tn val="36"/>
                                            </p:cond>
                                          </p:stCondLst>
                                          <p:endCondLst>
                                            <p:cond evt="onStopAudio" delay="0">
                                              <p:tgtEl>
                                                <p:sldTgt/>
                                              </p:tgtEl>
                                            </p:cond>
                                          </p:endCondLst>
                                        </p:cTn>
                                        <p:tgtEl>
                                          <p:sndTgt r:embed="rId2" name="TYPE.WAV" builtIn="1"/>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1709"/>
                                        </p:tgtEl>
                                        <p:attrNameLst>
                                          <p:attrName>style.visibility</p:attrName>
                                        </p:attrNameLst>
                                      </p:cBhvr>
                                      <p:to>
                                        <p:strVal val="visible"/>
                                      </p:to>
                                    </p:set>
                                    <p:anim calcmode="lin" valueType="num">
                                      <p:cBhvr additive="base">
                                        <p:cTn id="43" dur="500" fill="hold"/>
                                        <p:tgtEl>
                                          <p:spTgt spid="71709"/>
                                        </p:tgtEl>
                                        <p:attrNameLst>
                                          <p:attrName>ppt_x</p:attrName>
                                        </p:attrNameLst>
                                      </p:cBhvr>
                                      <p:tavLst>
                                        <p:tav tm="0">
                                          <p:val>
                                            <p:strVal val="0-#ppt_w/2"/>
                                          </p:val>
                                        </p:tav>
                                        <p:tav tm="100000">
                                          <p:val>
                                            <p:strVal val="#ppt_x"/>
                                          </p:val>
                                        </p:tav>
                                      </p:tavLst>
                                    </p:anim>
                                    <p:anim calcmode="lin" valueType="num">
                                      <p:cBhvr additive="base">
                                        <p:cTn id="44" dur="500" fill="hold"/>
                                        <p:tgtEl>
                                          <p:spTgt spid="7170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1690"/>
                                        </p:tgtEl>
                                        <p:attrNameLst>
                                          <p:attrName>style.visibility</p:attrName>
                                        </p:attrNameLst>
                                      </p:cBhvr>
                                      <p:to>
                                        <p:strVal val="visible"/>
                                      </p:to>
                                    </p:set>
                                    <p:animEffect transition="in" filter="wipe(left)">
                                      <p:cBhvr>
                                        <p:cTn id="49" dur="500"/>
                                        <p:tgtEl>
                                          <p:spTgt spid="71690"/>
                                        </p:tgtEl>
                                      </p:cBhvr>
                                    </p:animEffect>
                                  </p:childTnLst>
                                  <p:subTnLst>
                                    <p:audio>
                                      <p:cMediaNode>
                                        <p:cTn display="0" masterRel="sameClick">
                                          <p:stCondLst>
                                            <p:cond evt="begin" delay="0">
                                              <p:tn val="47"/>
                                            </p:cond>
                                          </p:stCondLst>
                                          <p:endCondLst>
                                            <p:cond evt="onStopAudio" delay="0">
                                              <p:tgtEl>
                                                <p:sldTgt/>
                                              </p:tgtEl>
                                            </p:cond>
                                          </p:endCondLst>
                                        </p:cTn>
                                        <p:tgtEl>
                                          <p:sndTgt r:embed="rId2" name="TYPE.WAV" builtIn="1"/>
                                        </p:tgtEl>
                                      </p:cMediaNode>
                                    </p:audio>
                                  </p:sub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71710"/>
                                        </p:tgtEl>
                                        <p:attrNameLst>
                                          <p:attrName>style.visibility</p:attrName>
                                        </p:attrNameLst>
                                      </p:cBhvr>
                                      <p:to>
                                        <p:strVal val="visible"/>
                                      </p:to>
                                    </p:set>
                                    <p:anim calcmode="lin" valueType="num">
                                      <p:cBhvr additive="base">
                                        <p:cTn id="54" dur="500" fill="hold"/>
                                        <p:tgtEl>
                                          <p:spTgt spid="71710"/>
                                        </p:tgtEl>
                                        <p:attrNameLst>
                                          <p:attrName>ppt_x</p:attrName>
                                        </p:attrNameLst>
                                      </p:cBhvr>
                                      <p:tavLst>
                                        <p:tav tm="0">
                                          <p:val>
                                            <p:strVal val="0-#ppt_w/2"/>
                                          </p:val>
                                        </p:tav>
                                        <p:tav tm="100000">
                                          <p:val>
                                            <p:strVal val="#ppt_x"/>
                                          </p:val>
                                        </p:tav>
                                      </p:tavLst>
                                    </p:anim>
                                    <p:anim calcmode="lin" valueType="num">
                                      <p:cBhvr additive="base">
                                        <p:cTn id="55" dur="500" fill="hold"/>
                                        <p:tgtEl>
                                          <p:spTgt spid="717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utoUpdateAnimBg="0"/>
      <p:bldP spid="71687" grpId="0" autoUpdateAnimBg="0"/>
      <p:bldP spid="71688" grpId="0" autoUpdateAnimBg="0"/>
      <p:bldP spid="71689" grpId="0" autoUpdateAnimBg="0"/>
      <p:bldP spid="71690" grpId="0" autoUpdateAnimBg="0"/>
      <p:bldP spid="71691" grpId="0" autoUpdateAnimBg="0"/>
      <p:bldP spid="71708" grpId="0" autoUpdateAnimBg="0"/>
      <p:bldP spid="71709" grpId="0" autoUpdateAnimBg="0"/>
      <p:bldP spid="7171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7200" y="3581400"/>
            <a:ext cx="2362200" cy="2743200"/>
            <a:chOff x="432" y="2256"/>
            <a:chExt cx="1488" cy="1728"/>
          </a:xfrm>
        </p:grpSpPr>
        <p:sp>
          <p:nvSpPr>
            <p:cNvPr id="7236" name="Rectangle 3"/>
            <p:cNvSpPr>
              <a:spLocks noChangeArrowheads="1"/>
            </p:cNvSpPr>
            <p:nvPr/>
          </p:nvSpPr>
          <p:spPr bwMode="auto">
            <a:xfrm>
              <a:off x="432" y="2256"/>
              <a:ext cx="1488" cy="172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7237" name="Line 4"/>
            <p:cNvSpPr>
              <a:spLocks noChangeShapeType="1"/>
            </p:cNvSpPr>
            <p:nvPr/>
          </p:nvSpPr>
          <p:spPr bwMode="auto">
            <a:xfrm flipH="1">
              <a:off x="1487" y="2448"/>
              <a:ext cx="1" cy="1440"/>
            </a:xfrm>
            <a:prstGeom prst="line">
              <a:avLst/>
            </a:prstGeom>
            <a:noFill/>
            <a:ln w="19050">
              <a:solidFill>
                <a:srgbClr val="000000"/>
              </a:solidFill>
              <a:round/>
              <a:headEnd/>
              <a:tailEnd/>
            </a:ln>
          </p:spPr>
          <p:txBody>
            <a:bodyPr wrap="none" anchor="ctr"/>
            <a:lstStyle/>
            <a:p>
              <a:endParaRPr lang="zh-CN" altLang="en-US"/>
            </a:p>
          </p:txBody>
        </p:sp>
        <p:sp>
          <p:nvSpPr>
            <p:cNvPr id="7238" name="Line 5"/>
            <p:cNvSpPr>
              <a:spLocks noChangeShapeType="1"/>
            </p:cNvSpPr>
            <p:nvPr/>
          </p:nvSpPr>
          <p:spPr bwMode="auto">
            <a:xfrm>
              <a:off x="863" y="2784"/>
              <a:ext cx="912" cy="1056"/>
            </a:xfrm>
            <a:prstGeom prst="line">
              <a:avLst/>
            </a:prstGeom>
            <a:noFill/>
            <a:ln w="19050">
              <a:solidFill>
                <a:srgbClr val="000000"/>
              </a:solidFill>
              <a:round/>
              <a:headEnd/>
              <a:tailEnd/>
            </a:ln>
          </p:spPr>
          <p:txBody>
            <a:bodyPr wrap="none" anchor="ctr"/>
            <a:lstStyle/>
            <a:p>
              <a:endParaRPr lang="zh-CN" altLang="en-US"/>
            </a:p>
          </p:txBody>
        </p:sp>
        <p:grpSp>
          <p:nvGrpSpPr>
            <p:cNvPr id="7239" name="Group 6"/>
            <p:cNvGrpSpPr>
              <a:grpSpLocks/>
            </p:cNvGrpSpPr>
            <p:nvPr/>
          </p:nvGrpSpPr>
          <p:grpSpPr bwMode="auto">
            <a:xfrm>
              <a:off x="1248" y="2976"/>
              <a:ext cx="240" cy="288"/>
              <a:chOff x="1295" y="2208"/>
              <a:chExt cx="240" cy="288"/>
            </a:xfrm>
          </p:grpSpPr>
          <p:sp>
            <p:nvSpPr>
              <p:cNvPr id="7242" name="Arc 7"/>
              <p:cNvSpPr>
                <a:spLocks/>
              </p:cNvSpPr>
              <p:nvPr/>
            </p:nvSpPr>
            <p:spPr bwMode="auto">
              <a:xfrm flipH="1">
                <a:off x="1343" y="2400"/>
                <a:ext cx="192" cy="96"/>
              </a:xfrm>
              <a:custGeom>
                <a:avLst/>
                <a:gdLst>
                  <a:gd name="T0" fmla="*/ 0 w 21600"/>
                  <a:gd name="T1" fmla="*/ 0 h 21600"/>
                  <a:gd name="T2" fmla="*/ 192 w 21600"/>
                  <a:gd name="T3" fmla="*/ 96 h 21600"/>
                  <a:gd name="T4" fmla="*/ 0 w 21600"/>
                  <a:gd name="T5" fmla="*/ 9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9900"/>
                </a:solidFill>
                <a:round/>
                <a:headEnd/>
                <a:tailEnd/>
              </a:ln>
            </p:spPr>
            <p:txBody>
              <a:bodyPr wrap="none" anchor="ctr"/>
              <a:lstStyle/>
              <a:p>
                <a:endParaRPr lang="zh-CN" altLang="en-US"/>
              </a:p>
            </p:txBody>
          </p:sp>
          <p:graphicFrame>
            <p:nvGraphicFramePr>
              <p:cNvPr id="7180" name="Object 8"/>
              <p:cNvGraphicFramePr>
                <a:graphicFrameLocks noChangeAspect="1"/>
              </p:cNvGraphicFramePr>
              <p:nvPr/>
            </p:nvGraphicFramePr>
            <p:xfrm>
              <a:off x="1295" y="2208"/>
              <a:ext cx="215" cy="203"/>
            </p:xfrm>
            <a:graphic>
              <a:graphicData uri="http://schemas.openxmlformats.org/presentationml/2006/ole">
                <p:oleObj spid="_x0000_s7180" name="公式" r:id="rId3" imgW="203040" imgH="190440" progId="Equation.3">
                  <p:embed/>
                </p:oleObj>
              </a:graphicData>
            </a:graphic>
          </p:graphicFrame>
        </p:grpSp>
        <p:sp>
          <p:nvSpPr>
            <p:cNvPr id="7240" name="Text Box 9"/>
            <p:cNvSpPr txBox="1">
              <a:spLocks noChangeArrowheads="1"/>
            </p:cNvSpPr>
            <p:nvPr/>
          </p:nvSpPr>
          <p:spPr bwMode="auto">
            <a:xfrm>
              <a:off x="1488" y="2304"/>
              <a:ext cx="288" cy="327"/>
            </a:xfrm>
            <a:prstGeom prst="rect">
              <a:avLst/>
            </a:prstGeom>
            <a:noFill/>
            <a:ln w="9525">
              <a:noFill/>
              <a:miter lim="800000"/>
              <a:headEnd/>
              <a:tailEnd/>
            </a:ln>
          </p:spPr>
          <p:txBody>
            <a:bodyPr>
              <a:spAutoFit/>
            </a:bodyPr>
            <a:lstStyle/>
            <a:p>
              <a:pPr>
                <a:spcBef>
                  <a:spcPct val="50000"/>
                </a:spcBef>
              </a:pPr>
              <a:r>
                <a:rPr lang="en-US" altLang="zh-CN" sz="2800">
                  <a:solidFill>
                    <a:srgbClr val="1C1C1C"/>
                  </a:solidFill>
                  <a:latin typeface="Times New Roman" pitchFamily="18" charset="0"/>
                </a:rPr>
                <a:t>N</a:t>
              </a:r>
            </a:p>
          </p:txBody>
        </p:sp>
        <p:sp>
          <p:nvSpPr>
            <p:cNvPr id="7241" name="Text Box 10"/>
            <p:cNvSpPr txBox="1">
              <a:spLocks noChangeArrowheads="1"/>
            </p:cNvSpPr>
            <p:nvPr/>
          </p:nvSpPr>
          <p:spPr bwMode="auto">
            <a:xfrm>
              <a:off x="576" y="2544"/>
              <a:ext cx="336" cy="327"/>
            </a:xfrm>
            <a:prstGeom prst="rect">
              <a:avLst/>
            </a:prstGeom>
            <a:noFill/>
            <a:ln w="9525">
              <a:noFill/>
              <a:miter lim="800000"/>
              <a:headEnd/>
              <a:tailEnd/>
            </a:ln>
          </p:spPr>
          <p:txBody>
            <a:bodyPr>
              <a:spAutoFit/>
            </a:bodyPr>
            <a:lstStyle/>
            <a:p>
              <a:pPr>
                <a:spcBef>
                  <a:spcPct val="50000"/>
                </a:spcBef>
              </a:pPr>
              <a:r>
                <a:rPr lang="en-US" altLang="zh-CN" sz="2800">
                  <a:solidFill>
                    <a:srgbClr val="1C1C1C"/>
                  </a:solidFill>
                  <a:latin typeface="Times New Roman" pitchFamily="18" charset="0"/>
                </a:rPr>
                <a:t>M</a:t>
              </a:r>
            </a:p>
          </p:txBody>
        </p:sp>
      </p:grpSp>
      <p:sp>
        <p:nvSpPr>
          <p:cNvPr id="7182" name="Text Box 11"/>
          <p:cNvSpPr txBox="1">
            <a:spLocks noChangeArrowheads="1"/>
          </p:cNvSpPr>
          <p:nvPr/>
        </p:nvSpPr>
        <p:spPr bwMode="auto">
          <a:xfrm>
            <a:off x="250825" y="333375"/>
            <a:ext cx="5715000" cy="519113"/>
          </a:xfrm>
          <a:prstGeom prst="rect">
            <a:avLst/>
          </a:prstGeom>
          <a:noFill/>
          <a:ln w="9525">
            <a:noFill/>
            <a:miter lim="800000"/>
            <a:headEnd/>
            <a:tailEnd/>
          </a:ln>
        </p:spPr>
        <p:txBody>
          <a:bodyPr>
            <a:spAutoFit/>
          </a:bodyPr>
          <a:lstStyle/>
          <a:p>
            <a:pPr>
              <a:spcBef>
                <a:spcPct val="50000"/>
              </a:spcBef>
            </a:pPr>
            <a:r>
              <a:rPr lang="zh-CN" altLang="en-US" sz="2800" b="1">
                <a:solidFill>
                  <a:srgbClr val="CC0000"/>
                </a:solidFill>
                <a:latin typeface="Times New Roman" pitchFamily="18" charset="0"/>
              </a:rPr>
              <a:t>马吕斯定律</a:t>
            </a:r>
            <a:r>
              <a:rPr lang="zh-CN" altLang="en-US" sz="2800" b="1">
                <a:solidFill>
                  <a:srgbClr val="000000"/>
                </a:solidFill>
                <a:latin typeface="Times New Roman" pitchFamily="18" charset="0"/>
              </a:rPr>
              <a:t>（</a:t>
            </a:r>
            <a:r>
              <a:rPr lang="en-US" altLang="zh-CN" sz="2800">
                <a:solidFill>
                  <a:srgbClr val="000000"/>
                </a:solidFill>
                <a:latin typeface="Times New Roman" pitchFamily="18" charset="0"/>
              </a:rPr>
              <a:t>1880</a:t>
            </a:r>
            <a:r>
              <a:rPr lang="en-US" altLang="zh-CN" sz="2800" b="1">
                <a:solidFill>
                  <a:srgbClr val="000000"/>
                </a:solidFill>
                <a:latin typeface="Times New Roman" pitchFamily="18" charset="0"/>
              </a:rPr>
              <a:t> </a:t>
            </a:r>
            <a:r>
              <a:rPr lang="zh-CN" altLang="en-US" sz="2800" b="1">
                <a:solidFill>
                  <a:srgbClr val="000000"/>
                </a:solidFill>
                <a:latin typeface="Times New Roman" pitchFamily="18" charset="0"/>
              </a:rPr>
              <a:t>年）</a:t>
            </a:r>
            <a:endParaRPr lang="zh-CN" altLang="en-US" sz="2400" b="1">
              <a:solidFill>
                <a:srgbClr val="000000"/>
              </a:solidFill>
              <a:latin typeface="Times New Roman" pitchFamily="18" charset="0"/>
            </a:endParaRPr>
          </a:p>
        </p:txBody>
      </p:sp>
      <p:grpSp>
        <p:nvGrpSpPr>
          <p:cNvPr id="4" name="Group 12"/>
          <p:cNvGrpSpPr>
            <a:grpSpLocks/>
          </p:cNvGrpSpPr>
          <p:nvPr/>
        </p:nvGrpSpPr>
        <p:grpSpPr bwMode="auto">
          <a:xfrm>
            <a:off x="1066800" y="4191000"/>
            <a:ext cx="1600200" cy="1382713"/>
            <a:chOff x="2290" y="1673"/>
            <a:chExt cx="1032" cy="871"/>
          </a:xfrm>
        </p:grpSpPr>
        <p:grpSp>
          <p:nvGrpSpPr>
            <p:cNvPr id="7232" name="Group 13"/>
            <p:cNvGrpSpPr>
              <a:grpSpLocks/>
            </p:cNvGrpSpPr>
            <p:nvPr/>
          </p:nvGrpSpPr>
          <p:grpSpPr bwMode="auto">
            <a:xfrm>
              <a:off x="2592" y="1872"/>
              <a:ext cx="384" cy="672"/>
              <a:chOff x="3360" y="2112"/>
              <a:chExt cx="384" cy="672"/>
            </a:xfrm>
          </p:grpSpPr>
          <p:sp>
            <p:nvSpPr>
              <p:cNvPr id="7233" name="Line 14"/>
              <p:cNvSpPr>
                <a:spLocks noChangeShapeType="1"/>
              </p:cNvSpPr>
              <p:nvPr/>
            </p:nvSpPr>
            <p:spPr bwMode="auto">
              <a:xfrm flipV="1">
                <a:off x="3744" y="2112"/>
                <a:ext cx="0" cy="672"/>
              </a:xfrm>
              <a:prstGeom prst="line">
                <a:avLst/>
              </a:prstGeom>
              <a:noFill/>
              <a:ln w="28575">
                <a:solidFill>
                  <a:srgbClr val="FF0000"/>
                </a:solidFill>
                <a:round/>
                <a:headEnd/>
                <a:tailEnd type="triangle" w="sm" len="lg"/>
              </a:ln>
            </p:spPr>
            <p:txBody>
              <a:bodyPr wrap="none" anchor="ctr"/>
              <a:lstStyle/>
              <a:p>
                <a:endParaRPr lang="zh-CN" altLang="en-US"/>
              </a:p>
            </p:txBody>
          </p:sp>
          <p:sp>
            <p:nvSpPr>
              <p:cNvPr id="7234" name="Line 15"/>
              <p:cNvSpPr>
                <a:spLocks noChangeShapeType="1"/>
              </p:cNvSpPr>
              <p:nvPr/>
            </p:nvSpPr>
            <p:spPr bwMode="auto">
              <a:xfrm flipH="1">
                <a:off x="3360" y="2112"/>
                <a:ext cx="384" cy="288"/>
              </a:xfrm>
              <a:prstGeom prst="line">
                <a:avLst/>
              </a:prstGeom>
              <a:noFill/>
              <a:ln w="19050">
                <a:solidFill>
                  <a:srgbClr val="0000FF"/>
                </a:solidFill>
                <a:prstDash val="dash"/>
                <a:round/>
                <a:headEnd/>
                <a:tailEnd type="none" w="sm" len="lg"/>
              </a:ln>
            </p:spPr>
            <p:txBody>
              <a:bodyPr wrap="none" anchor="ctr"/>
              <a:lstStyle/>
              <a:p>
                <a:endParaRPr lang="zh-CN" altLang="en-US"/>
              </a:p>
            </p:txBody>
          </p:sp>
          <p:sp>
            <p:nvSpPr>
              <p:cNvPr id="7235" name="Line 16"/>
              <p:cNvSpPr>
                <a:spLocks noChangeShapeType="1"/>
              </p:cNvSpPr>
              <p:nvPr/>
            </p:nvSpPr>
            <p:spPr bwMode="auto">
              <a:xfrm flipH="1" flipV="1">
                <a:off x="3360" y="2352"/>
                <a:ext cx="384" cy="432"/>
              </a:xfrm>
              <a:prstGeom prst="line">
                <a:avLst/>
              </a:prstGeom>
              <a:noFill/>
              <a:ln w="28575">
                <a:solidFill>
                  <a:srgbClr val="FF0000"/>
                </a:solidFill>
                <a:round/>
                <a:headEnd/>
                <a:tailEnd type="triangle" w="sm" len="lg"/>
              </a:ln>
            </p:spPr>
            <p:txBody>
              <a:bodyPr wrap="none" anchor="ctr"/>
              <a:lstStyle/>
              <a:p>
                <a:endParaRPr lang="zh-CN" altLang="en-US"/>
              </a:p>
            </p:txBody>
          </p:sp>
        </p:grpSp>
        <p:graphicFrame>
          <p:nvGraphicFramePr>
            <p:cNvPr id="7178" name="Object 17"/>
            <p:cNvGraphicFramePr>
              <a:graphicFrameLocks noChangeAspect="1"/>
            </p:cNvGraphicFramePr>
            <p:nvPr/>
          </p:nvGraphicFramePr>
          <p:xfrm>
            <a:off x="2290" y="1966"/>
            <a:ext cx="229" cy="243"/>
          </p:xfrm>
          <a:graphic>
            <a:graphicData uri="http://schemas.openxmlformats.org/presentationml/2006/ole">
              <p:oleObj spid="_x0000_s7178" name="公式" r:id="rId4" imgW="215640" imgH="228600" progId="Equation.3">
                <p:embed/>
              </p:oleObj>
            </a:graphicData>
          </a:graphic>
        </p:graphicFrame>
        <p:graphicFrame>
          <p:nvGraphicFramePr>
            <p:cNvPr id="7179" name="Object 18"/>
            <p:cNvGraphicFramePr>
              <a:graphicFrameLocks noChangeAspect="1"/>
            </p:cNvGraphicFramePr>
            <p:nvPr/>
          </p:nvGraphicFramePr>
          <p:xfrm>
            <a:off x="3024" y="1673"/>
            <a:ext cx="298" cy="351"/>
          </p:xfrm>
          <a:graphic>
            <a:graphicData uri="http://schemas.openxmlformats.org/presentationml/2006/ole">
              <p:oleObj spid="_x0000_s7179" name="公式" r:id="rId5" imgW="279360" imgH="330120" progId="Equation.3">
                <p:embed/>
              </p:oleObj>
            </a:graphicData>
          </a:graphic>
        </p:graphicFrame>
      </p:grpSp>
      <p:graphicFrame>
        <p:nvGraphicFramePr>
          <p:cNvPr id="9235" name="Object 19"/>
          <p:cNvGraphicFramePr>
            <a:graphicFrameLocks noChangeAspect="1"/>
          </p:cNvGraphicFramePr>
          <p:nvPr/>
        </p:nvGraphicFramePr>
        <p:xfrm>
          <a:off x="3733800" y="3810000"/>
          <a:ext cx="2209800" cy="611188"/>
        </p:xfrm>
        <a:graphic>
          <a:graphicData uri="http://schemas.openxmlformats.org/presentationml/2006/ole">
            <p:oleObj spid="_x0000_s7170" name="公式" r:id="rId6" imgW="1282680" imgH="330120" progId="Equation.3">
              <p:embed/>
            </p:oleObj>
          </a:graphicData>
        </a:graphic>
      </p:graphicFrame>
      <p:graphicFrame>
        <p:nvGraphicFramePr>
          <p:cNvPr id="9236" name="Object 20"/>
          <p:cNvGraphicFramePr>
            <a:graphicFrameLocks noChangeAspect="1"/>
          </p:cNvGraphicFramePr>
          <p:nvPr/>
        </p:nvGraphicFramePr>
        <p:xfrm>
          <a:off x="6629400" y="3505200"/>
          <a:ext cx="1371600" cy="1239838"/>
        </p:xfrm>
        <a:graphic>
          <a:graphicData uri="http://schemas.openxmlformats.org/presentationml/2006/ole">
            <p:oleObj spid="_x0000_s7171" name="Equation" r:id="rId7" imgW="876240" imgH="761760" progId="Equation.3">
              <p:embed/>
            </p:oleObj>
          </a:graphicData>
        </a:graphic>
      </p:graphicFrame>
      <p:grpSp>
        <p:nvGrpSpPr>
          <p:cNvPr id="7184" name="Group 21"/>
          <p:cNvGrpSpPr>
            <a:grpSpLocks/>
          </p:cNvGrpSpPr>
          <p:nvPr/>
        </p:nvGrpSpPr>
        <p:grpSpPr bwMode="auto">
          <a:xfrm>
            <a:off x="827088" y="1125538"/>
            <a:ext cx="7543800" cy="2057400"/>
            <a:chOff x="528" y="816"/>
            <a:chExt cx="4752" cy="1296"/>
          </a:xfrm>
        </p:grpSpPr>
        <p:sp>
          <p:nvSpPr>
            <p:cNvPr id="7187" name="Rectangle 22"/>
            <p:cNvSpPr>
              <a:spLocks noChangeArrowheads="1"/>
            </p:cNvSpPr>
            <p:nvPr/>
          </p:nvSpPr>
          <p:spPr bwMode="auto">
            <a:xfrm>
              <a:off x="528" y="816"/>
              <a:ext cx="4704" cy="129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7188" name="Group 23"/>
            <p:cNvGrpSpPr>
              <a:grpSpLocks/>
            </p:cNvGrpSpPr>
            <p:nvPr/>
          </p:nvGrpSpPr>
          <p:grpSpPr bwMode="auto">
            <a:xfrm>
              <a:off x="3648" y="1344"/>
              <a:ext cx="1440" cy="192"/>
              <a:chOff x="3696" y="1200"/>
              <a:chExt cx="1344" cy="192"/>
            </a:xfrm>
          </p:grpSpPr>
          <p:sp>
            <p:nvSpPr>
              <p:cNvPr id="7225" name="Line 24"/>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7226" name="Line 25"/>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227" name="Line 26"/>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228" name="Line 27"/>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229" name="Line 28"/>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230" name="Line 29"/>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231" name="Line 30"/>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grpSp>
          <p:nvGrpSpPr>
            <p:cNvPr id="7189" name="Group 31"/>
            <p:cNvGrpSpPr>
              <a:grpSpLocks/>
            </p:cNvGrpSpPr>
            <p:nvPr/>
          </p:nvGrpSpPr>
          <p:grpSpPr bwMode="auto">
            <a:xfrm>
              <a:off x="3303" y="920"/>
              <a:ext cx="685" cy="1000"/>
              <a:chOff x="2967" y="725"/>
              <a:chExt cx="685" cy="1000"/>
            </a:xfrm>
          </p:grpSpPr>
          <p:sp>
            <p:nvSpPr>
              <p:cNvPr id="7223" name="AutoShape 32"/>
              <p:cNvSpPr>
                <a:spLocks noChangeArrowheads="1"/>
              </p:cNvSpPr>
              <p:nvPr/>
            </p:nvSpPr>
            <p:spPr bwMode="auto">
              <a:xfrm rot="3289616">
                <a:off x="2810" y="882"/>
                <a:ext cx="1000" cy="685"/>
              </a:xfrm>
              <a:prstGeom prst="parallelogram">
                <a:avLst>
                  <a:gd name="adj" fmla="val 36496"/>
                </a:avLst>
              </a:prstGeom>
              <a:solidFill>
                <a:srgbClr val="CFF1AD">
                  <a:alpha val="50195"/>
                </a:srgbClr>
              </a:solidFill>
              <a:ln w="9525">
                <a:solidFill>
                  <a:schemeClr val="tx1"/>
                </a:solidFill>
                <a:miter lim="800000"/>
                <a:headEnd/>
                <a:tailEnd/>
              </a:ln>
            </p:spPr>
            <p:txBody>
              <a:bodyPr wrap="none" anchor="ctr"/>
              <a:lstStyle/>
              <a:p>
                <a:endParaRPr lang="zh-CN" altLang="en-US"/>
              </a:p>
            </p:txBody>
          </p:sp>
          <p:sp>
            <p:nvSpPr>
              <p:cNvPr id="7224" name="Line 33"/>
              <p:cNvSpPr>
                <a:spLocks noChangeShapeType="1"/>
              </p:cNvSpPr>
              <p:nvPr/>
            </p:nvSpPr>
            <p:spPr bwMode="auto">
              <a:xfrm rot="-2052929">
                <a:off x="3600" y="1152"/>
                <a:ext cx="48" cy="331"/>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7190" name="Group 34"/>
            <p:cNvGrpSpPr>
              <a:grpSpLocks/>
            </p:cNvGrpSpPr>
            <p:nvPr/>
          </p:nvGrpSpPr>
          <p:grpSpPr bwMode="auto">
            <a:xfrm>
              <a:off x="4176" y="1728"/>
              <a:ext cx="1104" cy="336"/>
              <a:chOff x="4272" y="1632"/>
              <a:chExt cx="1104" cy="336"/>
            </a:xfrm>
          </p:grpSpPr>
          <p:sp>
            <p:nvSpPr>
              <p:cNvPr id="7221" name="AutoShape 35"/>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7222" name="Text Box 36"/>
              <p:cNvSpPr txBox="1">
                <a:spLocks noChangeArrowheads="1"/>
              </p:cNvSpPr>
              <p:nvPr/>
            </p:nvSpPr>
            <p:spPr bwMode="auto">
              <a:xfrm>
                <a:off x="4272" y="1632"/>
                <a:ext cx="1104" cy="32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检偏器</a:t>
                </a:r>
              </a:p>
            </p:txBody>
          </p:sp>
        </p:grpSp>
        <p:grpSp>
          <p:nvGrpSpPr>
            <p:cNvPr id="7191" name="Group 37"/>
            <p:cNvGrpSpPr>
              <a:grpSpLocks/>
            </p:cNvGrpSpPr>
            <p:nvPr/>
          </p:nvGrpSpPr>
          <p:grpSpPr bwMode="auto">
            <a:xfrm>
              <a:off x="1680" y="912"/>
              <a:ext cx="722" cy="1056"/>
              <a:chOff x="1776" y="768"/>
              <a:chExt cx="722" cy="1056"/>
            </a:xfrm>
          </p:grpSpPr>
          <p:sp>
            <p:nvSpPr>
              <p:cNvPr id="7219" name="AutoShape 38"/>
              <p:cNvSpPr>
                <a:spLocks noChangeArrowheads="1"/>
              </p:cNvSpPr>
              <p:nvPr/>
            </p:nvSpPr>
            <p:spPr bwMode="auto">
              <a:xfrm rot="-5439597">
                <a:off x="1609" y="935"/>
                <a:ext cx="1056" cy="722"/>
              </a:xfrm>
              <a:prstGeom prst="parallelogram">
                <a:avLst>
                  <a:gd name="adj" fmla="val 36565"/>
                </a:avLst>
              </a:prstGeom>
              <a:solidFill>
                <a:srgbClr val="E4F8BC">
                  <a:alpha val="50195"/>
                </a:srgbClr>
              </a:solidFill>
              <a:ln w="9525">
                <a:solidFill>
                  <a:schemeClr val="tx1"/>
                </a:solidFill>
                <a:miter lim="800000"/>
                <a:headEnd/>
                <a:tailEnd/>
              </a:ln>
            </p:spPr>
            <p:txBody>
              <a:bodyPr wrap="none" anchor="ctr"/>
              <a:lstStyle/>
              <a:p>
                <a:endParaRPr lang="zh-CN" altLang="en-US"/>
              </a:p>
            </p:txBody>
          </p:sp>
          <p:sp>
            <p:nvSpPr>
              <p:cNvPr id="7220" name="Line 39"/>
              <p:cNvSpPr>
                <a:spLocks noChangeShapeType="1"/>
              </p:cNvSpPr>
              <p:nvPr/>
            </p:nvSpPr>
            <p:spPr bwMode="auto">
              <a:xfrm flipV="1">
                <a:off x="2352" y="1392"/>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7192" name="Group 40"/>
            <p:cNvGrpSpPr>
              <a:grpSpLocks/>
            </p:cNvGrpSpPr>
            <p:nvPr/>
          </p:nvGrpSpPr>
          <p:grpSpPr bwMode="auto">
            <a:xfrm>
              <a:off x="720" y="1296"/>
              <a:ext cx="1344" cy="288"/>
              <a:chOff x="1104" y="3408"/>
              <a:chExt cx="1488" cy="288"/>
            </a:xfrm>
          </p:grpSpPr>
          <p:sp>
            <p:nvSpPr>
              <p:cNvPr id="7208" name="Line 41"/>
              <p:cNvSpPr>
                <a:spLocks noChangeShapeType="1"/>
              </p:cNvSpPr>
              <p:nvPr/>
            </p:nvSpPr>
            <p:spPr bwMode="auto">
              <a:xfrm>
                <a:off x="1104" y="3552"/>
                <a:ext cx="148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7209" name="Line 42"/>
              <p:cNvSpPr>
                <a:spLocks noChangeShapeType="1"/>
              </p:cNvSpPr>
              <p:nvPr/>
            </p:nvSpPr>
            <p:spPr bwMode="auto">
              <a:xfrm>
                <a:off x="1426"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210" name="Line 43"/>
              <p:cNvSpPr>
                <a:spLocks noChangeShapeType="1"/>
              </p:cNvSpPr>
              <p:nvPr/>
            </p:nvSpPr>
            <p:spPr bwMode="auto">
              <a:xfrm>
                <a:off x="1667"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211" name="Line 44"/>
              <p:cNvSpPr>
                <a:spLocks noChangeShapeType="1"/>
              </p:cNvSpPr>
              <p:nvPr/>
            </p:nvSpPr>
            <p:spPr bwMode="auto">
              <a:xfrm>
                <a:off x="1908"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212" name="Line 45"/>
              <p:cNvSpPr>
                <a:spLocks noChangeShapeType="1"/>
              </p:cNvSpPr>
              <p:nvPr/>
            </p:nvSpPr>
            <p:spPr bwMode="auto">
              <a:xfrm>
                <a:off x="2150"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213" name="Line 46"/>
              <p:cNvSpPr>
                <a:spLocks noChangeShapeType="1"/>
              </p:cNvSpPr>
              <p:nvPr/>
            </p:nvSpPr>
            <p:spPr bwMode="auto">
              <a:xfrm>
                <a:off x="2391"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214" name="Oval 47"/>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7215" name="Oval 48"/>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7216" name="Oval 49"/>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7217" name="Oval 50"/>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7218" name="Oval 51"/>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7193" name="Group 52"/>
            <p:cNvGrpSpPr>
              <a:grpSpLocks/>
            </p:cNvGrpSpPr>
            <p:nvPr/>
          </p:nvGrpSpPr>
          <p:grpSpPr bwMode="auto">
            <a:xfrm>
              <a:off x="720" y="1728"/>
              <a:ext cx="1104" cy="336"/>
              <a:chOff x="1296" y="1392"/>
              <a:chExt cx="1104" cy="336"/>
            </a:xfrm>
          </p:grpSpPr>
          <p:sp>
            <p:nvSpPr>
              <p:cNvPr id="7206" name="AutoShape 53"/>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7207" name="Text Box 54"/>
              <p:cNvSpPr txBox="1">
                <a:spLocks noChangeArrowheads="1"/>
              </p:cNvSpPr>
              <p:nvPr/>
            </p:nvSpPr>
            <p:spPr bwMode="auto">
              <a:xfrm>
                <a:off x="1296" y="1392"/>
                <a:ext cx="1104" cy="32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起偏器</a:t>
                </a:r>
              </a:p>
            </p:txBody>
          </p:sp>
        </p:grpSp>
        <p:grpSp>
          <p:nvGrpSpPr>
            <p:cNvPr id="7194" name="Group 55"/>
            <p:cNvGrpSpPr>
              <a:grpSpLocks/>
            </p:cNvGrpSpPr>
            <p:nvPr/>
          </p:nvGrpSpPr>
          <p:grpSpPr bwMode="auto">
            <a:xfrm>
              <a:off x="2016" y="1296"/>
              <a:ext cx="1632" cy="288"/>
              <a:chOff x="2112" y="1152"/>
              <a:chExt cx="1632" cy="288"/>
            </a:xfrm>
          </p:grpSpPr>
          <p:grpSp>
            <p:nvGrpSpPr>
              <p:cNvPr id="7197" name="Group 56"/>
              <p:cNvGrpSpPr>
                <a:grpSpLocks/>
              </p:cNvGrpSpPr>
              <p:nvPr/>
            </p:nvGrpSpPr>
            <p:grpSpPr bwMode="auto">
              <a:xfrm>
                <a:off x="2112" y="1152"/>
                <a:ext cx="1632" cy="288"/>
                <a:chOff x="2112" y="1152"/>
                <a:chExt cx="1632" cy="288"/>
              </a:xfrm>
            </p:grpSpPr>
            <p:sp>
              <p:nvSpPr>
                <p:cNvPr id="7200" name="Line 57"/>
                <p:cNvSpPr>
                  <a:spLocks noChangeShapeType="1"/>
                </p:cNvSpPr>
                <p:nvPr/>
              </p:nvSpPr>
              <p:spPr bwMode="auto">
                <a:xfrm>
                  <a:off x="2112" y="1296"/>
                  <a:ext cx="16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7201" name="Line 58"/>
                <p:cNvSpPr>
                  <a:spLocks noChangeShapeType="1"/>
                </p:cNvSpPr>
                <p:nvPr/>
              </p:nvSpPr>
              <p:spPr bwMode="auto">
                <a:xfrm>
                  <a:off x="2315"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202" name="Line 59"/>
                <p:cNvSpPr>
                  <a:spLocks noChangeShapeType="1"/>
                </p:cNvSpPr>
                <p:nvPr/>
              </p:nvSpPr>
              <p:spPr bwMode="auto">
                <a:xfrm>
                  <a:off x="2517"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203" name="Line 60"/>
                <p:cNvSpPr>
                  <a:spLocks noChangeShapeType="1"/>
                </p:cNvSpPr>
                <p:nvPr/>
              </p:nvSpPr>
              <p:spPr bwMode="auto">
                <a:xfrm>
                  <a:off x="2720"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204" name="Line 61"/>
                <p:cNvSpPr>
                  <a:spLocks noChangeShapeType="1"/>
                </p:cNvSpPr>
                <p:nvPr/>
              </p:nvSpPr>
              <p:spPr bwMode="auto">
                <a:xfrm>
                  <a:off x="2922"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205" name="Line 62"/>
                <p:cNvSpPr>
                  <a:spLocks noChangeShapeType="1"/>
                </p:cNvSpPr>
                <p:nvPr/>
              </p:nvSpPr>
              <p:spPr bwMode="auto">
                <a:xfrm>
                  <a:off x="3125" y="1152"/>
                  <a:ext cx="0" cy="288"/>
                </a:xfrm>
                <a:prstGeom prst="line">
                  <a:avLst/>
                </a:prstGeom>
                <a:noFill/>
                <a:ln w="19050">
                  <a:solidFill>
                    <a:srgbClr val="0000FF"/>
                  </a:solidFill>
                  <a:round/>
                  <a:headEnd/>
                  <a:tailEnd type="none" w="sm" len="lg"/>
                </a:ln>
              </p:spPr>
              <p:txBody>
                <a:bodyPr wrap="none" anchor="ctr"/>
                <a:lstStyle/>
                <a:p>
                  <a:endParaRPr lang="zh-CN" altLang="en-US"/>
                </a:p>
              </p:txBody>
            </p:sp>
          </p:grpSp>
          <p:sp>
            <p:nvSpPr>
              <p:cNvPr id="7198" name="Line 63"/>
              <p:cNvSpPr>
                <a:spLocks noChangeShapeType="1"/>
              </p:cNvSpPr>
              <p:nvPr/>
            </p:nvSpPr>
            <p:spPr bwMode="auto">
              <a:xfrm>
                <a:off x="3312"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7199" name="Line 64"/>
              <p:cNvSpPr>
                <a:spLocks noChangeShapeType="1"/>
              </p:cNvSpPr>
              <p:nvPr/>
            </p:nvSpPr>
            <p:spPr bwMode="auto">
              <a:xfrm>
                <a:off x="3504" y="1152"/>
                <a:ext cx="0" cy="288"/>
              </a:xfrm>
              <a:prstGeom prst="line">
                <a:avLst/>
              </a:prstGeom>
              <a:noFill/>
              <a:ln w="19050">
                <a:solidFill>
                  <a:srgbClr val="0000FF"/>
                </a:solidFill>
                <a:round/>
                <a:headEnd/>
                <a:tailEnd type="none" w="sm" len="lg"/>
              </a:ln>
            </p:spPr>
            <p:txBody>
              <a:bodyPr wrap="none" anchor="ctr"/>
              <a:lstStyle/>
              <a:p>
                <a:endParaRPr lang="zh-CN" altLang="en-US"/>
              </a:p>
            </p:txBody>
          </p:sp>
        </p:grpSp>
        <p:graphicFrame>
          <p:nvGraphicFramePr>
            <p:cNvPr id="7174" name="Object 65"/>
            <p:cNvGraphicFramePr>
              <a:graphicFrameLocks noChangeAspect="1"/>
            </p:cNvGraphicFramePr>
            <p:nvPr/>
          </p:nvGraphicFramePr>
          <p:xfrm>
            <a:off x="2592" y="864"/>
            <a:ext cx="250" cy="384"/>
          </p:xfrm>
          <a:graphic>
            <a:graphicData uri="http://schemas.openxmlformats.org/presentationml/2006/ole">
              <p:oleObj spid="_x0000_s7174" name="公式" r:id="rId8" imgW="215640" imgH="330120" progId="Equation.3">
                <p:embed/>
              </p:oleObj>
            </a:graphicData>
          </a:graphic>
        </p:graphicFrame>
        <p:graphicFrame>
          <p:nvGraphicFramePr>
            <p:cNvPr id="7175" name="Object 66"/>
            <p:cNvGraphicFramePr>
              <a:graphicFrameLocks noChangeAspect="1"/>
            </p:cNvGraphicFramePr>
            <p:nvPr/>
          </p:nvGraphicFramePr>
          <p:xfrm>
            <a:off x="4896" y="1056"/>
            <a:ext cx="191" cy="266"/>
          </p:xfrm>
          <a:graphic>
            <a:graphicData uri="http://schemas.openxmlformats.org/presentationml/2006/ole">
              <p:oleObj spid="_x0000_s7175" name="公式" r:id="rId9" imgW="164880" imgH="228600" progId="Equation.3">
                <p:embed/>
              </p:oleObj>
            </a:graphicData>
          </a:graphic>
        </p:graphicFrame>
        <p:graphicFrame>
          <p:nvGraphicFramePr>
            <p:cNvPr id="7176" name="Object 67"/>
            <p:cNvGraphicFramePr>
              <a:graphicFrameLocks noChangeAspect="1"/>
            </p:cNvGraphicFramePr>
            <p:nvPr/>
          </p:nvGraphicFramePr>
          <p:xfrm>
            <a:off x="4272" y="1008"/>
            <a:ext cx="270" cy="288"/>
          </p:xfrm>
          <a:graphic>
            <a:graphicData uri="http://schemas.openxmlformats.org/presentationml/2006/ole">
              <p:oleObj spid="_x0000_s7176" name="公式" r:id="rId10" imgW="215640" imgH="228600" progId="Equation.3">
                <p:embed/>
              </p:oleObj>
            </a:graphicData>
          </a:graphic>
        </p:graphicFrame>
        <p:graphicFrame>
          <p:nvGraphicFramePr>
            <p:cNvPr id="7177" name="Object 68"/>
            <p:cNvGraphicFramePr>
              <a:graphicFrameLocks noChangeAspect="1"/>
            </p:cNvGraphicFramePr>
            <p:nvPr/>
          </p:nvGraphicFramePr>
          <p:xfrm>
            <a:off x="2592" y="1632"/>
            <a:ext cx="325" cy="384"/>
          </p:xfrm>
          <a:graphic>
            <a:graphicData uri="http://schemas.openxmlformats.org/presentationml/2006/ole">
              <p:oleObj spid="_x0000_s7177" name="公式" r:id="rId11" imgW="279360" imgH="330120" progId="Equation.3">
                <p:embed/>
              </p:oleObj>
            </a:graphicData>
          </a:graphic>
        </p:graphicFrame>
        <p:sp>
          <p:nvSpPr>
            <p:cNvPr id="7195" name="Text Box 69"/>
            <p:cNvSpPr txBox="1">
              <a:spLocks noChangeArrowheads="1"/>
            </p:cNvSpPr>
            <p:nvPr/>
          </p:nvSpPr>
          <p:spPr bwMode="auto">
            <a:xfrm>
              <a:off x="1632" y="912"/>
              <a:ext cx="288" cy="327"/>
            </a:xfrm>
            <a:prstGeom prst="rect">
              <a:avLst/>
            </a:prstGeom>
            <a:noFill/>
            <a:ln w="9525">
              <a:noFill/>
              <a:miter lim="800000"/>
              <a:headEnd/>
              <a:tailEnd/>
            </a:ln>
          </p:spPr>
          <p:txBody>
            <a:bodyPr>
              <a:spAutoFit/>
            </a:bodyPr>
            <a:lstStyle/>
            <a:p>
              <a:pPr>
                <a:spcBef>
                  <a:spcPct val="50000"/>
                </a:spcBef>
              </a:pPr>
              <a:r>
                <a:rPr lang="en-US" altLang="zh-CN" sz="2800">
                  <a:solidFill>
                    <a:srgbClr val="0000FF"/>
                  </a:solidFill>
                  <a:latin typeface="Times New Roman" pitchFamily="18" charset="0"/>
                </a:rPr>
                <a:t>N</a:t>
              </a:r>
            </a:p>
          </p:txBody>
        </p:sp>
        <p:sp>
          <p:nvSpPr>
            <p:cNvPr id="7196" name="Text Box 70"/>
            <p:cNvSpPr txBox="1">
              <a:spLocks noChangeArrowheads="1"/>
            </p:cNvSpPr>
            <p:nvPr/>
          </p:nvSpPr>
          <p:spPr bwMode="auto">
            <a:xfrm>
              <a:off x="3552" y="1008"/>
              <a:ext cx="336" cy="327"/>
            </a:xfrm>
            <a:prstGeom prst="rect">
              <a:avLst/>
            </a:prstGeom>
            <a:noFill/>
            <a:ln w="9525">
              <a:noFill/>
              <a:miter lim="800000"/>
              <a:headEnd/>
              <a:tailEnd/>
            </a:ln>
          </p:spPr>
          <p:txBody>
            <a:bodyPr>
              <a:spAutoFit/>
            </a:bodyPr>
            <a:lstStyle/>
            <a:p>
              <a:pPr>
                <a:spcBef>
                  <a:spcPct val="50000"/>
                </a:spcBef>
              </a:pPr>
              <a:r>
                <a:rPr lang="en-US" altLang="zh-CN" sz="2800">
                  <a:solidFill>
                    <a:srgbClr val="0000FF"/>
                  </a:solidFill>
                  <a:latin typeface="Times New Roman" pitchFamily="18" charset="0"/>
                </a:rPr>
                <a:t>M</a:t>
              </a:r>
            </a:p>
          </p:txBody>
        </p:sp>
      </p:grpSp>
      <p:grpSp>
        <p:nvGrpSpPr>
          <p:cNvPr id="15" name="Group 71"/>
          <p:cNvGrpSpPr>
            <a:grpSpLocks/>
          </p:cNvGrpSpPr>
          <p:nvPr/>
        </p:nvGrpSpPr>
        <p:grpSpPr bwMode="auto">
          <a:xfrm>
            <a:off x="2971800" y="4768850"/>
            <a:ext cx="5943600" cy="1608138"/>
            <a:chOff x="1872" y="3004"/>
            <a:chExt cx="3744" cy="1013"/>
          </a:xfrm>
        </p:grpSpPr>
        <p:graphicFrame>
          <p:nvGraphicFramePr>
            <p:cNvPr id="7172" name="Object 72"/>
            <p:cNvGraphicFramePr>
              <a:graphicFrameLocks noChangeAspect="1"/>
            </p:cNvGraphicFramePr>
            <p:nvPr/>
          </p:nvGraphicFramePr>
          <p:xfrm>
            <a:off x="2928" y="3600"/>
            <a:ext cx="1344" cy="417"/>
          </p:xfrm>
          <a:graphic>
            <a:graphicData uri="http://schemas.openxmlformats.org/presentationml/2006/ole">
              <p:oleObj spid="_x0000_s7172" name="Equation" r:id="rId12" imgW="1320480" imgH="380880" progId="Equation.3">
                <p:embed/>
              </p:oleObj>
            </a:graphicData>
          </a:graphic>
        </p:graphicFrame>
        <p:sp>
          <p:nvSpPr>
            <p:cNvPr id="7186" name="Rectangle 73"/>
            <p:cNvSpPr>
              <a:spLocks noChangeArrowheads="1"/>
            </p:cNvSpPr>
            <p:nvPr/>
          </p:nvSpPr>
          <p:spPr bwMode="auto">
            <a:xfrm>
              <a:off x="1872" y="3004"/>
              <a:ext cx="3744" cy="596"/>
            </a:xfrm>
            <a:prstGeom prst="rect">
              <a:avLst/>
            </a:prstGeom>
            <a:noFill/>
            <a:ln w="9525">
              <a:noFill/>
              <a:miter lim="800000"/>
              <a:headEnd/>
              <a:tailEnd/>
            </a:ln>
          </p:spPr>
          <p:txBody>
            <a:bodyPr>
              <a:spAutoFit/>
            </a:bodyPr>
            <a:lstStyle/>
            <a:p>
              <a:r>
                <a:rPr lang="en-US" altLang="zh-CN" sz="2800" b="1">
                  <a:solidFill>
                    <a:srgbClr val="CC0000"/>
                  </a:solidFill>
                  <a:latin typeface="Times New Roman" pitchFamily="18" charset="0"/>
                </a:rPr>
                <a:t>         </a:t>
              </a:r>
              <a:r>
                <a:rPr lang="zh-CN" altLang="en-US" sz="2800" b="1">
                  <a:solidFill>
                    <a:srgbClr val="CC0000"/>
                  </a:solidFill>
                  <a:latin typeface="Times New Roman" pitchFamily="18" charset="0"/>
                </a:rPr>
                <a:t>马吕斯定律    </a:t>
              </a:r>
              <a:r>
                <a:rPr lang="zh-CN" altLang="en-US" sz="2800" b="1">
                  <a:solidFill>
                    <a:srgbClr val="000000"/>
                  </a:solidFill>
                  <a:latin typeface="Times New Roman" pitchFamily="18" charset="0"/>
                </a:rPr>
                <a:t>强度为      的偏振光通过检偏振器后</a:t>
              </a:r>
              <a:r>
                <a:rPr lang="en-US" altLang="zh-CN" sz="2800" b="1">
                  <a:solidFill>
                    <a:srgbClr val="000000"/>
                  </a:solidFill>
                  <a:latin typeface="Times New Roman" pitchFamily="18" charset="0"/>
                </a:rPr>
                <a:t>,  </a:t>
              </a:r>
              <a:r>
                <a:rPr lang="zh-CN" altLang="en-US" sz="2800" b="1">
                  <a:solidFill>
                    <a:srgbClr val="000000"/>
                  </a:solidFill>
                  <a:latin typeface="Times New Roman" pitchFamily="18" charset="0"/>
                </a:rPr>
                <a:t>出射光的强度为</a:t>
              </a:r>
            </a:p>
          </p:txBody>
        </p:sp>
        <p:graphicFrame>
          <p:nvGraphicFramePr>
            <p:cNvPr id="7173" name="Object 74"/>
            <p:cNvGraphicFramePr>
              <a:graphicFrameLocks noChangeAspect="1"/>
            </p:cNvGraphicFramePr>
            <p:nvPr/>
          </p:nvGraphicFramePr>
          <p:xfrm>
            <a:off x="4512" y="3024"/>
            <a:ext cx="219" cy="336"/>
          </p:xfrm>
          <a:graphic>
            <a:graphicData uri="http://schemas.openxmlformats.org/presentationml/2006/ole">
              <p:oleObj spid="_x0000_s7173" name="公式" r:id="rId13" imgW="215640" imgH="330120"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up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235"/>
                                        </p:tgtEl>
                                        <p:attrNameLst>
                                          <p:attrName>style.visibility</p:attrName>
                                        </p:attrNameLst>
                                      </p:cBhvr>
                                      <p:to>
                                        <p:strVal val="visible"/>
                                      </p:to>
                                    </p:set>
                                    <p:animEffect transition="in" filter="blinds(vertical)">
                                      <p:cBhvr>
                                        <p:cTn id="17" dur="500"/>
                                        <p:tgtEl>
                                          <p:spTgt spid="923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9236"/>
                                        </p:tgtEl>
                                        <p:attrNameLst>
                                          <p:attrName>style.visibility</p:attrName>
                                        </p:attrNameLst>
                                      </p:cBhvr>
                                      <p:to>
                                        <p:strVal val="visible"/>
                                      </p:to>
                                    </p:set>
                                    <p:animEffect transition="in" filter="blinds(vertical)">
                                      <p:cBhvr>
                                        <p:cTn id="22" dur="500"/>
                                        <p:tgtEl>
                                          <p:spTgt spid="923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TotalTime>
  <Words>2331</Words>
  <Application>Microsoft Office PowerPoint</Application>
  <PresentationFormat>全屏显示(4:3)</PresentationFormat>
  <Paragraphs>405</Paragraphs>
  <Slides>49</Slides>
  <Notes>1</Notes>
  <HiddenSlides>0</HiddenSlides>
  <MMClips>2</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49</vt:i4>
      </vt:variant>
    </vt:vector>
  </HeadingPairs>
  <TitlesOfParts>
    <vt:vector size="55" baseType="lpstr">
      <vt:lpstr>默认设计模板</vt:lpstr>
      <vt:lpstr>包装程序外壳对象</vt:lpstr>
      <vt:lpstr>Equation</vt:lpstr>
      <vt:lpstr>公式</vt:lpstr>
      <vt:lpstr>包</vt:lpstr>
      <vt:lpstr>位图图像</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vector>
  </TitlesOfParts>
  <Company>番茄花园</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番茄花园</dc:creator>
  <cp:lastModifiedBy>zlx</cp:lastModifiedBy>
  <cp:revision>55</cp:revision>
  <dcterms:created xsi:type="dcterms:W3CDTF">2009-05-18T23:34:05Z</dcterms:created>
  <dcterms:modified xsi:type="dcterms:W3CDTF">2022-05-04T17:00:42Z</dcterms:modified>
</cp:coreProperties>
</file>